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microsoft.com/office/2006/relationships/ui/userCustomization" Target="userCustomization/customUI.xml"/><Relationship Id="rId1" Type="http://schemas.openxmlformats.org/officeDocument/2006/relationships/officeDocument" Target="ppt/presentation.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9" r:id="rId2"/>
    <p:sldId id="327" r:id="rId3"/>
    <p:sldId id="341" r:id="rId4"/>
    <p:sldId id="351" r:id="rId5"/>
    <p:sldId id="578" r:id="rId6"/>
    <p:sldId id="579" r:id="rId7"/>
    <p:sldId id="308" r:id="rId8"/>
    <p:sldId id="316" r:id="rId9"/>
    <p:sldId id="336" r:id="rId10"/>
    <p:sldId id="338" r:id="rId11"/>
    <p:sldId id="565" r:id="rId12"/>
    <p:sldId id="339" r:id="rId13"/>
    <p:sldId id="295" r:id="rId14"/>
    <p:sldId id="567" r:id="rId15"/>
    <p:sldId id="569" r:id="rId16"/>
    <p:sldId id="342" r:id="rId17"/>
    <p:sldId id="574" r:id="rId18"/>
    <p:sldId id="340" r:id="rId19"/>
    <p:sldId id="572" r:id="rId20"/>
    <p:sldId id="573" r:id="rId21"/>
    <p:sldId id="575" r:id="rId22"/>
    <p:sldId id="577" r:id="rId23"/>
    <p:sldId id="290" r:id="rId24"/>
    <p:sldId id="5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B1B28D-1024-4F1E-B275-C7111C7B6092}">
          <p14:sldIdLst>
            <p14:sldId id="259"/>
            <p14:sldId id="327"/>
            <p14:sldId id="341"/>
            <p14:sldId id="351"/>
            <p14:sldId id="578"/>
            <p14:sldId id="579"/>
            <p14:sldId id="308"/>
            <p14:sldId id="316"/>
            <p14:sldId id="336"/>
            <p14:sldId id="338"/>
            <p14:sldId id="565"/>
            <p14:sldId id="339"/>
            <p14:sldId id="295"/>
            <p14:sldId id="567"/>
            <p14:sldId id="569"/>
            <p14:sldId id="342"/>
            <p14:sldId id="574"/>
            <p14:sldId id="340"/>
            <p14:sldId id="572"/>
            <p14:sldId id="573"/>
            <p14:sldId id="575"/>
            <p14:sldId id="577"/>
            <p14:sldId id="290"/>
            <p14:sldId id="5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05B"/>
    <a:srgbClr val="EF745F"/>
    <a:srgbClr val="ED5A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1" autoAdjust="0"/>
    <p:restoredTop sz="94660"/>
  </p:normalViewPr>
  <p:slideViewPr>
    <p:cSldViewPr snapToGrid="0">
      <p:cViewPr varScale="1">
        <p:scale>
          <a:sx n="108" d="100"/>
          <a:sy n="108" d="100"/>
        </p:scale>
        <p:origin x="834" y="102"/>
      </p:cViewPr>
      <p:guideLst/>
    </p:cSldViewPr>
  </p:slideViewPr>
  <p:notesTextViewPr>
    <p:cViewPr>
      <p:scale>
        <a:sx n="3" d="2"/>
        <a:sy n="3" d="2"/>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22C197-CF8D-4B95-A702-FA1324542BA4}" type="datetimeFigureOut">
              <a:rPr lang="en-GB" smtClean="0"/>
              <a:t>28/10/2022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2089B9-73BC-4A08-A35D-AD71371FCD16}" type="slidenum">
              <a:rPr lang="en-GB" smtClean="0"/>
              <a:t>‹#›</a:t>
            </a:fld>
            <a:endParaRPr lang="en-GB"/>
          </a:p>
        </p:txBody>
      </p:sp>
    </p:spTree>
    <p:extLst>
      <p:ext uri="{BB962C8B-B14F-4D97-AF65-F5344CB8AC3E}">
        <p14:creationId xmlns:p14="http://schemas.microsoft.com/office/powerpoint/2010/main" val="10021185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61AEC-8956-4FF2-BAA9-9CFD5F41144A}" type="datetimeFigureOut">
              <a:rPr lang="en-ID" smtClean="0"/>
              <a:t>28/10/2022</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D7D7B-FD23-49FA-9976-1497198FEC92}" type="slidenum">
              <a:rPr lang="en-ID" smtClean="0"/>
              <a:t>‹#›</a:t>
            </a:fld>
            <a:endParaRPr lang="en-ID"/>
          </a:p>
        </p:txBody>
      </p:sp>
    </p:spTree>
    <p:extLst>
      <p:ext uri="{BB962C8B-B14F-4D97-AF65-F5344CB8AC3E}">
        <p14:creationId xmlns:p14="http://schemas.microsoft.com/office/powerpoint/2010/main" val="241994682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06640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ACT Title Slide 1">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44D873-DA5D-BB41-85A6-D711B731DFE5}"/>
              </a:ext>
            </a:extLst>
          </p:cNvPr>
          <p:cNvSpPr/>
          <p:nvPr userDrawn="1"/>
        </p:nvSpPr>
        <p:spPr>
          <a:xfrm>
            <a:off x="0" y="0"/>
            <a:ext cx="12192000" cy="63355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 up of a sign&#10;&#10;Description automatically generated">
            <a:extLst>
              <a:ext uri="{FF2B5EF4-FFF2-40B4-BE49-F238E27FC236}">
                <a16:creationId xmlns:a16="http://schemas.microsoft.com/office/drawing/2014/main" id="{51CF0E82-B94F-2B42-A67F-B2902A3B533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66517" y="205983"/>
            <a:ext cx="1618549" cy="741600"/>
          </a:xfrm>
          <a:prstGeom prst="rect">
            <a:avLst/>
          </a:prstGeom>
        </p:spPr>
      </p:pic>
      <p:sp>
        <p:nvSpPr>
          <p:cNvPr id="19" name="TextBox 18">
            <a:extLst>
              <a:ext uri="{FF2B5EF4-FFF2-40B4-BE49-F238E27FC236}">
                <a16:creationId xmlns:a16="http://schemas.microsoft.com/office/drawing/2014/main" id="{4F766AA4-FEBA-5342-837F-D8ADEB4A205E}"/>
              </a:ext>
            </a:extLst>
          </p:cNvPr>
          <p:cNvSpPr txBox="1"/>
          <p:nvPr userDrawn="1"/>
        </p:nvSpPr>
        <p:spPr>
          <a:xfrm>
            <a:off x="10610658" y="6335544"/>
            <a:ext cx="825471" cy="276999"/>
          </a:xfrm>
          <a:prstGeom prst="rect">
            <a:avLst/>
          </a:prstGeom>
          <a:noFill/>
          <a:ln>
            <a:noFill/>
          </a:ln>
        </p:spPr>
        <p:txBody>
          <a:bodyPr wrap="square" rtlCol="0">
            <a:spAutoFit/>
          </a:bodyPr>
          <a:lstStyle/>
          <a:p>
            <a:pPr algn="r"/>
            <a:fld id="{260E2A6B-A809-4840-BF14-8648BC0BDF87}" type="slidenum">
              <a:rPr lang="id-ID" sz="1200" b="0" smtClean="0">
                <a:solidFill>
                  <a:schemeClr val="bg1"/>
                </a:solidFill>
                <a:latin typeface="Arial" panose="020B0604020202020204" pitchFamily="34" charset="0"/>
                <a:cs typeface="Arial" panose="020B0604020202020204" pitchFamily="34" charset="0"/>
              </a:rPr>
              <a:pPr algn="r"/>
              <a:t>‹#›</a:t>
            </a:fld>
            <a:endParaRPr lang="id-ID" sz="1200" b="0" dirty="0">
              <a:solidFill>
                <a:schemeClr val="bg1"/>
              </a:solidFill>
              <a:latin typeface="Arial" panose="020B0604020202020204" pitchFamily="34" charset="0"/>
              <a:cs typeface="Arial" panose="020B0604020202020204" pitchFamily="34" charset="0"/>
            </a:endParaRPr>
          </a:p>
        </p:txBody>
      </p:sp>
      <p:sp>
        <p:nvSpPr>
          <p:cNvPr id="10" name="TextBox 9"/>
          <p:cNvSpPr txBox="1"/>
          <p:nvPr userDrawn="1"/>
        </p:nvSpPr>
        <p:spPr>
          <a:xfrm>
            <a:off x="7974227" y="6455589"/>
            <a:ext cx="3682313" cy="230832"/>
          </a:xfrm>
          <a:prstGeom prst="rect">
            <a:avLst/>
          </a:prstGeom>
          <a:noFill/>
        </p:spPr>
        <p:txBody>
          <a:bodyPr wrap="square" rtlCol="0">
            <a:spAutoFit/>
          </a:bodyPr>
          <a:lstStyle/>
          <a:p>
            <a:pPr algn="r"/>
            <a:r>
              <a:rPr lang="en-GB" sz="900" b="0" baseline="0" dirty="0">
                <a:solidFill>
                  <a:schemeClr val="accent4"/>
                </a:solidFill>
              </a:rPr>
              <a:t> Our Vision: </a:t>
            </a:r>
            <a:r>
              <a:rPr lang="en-GB" sz="900" b="0" dirty="0">
                <a:solidFill>
                  <a:schemeClr val="tx2"/>
                </a:solidFill>
              </a:rPr>
              <a:t>To provide excellent care for the communities we serve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5211" y="2377439"/>
            <a:ext cx="3689583" cy="3701305"/>
          </a:xfrm>
          <a:prstGeom prst="rect">
            <a:avLst/>
          </a:prstGeom>
        </p:spPr>
      </p:pic>
      <p:pic>
        <p:nvPicPr>
          <p:cNvPr id="4" name="Picture 3"/>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078091" y="4513343"/>
            <a:ext cx="1726731" cy="1732217"/>
          </a:xfrm>
          <a:prstGeom prst="rect">
            <a:avLst/>
          </a:prstGeom>
        </p:spPr>
      </p:pic>
      <p:pic>
        <p:nvPicPr>
          <p:cNvPr id="5" name="Picture 4"/>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9984095" y="1049606"/>
            <a:ext cx="2205110" cy="3515069"/>
          </a:xfrm>
          <a:prstGeom prst="rect">
            <a:avLst/>
          </a:prstGeom>
        </p:spPr>
      </p:pic>
      <p:pic>
        <p:nvPicPr>
          <p:cNvPr id="7" name="Picture 6"/>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922764" y="1153566"/>
            <a:ext cx="1375787" cy="1380158"/>
          </a:xfrm>
          <a:prstGeom prst="rect">
            <a:avLst/>
          </a:prstGeom>
        </p:spPr>
      </p:pic>
      <p:pic>
        <p:nvPicPr>
          <p:cNvPr id="16" name="Picture 15">
            <a:extLst>
              <a:ext uri="{FF2B5EF4-FFF2-40B4-BE49-F238E27FC236}">
                <a16:creationId xmlns:a16="http://schemas.microsoft.com/office/drawing/2014/main" id="{F4FE0DFD-5A5F-2644-85BD-CEED7391C81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609603" y="6451116"/>
            <a:ext cx="2232000" cy="266141"/>
          </a:xfrm>
          <a:prstGeom prst="rect">
            <a:avLst/>
          </a:prstGeom>
        </p:spPr>
      </p:pic>
      <p:sp>
        <p:nvSpPr>
          <p:cNvPr id="13" name="Text Placeholder 6"/>
          <p:cNvSpPr>
            <a:spLocks noGrp="1"/>
          </p:cNvSpPr>
          <p:nvPr>
            <p:ph type="body" sz="quarter" idx="16" hasCustomPrompt="1"/>
          </p:nvPr>
        </p:nvSpPr>
        <p:spPr>
          <a:xfrm>
            <a:off x="844550" y="1416696"/>
            <a:ext cx="5651500" cy="1894915"/>
          </a:xfrm>
        </p:spPr>
        <p:txBody>
          <a:bodyPr>
            <a:normAutofit/>
          </a:bodyPr>
          <a:lstStyle>
            <a:lvl1pPr marL="0" indent="0">
              <a:buNone/>
              <a:defRPr sz="4400" b="1">
                <a:solidFill>
                  <a:schemeClr val="tx2"/>
                </a:solidFill>
              </a:defRPr>
            </a:lvl1pPr>
          </a:lstStyle>
          <a:p>
            <a:pPr lvl="0"/>
            <a:r>
              <a:rPr lang="en-US" dirty="0"/>
              <a:t>Click to edit Master title style</a:t>
            </a:r>
            <a:endParaRPr lang="en-GB" dirty="0"/>
          </a:p>
        </p:txBody>
      </p:sp>
      <p:sp>
        <p:nvSpPr>
          <p:cNvPr id="14" name="Text Placeholder 8"/>
          <p:cNvSpPr>
            <a:spLocks noGrp="1"/>
          </p:cNvSpPr>
          <p:nvPr>
            <p:ph type="body" sz="quarter" idx="17"/>
          </p:nvPr>
        </p:nvSpPr>
        <p:spPr>
          <a:xfrm>
            <a:off x="844550" y="3586819"/>
            <a:ext cx="5651500" cy="1655762"/>
          </a:xfrm>
        </p:spPr>
        <p:txBody>
          <a:bodyPr>
            <a:normAutofit/>
          </a:bodyPr>
          <a:lstStyle>
            <a:lvl1pPr marL="0" indent="0">
              <a:buNone/>
              <a:defRPr sz="2000">
                <a:solidFill>
                  <a:schemeClr val="tx2"/>
                </a:solidFill>
              </a:defRPr>
            </a:lvl1pPr>
          </a:lstStyle>
          <a:p>
            <a:pPr lvl="0"/>
            <a:endParaRPr lang="en-GB" dirty="0"/>
          </a:p>
        </p:txBody>
      </p:sp>
    </p:spTree>
    <p:extLst>
      <p:ext uri="{BB962C8B-B14F-4D97-AF65-F5344CB8AC3E}">
        <p14:creationId xmlns:p14="http://schemas.microsoft.com/office/powerpoint/2010/main" val="307999721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CT Slide Layout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p:cNvSpPr>
            <a:spLocks noGrp="1"/>
          </p:cNvSpPr>
          <p:nvPr>
            <p:ph type="body" sz="quarter" idx="13"/>
          </p:nvPr>
        </p:nvSpPr>
        <p:spPr>
          <a:xfrm>
            <a:off x="482599" y="321276"/>
            <a:ext cx="9023865" cy="596952"/>
          </a:xfrm>
        </p:spPr>
        <p:txBody>
          <a:bodyPr>
            <a:noAutofit/>
          </a:bodyPr>
          <a:lstStyle>
            <a:lvl1pPr marL="0" indent="0">
              <a:buNone/>
              <a:defRPr sz="3600" b="1">
                <a:solidFill>
                  <a:schemeClr val="accent3"/>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
        <p:nvSpPr>
          <p:cNvPr id="7" name="Text Placeholder 5"/>
          <p:cNvSpPr>
            <a:spLocks noGrp="1"/>
          </p:cNvSpPr>
          <p:nvPr>
            <p:ph type="body" sz="quarter" idx="12"/>
          </p:nvPr>
        </p:nvSpPr>
        <p:spPr>
          <a:xfrm>
            <a:off x="482600" y="1479665"/>
            <a:ext cx="6216634" cy="4567124"/>
          </a:xfrm>
        </p:spPr>
        <p:txBody>
          <a:bodyPr>
            <a:normAutofit/>
          </a:bodyPr>
          <a:lstStyle>
            <a:lvl1pPr marL="0" indent="0">
              <a:buFont typeface="Arial" panose="020B0604020202020204" pitchFamily="34" charset="0"/>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
        <p:nvSpPr>
          <p:cNvPr id="2" name="Rectangle 1"/>
          <p:cNvSpPr/>
          <p:nvPr userDrawn="1"/>
        </p:nvSpPr>
        <p:spPr>
          <a:xfrm>
            <a:off x="7002162" y="1120346"/>
            <a:ext cx="5189838" cy="5215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icture Placeholder 3"/>
          <p:cNvSpPr>
            <a:spLocks noGrp="1"/>
          </p:cNvSpPr>
          <p:nvPr>
            <p:ph type="pic" sz="quarter" idx="14" hasCustomPrompt="1"/>
          </p:nvPr>
        </p:nvSpPr>
        <p:spPr>
          <a:xfrm>
            <a:off x="7108825" y="1219200"/>
            <a:ext cx="4992688" cy="50165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to insert picture</a:t>
            </a:r>
          </a:p>
          <a:p>
            <a:endParaRPr lang="en-GB" dirty="0"/>
          </a:p>
        </p:txBody>
      </p:sp>
    </p:spTree>
    <p:extLst>
      <p:ext uri="{BB962C8B-B14F-4D97-AF65-F5344CB8AC3E}">
        <p14:creationId xmlns:p14="http://schemas.microsoft.com/office/powerpoint/2010/main" val="1545448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CT Slide Partner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6993847" y="1120346"/>
            <a:ext cx="5198154" cy="52151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60955" y="2405449"/>
            <a:ext cx="2636491" cy="2644868"/>
          </a:xfrm>
          <a:prstGeom prst="rect">
            <a:avLst/>
          </a:prstGeom>
        </p:spPr>
      </p:pic>
      <p:sp>
        <p:nvSpPr>
          <p:cNvPr id="7" name="Text Placeholder 2"/>
          <p:cNvSpPr>
            <a:spLocks noGrp="1"/>
          </p:cNvSpPr>
          <p:nvPr>
            <p:ph type="body" sz="quarter" idx="13"/>
          </p:nvPr>
        </p:nvSpPr>
        <p:spPr>
          <a:xfrm>
            <a:off x="482599" y="321276"/>
            <a:ext cx="9023865" cy="596952"/>
          </a:xfrm>
        </p:spPr>
        <p:txBody>
          <a:bodyPr>
            <a:noAutofit/>
          </a:bodyPr>
          <a:lstStyle>
            <a:lvl1pPr marL="0" indent="0">
              <a:buNone/>
              <a:defRPr sz="3600" b="1">
                <a:solidFill>
                  <a:schemeClr val="accent3"/>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
        <p:nvSpPr>
          <p:cNvPr id="8" name="Text Placeholder 5"/>
          <p:cNvSpPr>
            <a:spLocks noGrp="1"/>
          </p:cNvSpPr>
          <p:nvPr>
            <p:ph type="body" sz="quarter" idx="12"/>
          </p:nvPr>
        </p:nvSpPr>
        <p:spPr>
          <a:xfrm>
            <a:off x="482600" y="1479665"/>
            <a:ext cx="6216634" cy="4567124"/>
          </a:xfrm>
        </p:spPr>
        <p:txBody>
          <a:bodyPr>
            <a:normAutofit/>
          </a:bodyPr>
          <a:lstStyle>
            <a:lvl1pPr marL="0" indent="0">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Tree>
    <p:extLst>
      <p:ext uri="{BB962C8B-B14F-4D97-AF65-F5344CB8AC3E}">
        <p14:creationId xmlns:p14="http://schemas.microsoft.com/office/powerpoint/2010/main" val="1686189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CT Slide Ambitiou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6993847" y="1120346"/>
            <a:ext cx="5198154" cy="5215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60955" y="2405449"/>
            <a:ext cx="2636491" cy="2644867"/>
          </a:xfrm>
          <a:prstGeom prst="rect">
            <a:avLst/>
          </a:prstGeom>
        </p:spPr>
      </p:pic>
      <p:sp>
        <p:nvSpPr>
          <p:cNvPr id="8" name="Text Placeholder 2"/>
          <p:cNvSpPr>
            <a:spLocks noGrp="1"/>
          </p:cNvSpPr>
          <p:nvPr>
            <p:ph type="body" sz="quarter" idx="13"/>
          </p:nvPr>
        </p:nvSpPr>
        <p:spPr>
          <a:xfrm>
            <a:off x="482599" y="321276"/>
            <a:ext cx="9023865" cy="596952"/>
          </a:xfrm>
        </p:spPr>
        <p:txBody>
          <a:bodyPr>
            <a:noAutofit/>
          </a:bodyPr>
          <a:lstStyle>
            <a:lvl1pPr marL="0" indent="0">
              <a:buNone/>
              <a:defRPr sz="3600" b="1">
                <a:solidFill>
                  <a:schemeClr val="accent3"/>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
        <p:nvSpPr>
          <p:cNvPr id="9" name="Text Placeholder 5"/>
          <p:cNvSpPr>
            <a:spLocks noGrp="1"/>
          </p:cNvSpPr>
          <p:nvPr>
            <p:ph type="body" sz="quarter" idx="12"/>
          </p:nvPr>
        </p:nvSpPr>
        <p:spPr>
          <a:xfrm>
            <a:off x="482600" y="1479665"/>
            <a:ext cx="6216634" cy="4567124"/>
          </a:xfrm>
        </p:spPr>
        <p:txBody>
          <a:bodyPr>
            <a:normAutofit/>
          </a:bodyPr>
          <a:lstStyle>
            <a:lvl1pPr marL="0" indent="0">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Tree>
    <p:extLst>
      <p:ext uri="{BB962C8B-B14F-4D97-AF65-F5344CB8AC3E}">
        <p14:creationId xmlns:p14="http://schemas.microsoft.com/office/powerpoint/2010/main" val="2968839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CT Slide Car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6993847" y="1120346"/>
            <a:ext cx="5198154" cy="52151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60955" y="2405449"/>
            <a:ext cx="2636490" cy="2644867"/>
          </a:xfrm>
          <a:prstGeom prst="rect">
            <a:avLst/>
          </a:prstGeom>
        </p:spPr>
      </p:pic>
      <p:sp>
        <p:nvSpPr>
          <p:cNvPr id="8" name="Text Placeholder 2"/>
          <p:cNvSpPr>
            <a:spLocks noGrp="1"/>
          </p:cNvSpPr>
          <p:nvPr>
            <p:ph type="body" sz="quarter" idx="13"/>
          </p:nvPr>
        </p:nvSpPr>
        <p:spPr>
          <a:xfrm>
            <a:off x="482599" y="321276"/>
            <a:ext cx="9023865" cy="596952"/>
          </a:xfrm>
        </p:spPr>
        <p:txBody>
          <a:bodyPr>
            <a:noAutofit/>
          </a:bodyPr>
          <a:lstStyle>
            <a:lvl1pPr marL="0" indent="0">
              <a:buNone/>
              <a:defRPr sz="3600" b="1">
                <a:solidFill>
                  <a:schemeClr val="accent3"/>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
        <p:nvSpPr>
          <p:cNvPr id="9" name="Text Placeholder 5"/>
          <p:cNvSpPr>
            <a:spLocks noGrp="1"/>
          </p:cNvSpPr>
          <p:nvPr>
            <p:ph type="body" sz="quarter" idx="12"/>
          </p:nvPr>
        </p:nvSpPr>
        <p:spPr>
          <a:xfrm>
            <a:off x="482600" y="1479665"/>
            <a:ext cx="6216634" cy="4567124"/>
          </a:xfrm>
        </p:spPr>
        <p:txBody>
          <a:bodyPr>
            <a:normAutofit/>
          </a:bodyPr>
          <a:lstStyle>
            <a:lvl1pPr marL="0" indent="0">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Tree>
    <p:extLst>
      <p:ext uri="{BB962C8B-B14F-4D97-AF65-F5344CB8AC3E}">
        <p14:creationId xmlns:p14="http://schemas.microsoft.com/office/powerpoint/2010/main" val="280250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CT Slide Trust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6993847" y="1120346"/>
            <a:ext cx="5198154" cy="5215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60955" y="2405449"/>
            <a:ext cx="2636490" cy="2644866"/>
          </a:xfrm>
          <a:prstGeom prst="rect">
            <a:avLst/>
          </a:prstGeom>
        </p:spPr>
      </p:pic>
      <p:sp>
        <p:nvSpPr>
          <p:cNvPr id="10" name="Text Placeholder 2"/>
          <p:cNvSpPr>
            <a:spLocks noGrp="1"/>
          </p:cNvSpPr>
          <p:nvPr>
            <p:ph type="body" sz="quarter" idx="13"/>
          </p:nvPr>
        </p:nvSpPr>
        <p:spPr>
          <a:xfrm>
            <a:off x="482599" y="321276"/>
            <a:ext cx="9023865" cy="596952"/>
          </a:xfrm>
        </p:spPr>
        <p:txBody>
          <a:bodyPr>
            <a:noAutofit/>
          </a:bodyPr>
          <a:lstStyle>
            <a:lvl1pPr marL="0" indent="0">
              <a:buNone/>
              <a:defRPr sz="3600" b="1">
                <a:solidFill>
                  <a:schemeClr val="accent3"/>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
        <p:nvSpPr>
          <p:cNvPr id="8" name="Text Placeholder 5"/>
          <p:cNvSpPr>
            <a:spLocks noGrp="1"/>
          </p:cNvSpPr>
          <p:nvPr>
            <p:ph type="body" sz="quarter" idx="12"/>
          </p:nvPr>
        </p:nvSpPr>
        <p:spPr>
          <a:xfrm>
            <a:off x="482600" y="1479665"/>
            <a:ext cx="6216634" cy="4567124"/>
          </a:xfrm>
        </p:spPr>
        <p:txBody>
          <a:bodyPr>
            <a:normAutofit/>
          </a:bodyPr>
          <a:lstStyle>
            <a:lvl1pPr marL="0" indent="0">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Tree>
    <p:extLst>
      <p:ext uri="{BB962C8B-B14F-4D97-AF65-F5344CB8AC3E}">
        <p14:creationId xmlns:p14="http://schemas.microsoft.com/office/powerpoint/2010/main" val="651477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CT Slide Layout Dark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rot="16200000">
            <a:off x="-519906" y="1788229"/>
            <a:ext cx="2052585" cy="1046330"/>
          </a:xfrm>
          <a:prstGeom prst="rect">
            <a:avLst/>
          </a:prstGeom>
        </p:spPr>
      </p:pic>
      <p:pic>
        <p:nvPicPr>
          <p:cNvPr id="3" name="Picture 2"/>
          <p:cNvPicPr>
            <a:picLocks noChangeAspect="1"/>
          </p:cNvPicPr>
          <p:nvPr userDrawn="1"/>
        </p:nvPicPr>
        <p:blipFill rotWithShape="1">
          <a:blip r:embed="rId3" cstate="hqprint">
            <a:extLst>
              <a:ext uri="{28A0092B-C50C-407E-A947-70E740481C1C}">
                <a14:useLocalDpi xmlns:a14="http://schemas.microsoft.com/office/drawing/2010/main" val="0"/>
              </a:ext>
            </a:extLst>
          </a:blip>
          <a:srcRect r="16677"/>
          <a:stretch/>
        </p:blipFill>
        <p:spPr>
          <a:xfrm>
            <a:off x="10486960" y="4348724"/>
            <a:ext cx="1710633" cy="2059534"/>
          </a:xfrm>
          <a:prstGeom prst="rect">
            <a:avLst/>
          </a:prstGeom>
        </p:spPr>
      </p:pic>
      <p:sp>
        <p:nvSpPr>
          <p:cNvPr id="7" name="Text Placeholder 5"/>
          <p:cNvSpPr>
            <a:spLocks noGrp="1"/>
          </p:cNvSpPr>
          <p:nvPr>
            <p:ph type="body" sz="quarter" idx="11"/>
          </p:nvPr>
        </p:nvSpPr>
        <p:spPr>
          <a:xfrm>
            <a:off x="482600" y="1441622"/>
            <a:ext cx="10609263" cy="4605166"/>
          </a:xfrm>
        </p:spPr>
        <p:txBody>
          <a:bodyPr>
            <a:normAutofit/>
          </a:bodyPr>
          <a:lstStyle>
            <a:lvl1pPr marL="0" indent="0">
              <a:buNone/>
              <a:defRPr sz="18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
        <p:nvSpPr>
          <p:cNvPr id="10" name="Text Placeholder 2"/>
          <p:cNvSpPr>
            <a:spLocks noGrp="1"/>
          </p:cNvSpPr>
          <p:nvPr>
            <p:ph type="body" sz="quarter" idx="10"/>
          </p:nvPr>
        </p:nvSpPr>
        <p:spPr>
          <a:xfrm>
            <a:off x="482599" y="321276"/>
            <a:ext cx="9023865" cy="596952"/>
          </a:xfrm>
        </p:spPr>
        <p:txBody>
          <a:bodyPr>
            <a:noAutofit/>
          </a:bodyPr>
          <a:lstStyle>
            <a:lvl1pPr marL="0" indent="0">
              <a:buNone/>
              <a:defRPr sz="3600" b="1">
                <a:solidFill>
                  <a:schemeClr val="tx2"/>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Tree>
    <p:extLst>
      <p:ext uri="{BB962C8B-B14F-4D97-AF65-F5344CB8AC3E}">
        <p14:creationId xmlns:p14="http://schemas.microsoft.com/office/powerpoint/2010/main" val="16565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CT Slide Layout Dark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7" name="Flowchart: Delay 6"/>
          <p:cNvSpPr/>
          <p:nvPr userDrawn="1"/>
        </p:nvSpPr>
        <p:spPr>
          <a:xfrm>
            <a:off x="0" y="1137468"/>
            <a:ext cx="5198076" cy="5198076"/>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5"/>
          <p:cNvSpPr>
            <a:spLocks noGrp="1"/>
          </p:cNvSpPr>
          <p:nvPr>
            <p:ph type="body" sz="quarter" idx="12"/>
          </p:nvPr>
        </p:nvSpPr>
        <p:spPr>
          <a:xfrm>
            <a:off x="5412258" y="1479665"/>
            <a:ext cx="6145427" cy="4567124"/>
          </a:xfrm>
        </p:spPr>
        <p:txBody>
          <a:bodyPr>
            <a:normAutofit/>
          </a:bodyPr>
          <a:lstStyle>
            <a:lvl1pPr marL="0" indent="0">
              <a:buNone/>
              <a:defRPr sz="18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
        <p:nvSpPr>
          <p:cNvPr id="11" name="Text Placeholder 2"/>
          <p:cNvSpPr>
            <a:spLocks noGrp="1"/>
          </p:cNvSpPr>
          <p:nvPr>
            <p:ph type="body" sz="quarter" idx="13"/>
          </p:nvPr>
        </p:nvSpPr>
        <p:spPr>
          <a:xfrm>
            <a:off x="482599" y="321276"/>
            <a:ext cx="9023865" cy="596952"/>
          </a:xfrm>
        </p:spPr>
        <p:txBody>
          <a:bodyPr>
            <a:noAutofit/>
          </a:bodyPr>
          <a:lstStyle>
            <a:lvl1pPr marL="0" indent="0">
              <a:buNone/>
              <a:defRPr sz="3600" b="1">
                <a:solidFill>
                  <a:schemeClr val="accent3"/>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
        <p:nvSpPr>
          <p:cNvPr id="12" name="Picture Placeholder 2"/>
          <p:cNvSpPr>
            <a:spLocks noGrp="1"/>
          </p:cNvSpPr>
          <p:nvPr>
            <p:ph type="pic" sz="quarter" idx="10" hasCustomPrompt="1"/>
          </p:nvPr>
        </p:nvSpPr>
        <p:spPr>
          <a:xfrm>
            <a:off x="-32934" y="1225027"/>
            <a:ext cx="5083508" cy="5002779"/>
          </a:xfrm>
          <a:prstGeom prst="flowChartDelay">
            <a:avLst/>
          </a:prstGeom>
        </p:spPr>
        <p:txBody>
          <a:bodyPr/>
          <a:lstStyle>
            <a:lvl1pPr marL="0" indent="0" algn="ctr">
              <a:buNone/>
              <a:defRPr baseline="0">
                <a:solidFill>
                  <a:schemeClr val="bg1"/>
                </a:solidFill>
              </a:defRPr>
            </a:lvl1pPr>
          </a:lstStyle>
          <a:p>
            <a:r>
              <a:rPr lang="en-GB" dirty="0"/>
              <a:t>Click to insert picture</a:t>
            </a:r>
          </a:p>
        </p:txBody>
      </p:sp>
    </p:spTree>
    <p:extLst>
      <p:ext uri="{BB962C8B-B14F-4D97-AF65-F5344CB8AC3E}">
        <p14:creationId xmlns:p14="http://schemas.microsoft.com/office/powerpoint/2010/main" val="2403740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CT Slide Layout Dark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ardrop 12"/>
          <p:cNvSpPr/>
          <p:nvPr userDrawn="1"/>
        </p:nvSpPr>
        <p:spPr>
          <a:xfrm>
            <a:off x="7076302" y="1140693"/>
            <a:ext cx="5116634" cy="500218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2"/>
          <p:cNvSpPr>
            <a:spLocks noGrp="1"/>
          </p:cNvSpPr>
          <p:nvPr>
            <p:ph type="body" sz="quarter" idx="13"/>
          </p:nvPr>
        </p:nvSpPr>
        <p:spPr>
          <a:xfrm>
            <a:off x="482599" y="321276"/>
            <a:ext cx="9023865" cy="596952"/>
          </a:xfrm>
        </p:spPr>
        <p:txBody>
          <a:bodyPr>
            <a:noAutofit/>
          </a:bodyPr>
          <a:lstStyle>
            <a:lvl1pPr marL="0" indent="0">
              <a:buNone/>
              <a:defRPr sz="3600" b="1">
                <a:solidFill>
                  <a:schemeClr val="accent3"/>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
        <p:nvSpPr>
          <p:cNvPr id="9" name="Picture Placeholder 14"/>
          <p:cNvSpPr>
            <a:spLocks noGrp="1"/>
          </p:cNvSpPr>
          <p:nvPr>
            <p:ph type="pic" sz="quarter" idx="10" hasCustomPrompt="1"/>
          </p:nvPr>
        </p:nvSpPr>
        <p:spPr>
          <a:xfrm>
            <a:off x="7230094" y="1265478"/>
            <a:ext cx="4797150" cy="4731883"/>
          </a:xfrm>
          <a:prstGeom prst="teardrop">
            <a:avLst/>
          </a:prstGeom>
        </p:spPr>
        <p:txBody>
          <a:bodyPr/>
          <a:lstStyle>
            <a:lvl1pPr marL="0" indent="0" algn="ctr">
              <a:buNone/>
              <a:defRPr>
                <a:solidFill>
                  <a:schemeClr val="bg1"/>
                </a:solidFill>
              </a:defRPr>
            </a:lvl1pPr>
          </a:lstStyle>
          <a:p>
            <a:r>
              <a:rPr lang="en-GB" dirty="0"/>
              <a:t>Click to insert picture</a:t>
            </a:r>
          </a:p>
        </p:txBody>
      </p:sp>
      <p:sp>
        <p:nvSpPr>
          <p:cNvPr id="8" name="Text Placeholder 5"/>
          <p:cNvSpPr>
            <a:spLocks noGrp="1"/>
          </p:cNvSpPr>
          <p:nvPr>
            <p:ph type="body" sz="quarter" idx="12"/>
          </p:nvPr>
        </p:nvSpPr>
        <p:spPr>
          <a:xfrm>
            <a:off x="482600" y="1479665"/>
            <a:ext cx="6216634" cy="4567124"/>
          </a:xfrm>
        </p:spPr>
        <p:txBody>
          <a:bodyPr>
            <a:normAutofit/>
          </a:bodyPr>
          <a:lstStyle>
            <a:lvl1pPr marL="0" indent="0">
              <a:buNone/>
              <a:defRPr sz="18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Tree>
    <p:extLst>
      <p:ext uri="{BB962C8B-B14F-4D97-AF65-F5344CB8AC3E}">
        <p14:creationId xmlns:p14="http://schemas.microsoft.com/office/powerpoint/2010/main" val="166190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CT Slide Layout Dark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8" name="Subtitle 2">
            <a:extLst>
              <a:ext uri="{FF2B5EF4-FFF2-40B4-BE49-F238E27FC236}">
                <a16:creationId xmlns:a16="http://schemas.microsoft.com/office/drawing/2014/main" id="{FE053754-ADF0-4D22-B640-CA2E3F8673E7}"/>
              </a:ext>
            </a:extLst>
          </p:cNvPr>
          <p:cNvSpPr>
            <a:spLocks noGrp="1"/>
          </p:cNvSpPr>
          <p:nvPr>
            <p:ph type="subTitle" idx="1" hasCustomPrompt="1"/>
          </p:nvPr>
        </p:nvSpPr>
        <p:spPr>
          <a:xfrm>
            <a:off x="838200" y="5807677"/>
            <a:ext cx="10515600" cy="247741"/>
          </a:xfrm>
          <a:prstGeom prst="rect">
            <a:avLst/>
          </a:prstGeom>
        </p:spPr>
        <p:txBody>
          <a:bodyPr anchor="b">
            <a:noAutofit/>
          </a:bodyPr>
          <a:lstStyle>
            <a:lvl1pPr marL="0" indent="0" algn="ctr">
              <a:buNone/>
              <a:defRPr sz="1800" b="0">
                <a:solidFill>
                  <a:schemeClr val="accent4"/>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Additional Text Goes Here</a:t>
            </a:r>
            <a:endParaRPr lang="en-ID" dirty="0"/>
          </a:p>
        </p:txBody>
      </p:sp>
      <p:pic>
        <p:nvPicPr>
          <p:cNvPr id="9" name="Picture 8">
            <a:extLst>
              <a:ext uri="{FF2B5EF4-FFF2-40B4-BE49-F238E27FC236}">
                <a16:creationId xmlns:a16="http://schemas.microsoft.com/office/drawing/2014/main" id="{06454EE1-3A28-9449-91D7-001BCFE92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8765" y="1494425"/>
            <a:ext cx="3960000" cy="3960000"/>
          </a:xfrm>
          <a:prstGeom prst="rect">
            <a:avLst/>
          </a:prstGeom>
        </p:spPr>
      </p:pic>
      <p:pic>
        <p:nvPicPr>
          <p:cNvPr id="10" name="Picture 9">
            <a:extLst>
              <a:ext uri="{FF2B5EF4-FFF2-40B4-BE49-F238E27FC236}">
                <a16:creationId xmlns:a16="http://schemas.microsoft.com/office/drawing/2014/main" id="{6FDAD796-0ABA-E04D-9064-3FF8ADC3F5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2200" y="1494425"/>
            <a:ext cx="3960000" cy="3960000"/>
          </a:xfrm>
          <a:prstGeom prst="rect">
            <a:avLst/>
          </a:prstGeom>
        </p:spPr>
      </p:pic>
      <p:sp>
        <p:nvSpPr>
          <p:cNvPr id="11" name="Title 1">
            <a:extLst>
              <a:ext uri="{FF2B5EF4-FFF2-40B4-BE49-F238E27FC236}">
                <a16:creationId xmlns:a16="http://schemas.microsoft.com/office/drawing/2014/main" id="{9788E185-A90D-4D6B-BFF0-807A042D5AF9}"/>
              </a:ext>
            </a:extLst>
          </p:cNvPr>
          <p:cNvSpPr>
            <a:spLocks noGrp="1"/>
          </p:cNvSpPr>
          <p:nvPr>
            <p:ph type="ctrTitle" hasCustomPrompt="1"/>
          </p:nvPr>
        </p:nvSpPr>
        <p:spPr>
          <a:xfrm>
            <a:off x="838200" y="1449861"/>
            <a:ext cx="10515600" cy="4136476"/>
          </a:xfrm>
          <a:prstGeom prst="rect">
            <a:avLst/>
          </a:prstGeom>
        </p:spPr>
        <p:txBody>
          <a:bodyPr anchor="ctr">
            <a:normAutofit/>
          </a:bodyPr>
          <a:lstStyle>
            <a:lvl1pPr algn="ctr">
              <a:defRPr sz="5400" b="1">
                <a:solidFill>
                  <a:schemeClr val="bg1"/>
                </a:solidFill>
                <a:latin typeface="Arial" panose="020B0604020202020204" pitchFamily="34" charset="0"/>
                <a:cs typeface="Arial" panose="020B0604020202020204" pitchFamily="34" charset="0"/>
              </a:defRPr>
            </a:lvl1pPr>
          </a:lstStyle>
          <a:p>
            <a:r>
              <a:rPr lang="en-US" dirty="0"/>
              <a:t>Your Big Text Goes Here</a:t>
            </a:r>
            <a:endParaRPr lang="en-ID" dirty="0"/>
          </a:p>
        </p:txBody>
      </p:sp>
    </p:spTree>
    <p:extLst>
      <p:ext uri="{BB962C8B-B14F-4D97-AF65-F5344CB8AC3E}">
        <p14:creationId xmlns:p14="http://schemas.microsoft.com/office/powerpoint/2010/main" val="2569220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PACT Slide Layout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p:cNvSpPr>
            <a:spLocks noGrp="1"/>
          </p:cNvSpPr>
          <p:nvPr>
            <p:ph type="body" sz="quarter" idx="13"/>
          </p:nvPr>
        </p:nvSpPr>
        <p:spPr>
          <a:xfrm>
            <a:off x="482599" y="321276"/>
            <a:ext cx="9023865" cy="596952"/>
          </a:xfrm>
        </p:spPr>
        <p:txBody>
          <a:bodyPr>
            <a:noAutofit/>
          </a:bodyPr>
          <a:lstStyle>
            <a:lvl1pPr marL="0" indent="0">
              <a:buNone/>
              <a:defRPr sz="3600" b="1">
                <a:solidFill>
                  <a:schemeClr val="accent3"/>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
        <p:nvSpPr>
          <p:cNvPr id="7" name="Text Placeholder 5"/>
          <p:cNvSpPr>
            <a:spLocks noGrp="1"/>
          </p:cNvSpPr>
          <p:nvPr>
            <p:ph type="body" sz="quarter" idx="12"/>
          </p:nvPr>
        </p:nvSpPr>
        <p:spPr>
          <a:xfrm>
            <a:off x="482600" y="1479665"/>
            <a:ext cx="6216634" cy="4567124"/>
          </a:xfrm>
        </p:spPr>
        <p:txBody>
          <a:bodyPr>
            <a:normAutofit/>
          </a:bodyPr>
          <a:lstStyle>
            <a:lvl1pPr marL="0" indent="0">
              <a:buFont typeface="Arial" panose="020B0604020202020204" pitchFamily="34" charset="0"/>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
        <p:nvSpPr>
          <p:cNvPr id="2" name="Rectangle 1"/>
          <p:cNvSpPr/>
          <p:nvPr userDrawn="1"/>
        </p:nvSpPr>
        <p:spPr>
          <a:xfrm>
            <a:off x="7002162" y="1120346"/>
            <a:ext cx="5189838" cy="5215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icture Placeholder 3"/>
          <p:cNvSpPr>
            <a:spLocks noGrp="1"/>
          </p:cNvSpPr>
          <p:nvPr>
            <p:ph type="pic" sz="quarter" idx="14" hasCustomPrompt="1"/>
          </p:nvPr>
        </p:nvSpPr>
        <p:spPr>
          <a:xfrm>
            <a:off x="7108825" y="1219200"/>
            <a:ext cx="4992688" cy="50165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to insert picture</a:t>
            </a:r>
          </a:p>
          <a:p>
            <a:endParaRPr lang="en-GB" dirty="0"/>
          </a:p>
        </p:txBody>
      </p:sp>
      <p:sp>
        <p:nvSpPr>
          <p:cNvPr id="9" name="Text Placeholder 8">
            <a:extLst>
              <a:ext uri="{FF2B5EF4-FFF2-40B4-BE49-F238E27FC236}">
                <a16:creationId xmlns:a16="http://schemas.microsoft.com/office/drawing/2014/main" id="{234C64BC-77A7-48A1-AA58-7F65F243138D}"/>
              </a:ext>
            </a:extLst>
          </p:cNvPr>
          <p:cNvSpPr>
            <a:spLocks noGrp="1"/>
          </p:cNvSpPr>
          <p:nvPr>
            <p:ph type="body" sz="quarter" idx="15" hasCustomPrompt="1"/>
          </p:nvPr>
        </p:nvSpPr>
        <p:spPr>
          <a:xfrm>
            <a:off x="4994531" y="6490075"/>
            <a:ext cx="2209800" cy="204788"/>
          </a:xfrm>
        </p:spPr>
        <p:txBody>
          <a:bodyPr/>
          <a:lstStyle>
            <a:lvl1pPr>
              <a:defRPr sz="1400" b="1"/>
            </a:lvl1pPr>
          </a:lstStyle>
          <a:p>
            <a:pPr lvl="0"/>
            <a:r>
              <a:rPr lang="en-US" dirty="0"/>
              <a:t>June 2022</a:t>
            </a:r>
            <a:endParaRPr lang="en-GB" dirty="0"/>
          </a:p>
        </p:txBody>
      </p:sp>
    </p:spTree>
    <p:extLst>
      <p:ext uri="{BB962C8B-B14F-4D97-AF65-F5344CB8AC3E}">
        <p14:creationId xmlns:p14="http://schemas.microsoft.com/office/powerpoint/2010/main" val="3924349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ACT Title Slide 2">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44D873-DA5D-BB41-85A6-D711B731DFE5}"/>
              </a:ext>
            </a:extLst>
          </p:cNvPr>
          <p:cNvSpPr/>
          <p:nvPr userDrawn="1"/>
        </p:nvSpPr>
        <p:spPr>
          <a:xfrm>
            <a:off x="0" y="0"/>
            <a:ext cx="12192000" cy="6335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57" y="-17294"/>
            <a:ext cx="9831897" cy="6350612"/>
          </a:xfrm>
          <a:prstGeom prst="rect">
            <a:avLst/>
          </a:prstGeom>
        </p:spPr>
      </p:pic>
      <p:pic>
        <p:nvPicPr>
          <p:cNvPr id="15" name="Picture 14" descr="A close up of a sign&#10;&#10;Description automatically generated">
            <a:extLst>
              <a:ext uri="{FF2B5EF4-FFF2-40B4-BE49-F238E27FC236}">
                <a16:creationId xmlns:a16="http://schemas.microsoft.com/office/drawing/2014/main" id="{51CF0E82-B94F-2B42-A67F-B2902A3B53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66517" y="205983"/>
            <a:ext cx="1618549" cy="741600"/>
          </a:xfrm>
          <a:prstGeom prst="rect">
            <a:avLst/>
          </a:prstGeom>
        </p:spPr>
      </p:pic>
      <p:sp>
        <p:nvSpPr>
          <p:cNvPr id="19" name="TextBox 18">
            <a:extLst>
              <a:ext uri="{FF2B5EF4-FFF2-40B4-BE49-F238E27FC236}">
                <a16:creationId xmlns:a16="http://schemas.microsoft.com/office/drawing/2014/main" id="{4F766AA4-FEBA-5342-837F-D8ADEB4A205E}"/>
              </a:ext>
            </a:extLst>
          </p:cNvPr>
          <p:cNvSpPr txBox="1"/>
          <p:nvPr userDrawn="1"/>
        </p:nvSpPr>
        <p:spPr>
          <a:xfrm>
            <a:off x="10610658" y="6335544"/>
            <a:ext cx="825471" cy="276999"/>
          </a:xfrm>
          <a:prstGeom prst="rect">
            <a:avLst/>
          </a:prstGeom>
          <a:noFill/>
          <a:ln>
            <a:noFill/>
          </a:ln>
        </p:spPr>
        <p:txBody>
          <a:bodyPr wrap="square" rtlCol="0">
            <a:spAutoFit/>
          </a:bodyPr>
          <a:lstStyle/>
          <a:p>
            <a:pPr algn="r"/>
            <a:fld id="{260E2A6B-A809-4840-BF14-8648BC0BDF87}" type="slidenum">
              <a:rPr lang="id-ID" sz="1200" b="0" smtClean="0">
                <a:solidFill>
                  <a:schemeClr val="bg1"/>
                </a:solidFill>
                <a:latin typeface="Arial" panose="020B0604020202020204" pitchFamily="34" charset="0"/>
                <a:cs typeface="Arial" panose="020B0604020202020204" pitchFamily="34" charset="0"/>
              </a:rPr>
              <a:pPr algn="r"/>
              <a:t>‹#›</a:t>
            </a:fld>
            <a:endParaRPr lang="id-ID" sz="1200" b="0" dirty="0">
              <a:solidFill>
                <a:schemeClr val="bg1"/>
              </a:solidFill>
              <a:latin typeface="Arial" panose="020B0604020202020204" pitchFamily="34" charset="0"/>
              <a:cs typeface="Arial" panose="020B0604020202020204" pitchFamily="34" charset="0"/>
            </a:endParaRPr>
          </a:p>
        </p:txBody>
      </p:sp>
      <p:sp>
        <p:nvSpPr>
          <p:cNvPr id="10" name="TextBox 9"/>
          <p:cNvSpPr txBox="1"/>
          <p:nvPr userDrawn="1"/>
        </p:nvSpPr>
        <p:spPr>
          <a:xfrm>
            <a:off x="7974227" y="6455589"/>
            <a:ext cx="3682313" cy="230832"/>
          </a:xfrm>
          <a:prstGeom prst="rect">
            <a:avLst/>
          </a:prstGeom>
          <a:noFill/>
        </p:spPr>
        <p:txBody>
          <a:bodyPr wrap="square" rtlCol="0">
            <a:spAutoFit/>
          </a:bodyPr>
          <a:lstStyle/>
          <a:p>
            <a:pPr algn="r"/>
            <a:r>
              <a:rPr lang="en-GB" sz="900" b="0" baseline="0" dirty="0">
                <a:solidFill>
                  <a:schemeClr val="accent4"/>
                </a:solidFill>
              </a:rPr>
              <a:t> Our Vision: </a:t>
            </a:r>
            <a:r>
              <a:rPr lang="en-GB" sz="900" b="0" dirty="0">
                <a:solidFill>
                  <a:schemeClr val="tx2"/>
                </a:solidFill>
              </a:rPr>
              <a:t>To provide excellent care for the communities we serve</a:t>
            </a:r>
          </a:p>
        </p:txBody>
      </p:sp>
      <p:pic>
        <p:nvPicPr>
          <p:cNvPr id="3" name="Picture 2"/>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6200000">
            <a:off x="10569005" y="1278298"/>
            <a:ext cx="1459091" cy="1463727"/>
          </a:xfrm>
          <a:prstGeom prst="rect">
            <a:avLst/>
          </a:prstGeom>
        </p:spPr>
      </p:pic>
      <p:pic>
        <p:nvPicPr>
          <p:cNvPr id="4" name="Picture 3"/>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16200000">
            <a:off x="9164003" y="4611957"/>
            <a:ext cx="1257253" cy="1261248"/>
          </a:xfrm>
          <a:prstGeom prst="rect">
            <a:avLst/>
          </a:prstGeom>
        </p:spPr>
      </p:pic>
      <p:pic>
        <p:nvPicPr>
          <p:cNvPr id="5" name="Picture 4"/>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10440032" y="2587358"/>
            <a:ext cx="1757562" cy="3515069"/>
          </a:xfrm>
          <a:prstGeom prst="rect">
            <a:avLst/>
          </a:prstGeom>
        </p:spPr>
      </p:pic>
      <p:pic>
        <p:nvPicPr>
          <p:cNvPr id="16" name="Picture 15">
            <a:extLst>
              <a:ext uri="{FF2B5EF4-FFF2-40B4-BE49-F238E27FC236}">
                <a16:creationId xmlns:a16="http://schemas.microsoft.com/office/drawing/2014/main" id="{F4FE0DFD-5A5F-2644-85BD-CEED7391C81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609603" y="6451116"/>
            <a:ext cx="2232000" cy="266141"/>
          </a:xfrm>
          <a:prstGeom prst="rect">
            <a:avLst/>
          </a:prstGeom>
        </p:spPr>
      </p:pic>
      <p:sp>
        <p:nvSpPr>
          <p:cNvPr id="24" name="Picture Placeholder 23"/>
          <p:cNvSpPr>
            <a:spLocks noGrp="1"/>
          </p:cNvSpPr>
          <p:nvPr>
            <p:ph type="pic" sz="quarter" idx="15" hasCustomPrompt="1"/>
          </p:nvPr>
        </p:nvSpPr>
        <p:spPr>
          <a:xfrm>
            <a:off x="7408043" y="1718332"/>
            <a:ext cx="3360737" cy="3154363"/>
          </a:xfrm>
          <a:prstGeom prst="teardrop">
            <a:avLst/>
          </a:prstGeom>
        </p:spPr>
        <p:txBody>
          <a:bodyPr/>
          <a:lstStyle>
            <a:lvl1pPr marL="0" indent="0" algn="ctr">
              <a:buNone/>
              <a:defRPr/>
            </a:lvl1pPr>
          </a:lstStyle>
          <a:p>
            <a:r>
              <a:rPr lang="en-GB" dirty="0"/>
              <a:t>Click to insert picture</a:t>
            </a:r>
          </a:p>
        </p:txBody>
      </p:sp>
      <p:sp>
        <p:nvSpPr>
          <p:cNvPr id="7" name="Text Placeholder 6"/>
          <p:cNvSpPr>
            <a:spLocks noGrp="1"/>
          </p:cNvSpPr>
          <p:nvPr>
            <p:ph type="body" sz="quarter" idx="16" hasCustomPrompt="1"/>
          </p:nvPr>
        </p:nvSpPr>
        <p:spPr>
          <a:xfrm>
            <a:off x="844550" y="1416696"/>
            <a:ext cx="5651500" cy="1894915"/>
          </a:xfrm>
        </p:spPr>
        <p:txBody>
          <a:bodyPr>
            <a:normAutofit/>
          </a:bodyPr>
          <a:lstStyle>
            <a:lvl1pPr marL="0" indent="0">
              <a:buNone/>
              <a:defRPr sz="4400" b="1">
                <a:solidFill>
                  <a:schemeClr val="bg1"/>
                </a:solidFill>
              </a:defRPr>
            </a:lvl1pPr>
          </a:lstStyle>
          <a:p>
            <a:pPr lvl="0"/>
            <a:r>
              <a:rPr lang="en-US" dirty="0"/>
              <a:t>Click to edit Master title style</a:t>
            </a:r>
            <a:endParaRPr lang="en-GB" dirty="0"/>
          </a:p>
        </p:txBody>
      </p:sp>
      <p:sp>
        <p:nvSpPr>
          <p:cNvPr id="9" name="Text Placeholder 8"/>
          <p:cNvSpPr>
            <a:spLocks noGrp="1"/>
          </p:cNvSpPr>
          <p:nvPr>
            <p:ph type="body" sz="quarter" idx="17"/>
          </p:nvPr>
        </p:nvSpPr>
        <p:spPr>
          <a:xfrm>
            <a:off x="844550" y="3586819"/>
            <a:ext cx="5651500" cy="1655762"/>
          </a:xfrm>
        </p:spPr>
        <p:txBody>
          <a:bodyPr>
            <a:normAutofit/>
          </a:bodyPr>
          <a:lstStyle>
            <a:lvl1pPr marL="0" indent="0">
              <a:buNone/>
              <a:defRPr sz="2000">
                <a:solidFill>
                  <a:schemeClr val="bg1"/>
                </a:solidFill>
              </a:defRPr>
            </a:lvl1pPr>
          </a:lstStyle>
          <a:p>
            <a:pPr lvl="0"/>
            <a:endParaRPr lang="en-GB" dirty="0"/>
          </a:p>
        </p:txBody>
      </p:sp>
    </p:spTree>
    <p:extLst>
      <p:ext uri="{BB962C8B-B14F-4D97-AF65-F5344CB8AC3E}">
        <p14:creationId xmlns:p14="http://schemas.microsoft.com/office/powerpoint/2010/main" val="45024935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ACT Title Slide 3">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44D873-DA5D-BB41-85A6-D711B731DFE5}"/>
              </a:ext>
            </a:extLst>
          </p:cNvPr>
          <p:cNvSpPr/>
          <p:nvPr userDrawn="1"/>
        </p:nvSpPr>
        <p:spPr>
          <a:xfrm>
            <a:off x="0" y="0"/>
            <a:ext cx="12192000" cy="6335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5" name="Picture 14" descr="A close up of a sign&#10;&#10;Description automatically generated">
            <a:extLst>
              <a:ext uri="{FF2B5EF4-FFF2-40B4-BE49-F238E27FC236}">
                <a16:creationId xmlns:a16="http://schemas.microsoft.com/office/drawing/2014/main" id="{51CF0E82-B94F-2B42-A67F-B2902A3B533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66517" y="205983"/>
            <a:ext cx="1618549" cy="741600"/>
          </a:xfrm>
          <a:prstGeom prst="rect">
            <a:avLst/>
          </a:prstGeom>
        </p:spPr>
      </p:pic>
      <p:sp>
        <p:nvSpPr>
          <p:cNvPr id="14" name="Rectangle 13">
            <a:extLst>
              <a:ext uri="{FF2B5EF4-FFF2-40B4-BE49-F238E27FC236}">
                <a16:creationId xmlns:a16="http://schemas.microsoft.com/office/drawing/2014/main" id="{C044D873-DA5D-BB41-85A6-D711B731DFE5}"/>
              </a:ext>
            </a:extLst>
          </p:cNvPr>
          <p:cNvSpPr/>
          <p:nvPr userDrawn="1"/>
        </p:nvSpPr>
        <p:spPr>
          <a:xfrm>
            <a:off x="0" y="1098000"/>
            <a:ext cx="12192000" cy="52375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062749" y="1652209"/>
            <a:ext cx="4341640" cy="4355434"/>
          </a:xfrm>
          <a:prstGeom prst="rect">
            <a:avLst/>
          </a:prstGeom>
        </p:spPr>
      </p:pic>
      <p:pic>
        <p:nvPicPr>
          <p:cNvPr id="18" name="Picture 17">
            <a:extLst>
              <a:ext uri="{FF2B5EF4-FFF2-40B4-BE49-F238E27FC236}">
                <a16:creationId xmlns:a16="http://schemas.microsoft.com/office/drawing/2014/main" id="{6D4E6EF9-6ACD-FD42-8389-DBD5D0F7C28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50000"/>
          <a:stretch/>
        </p:blipFill>
        <p:spPr>
          <a:xfrm>
            <a:off x="10205437" y="1845062"/>
            <a:ext cx="1986563" cy="3973126"/>
          </a:xfrm>
          <a:prstGeom prst="rect">
            <a:avLst/>
          </a:prstGeom>
        </p:spPr>
      </p:pic>
      <p:sp>
        <p:nvSpPr>
          <p:cNvPr id="20" name="Picture Placeholder 2"/>
          <p:cNvSpPr>
            <a:spLocks noGrp="1"/>
          </p:cNvSpPr>
          <p:nvPr>
            <p:ph type="pic" sz="quarter" idx="10" hasCustomPrompt="1"/>
          </p:nvPr>
        </p:nvSpPr>
        <p:spPr>
          <a:xfrm>
            <a:off x="6219567" y="1836824"/>
            <a:ext cx="2018270" cy="4006078"/>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to insert picture</a:t>
            </a:r>
          </a:p>
          <a:p>
            <a:endParaRPr lang="en-GB" dirty="0"/>
          </a:p>
        </p:txBody>
      </p:sp>
      <p:sp>
        <p:nvSpPr>
          <p:cNvPr id="19" name="TextBox 18">
            <a:extLst>
              <a:ext uri="{FF2B5EF4-FFF2-40B4-BE49-F238E27FC236}">
                <a16:creationId xmlns:a16="http://schemas.microsoft.com/office/drawing/2014/main" id="{4F766AA4-FEBA-5342-837F-D8ADEB4A205E}"/>
              </a:ext>
            </a:extLst>
          </p:cNvPr>
          <p:cNvSpPr txBox="1"/>
          <p:nvPr userDrawn="1"/>
        </p:nvSpPr>
        <p:spPr>
          <a:xfrm>
            <a:off x="10610658" y="6335544"/>
            <a:ext cx="825471" cy="276999"/>
          </a:xfrm>
          <a:prstGeom prst="rect">
            <a:avLst/>
          </a:prstGeom>
          <a:noFill/>
          <a:ln>
            <a:noFill/>
          </a:ln>
        </p:spPr>
        <p:txBody>
          <a:bodyPr wrap="square" rtlCol="0">
            <a:spAutoFit/>
          </a:bodyPr>
          <a:lstStyle/>
          <a:p>
            <a:pPr algn="r"/>
            <a:fld id="{260E2A6B-A809-4840-BF14-8648BC0BDF87}" type="slidenum">
              <a:rPr lang="id-ID" sz="1200" b="0" smtClean="0">
                <a:solidFill>
                  <a:schemeClr val="bg1"/>
                </a:solidFill>
                <a:latin typeface="Arial" panose="020B0604020202020204" pitchFamily="34" charset="0"/>
                <a:cs typeface="Arial" panose="020B0604020202020204" pitchFamily="34" charset="0"/>
              </a:rPr>
              <a:pPr algn="r"/>
              <a:t>‹#›</a:t>
            </a:fld>
            <a:endParaRPr lang="id-ID" sz="1200" b="0" dirty="0">
              <a:solidFill>
                <a:schemeClr val="bg1"/>
              </a:solidFill>
              <a:latin typeface="Arial" panose="020B0604020202020204" pitchFamily="34" charset="0"/>
              <a:cs typeface="Arial" panose="020B0604020202020204" pitchFamily="34" charset="0"/>
            </a:endParaRPr>
          </a:p>
        </p:txBody>
      </p:sp>
      <p:sp>
        <p:nvSpPr>
          <p:cNvPr id="10" name="TextBox 9"/>
          <p:cNvSpPr txBox="1"/>
          <p:nvPr userDrawn="1"/>
        </p:nvSpPr>
        <p:spPr>
          <a:xfrm>
            <a:off x="7974227" y="6455589"/>
            <a:ext cx="3682313" cy="230832"/>
          </a:xfrm>
          <a:prstGeom prst="rect">
            <a:avLst/>
          </a:prstGeom>
          <a:noFill/>
        </p:spPr>
        <p:txBody>
          <a:bodyPr wrap="square" rtlCol="0">
            <a:spAutoFit/>
          </a:bodyPr>
          <a:lstStyle/>
          <a:p>
            <a:pPr algn="r"/>
            <a:r>
              <a:rPr lang="en-GB" sz="900" b="0" baseline="0" dirty="0">
                <a:solidFill>
                  <a:schemeClr val="accent4"/>
                </a:solidFill>
              </a:rPr>
              <a:t> Our Vision: </a:t>
            </a:r>
            <a:r>
              <a:rPr lang="en-GB" sz="900" b="0" dirty="0">
                <a:solidFill>
                  <a:schemeClr val="tx2"/>
                </a:solidFill>
              </a:rPr>
              <a:t>To provide excellent care for the communities we serve</a:t>
            </a:r>
          </a:p>
        </p:txBody>
      </p:sp>
      <p:pic>
        <p:nvPicPr>
          <p:cNvPr id="16" name="Picture 15">
            <a:extLst>
              <a:ext uri="{FF2B5EF4-FFF2-40B4-BE49-F238E27FC236}">
                <a16:creationId xmlns:a16="http://schemas.microsoft.com/office/drawing/2014/main" id="{F4FE0DFD-5A5F-2644-85BD-CEED7391C81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09603" y="6451116"/>
            <a:ext cx="2232000" cy="266141"/>
          </a:xfrm>
          <a:prstGeom prst="rect">
            <a:avLst/>
          </a:prstGeom>
        </p:spPr>
      </p:pic>
      <p:sp>
        <p:nvSpPr>
          <p:cNvPr id="7" name="Text Placeholder 6"/>
          <p:cNvSpPr>
            <a:spLocks noGrp="1"/>
          </p:cNvSpPr>
          <p:nvPr>
            <p:ph type="body" sz="quarter" idx="16" hasCustomPrompt="1"/>
          </p:nvPr>
        </p:nvSpPr>
        <p:spPr>
          <a:xfrm>
            <a:off x="844550" y="1416696"/>
            <a:ext cx="5127882" cy="1894915"/>
          </a:xfrm>
        </p:spPr>
        <p:txBody>
          <a:bodyPr>
            <a:normAutofit/>
          </a:bodyPr>
          <a:lstStyle>
            <a:lvl1pPr marL="0" indent="0">
              <a:buNone/>
              <a:defRPr sz="4400" b="1">
                <a:solidFill>
                  <a:schemeClr val="bg1"/>
                </a:solidFill>
              </a:defRPr>
            </a:lvl1pPr>
          </a:lstStyle>
          <a:p>
            <a:pPr lvl="0"/>
            <a:r>
              <a:rPr lang="en-US" dirty="0"/>
              <a:t>Click to edit Master title style</a:t>
            </a:r>
            <a:endParaRPr lang="en-GB" dirty="0"/>
          </a:p>
        </p:txBody>
      </p:sp>
      <p:sp>
        <p:nvSpPr>
          <p:cNvPr id="9" name="Text Placeholder 8"/>
          <p:cNvSpPr>
            <a:spLocks noGrp="1"/>
          </p:cNvSpPr>
          <p:nvPr>
            <p:ph type="body" sz="quarter" idx="17"/>
          </p:nvPr>
        </p:nvSpPr>
        <p:spPr>
          <a:xfrm>
            <a:off x="844550" y="3586819"/>
            <a:ext cx="5127882" cy="1655762"/>
          </a:xfrm>
        </p:spPr>
        <p:txBody>
          <a:bodyPr>
            <a:normAutofit/>
          </a:bodyPr>
          <a:lstStyle>
            <a:lvl1pPr marL="0" indent="0">
              <a:buNone/>
              <a:defRPr sz="2000">
                <a:solidFill>
                  <a:schemeClr val="bg1"/>
                </a:solidFill>
              </a:defRPr>
            </a:lvl1pPr>
          </a:lstStyle>
          <a:p>
            <a:pPr lvl="0"/>
            <a:endParaRPr lang="en-GB" dirty="0"/>
          </a:p>
        </p:txBody>
      </p:sp>
    </p:spTree>
    <p:extLst>
      <p:ext uri="{BB962C8B-B14F-4D97-AF65-F5344CB8AC3E}">
        <p14:creationId xmlns:p14="http://schemas.microsoft.com/office/powerpoint/2010/main" val="421880761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CT 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1"/>
          </p:nvPr>
        </p:nvSpPr>
        <p:spPr>
          <a:xfrm>
            <a:off x="482600" y="1441622"/>
            <a:ext cx="11108038" cy="4605166"/>
          </a:xfrm>
        </p:spPr>
        <p:txBody>
          <a:bodyPr>
            <a:normAutofit/>
          </a:bodyPr>
          <a:lstStyle>
            <a:lvl1pPr marL="0" indent="0">
              <a:buFont typeface="Arial" panose="020B0604020202020204" pitchFamily="34" charset="0"/>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
        <p:nvSpPr>
          <p:cNvPr id="9" name="Text Placeholder 2"/>
          <p:cNvSpPr>
            <a:spLocks noGrp="1"/>
          </p:cNvSpPr>
          <p:nvPr>
            <p:ph type="body" sz="quarter" idx="10"/>
          </p:nvPr>
        </p:nvSpPr>
        <p:spPr>
          <a:xfrm>
            <a:off x="482599" y="321276"/>
            <a:ext cx="9023865" cy="596952"/>
          </a:xfrm>
        </p:spPr>
        <p:txBody>
          <a:bodyPr>
            <a:noAutofit/>
          </a:bodyPr>
          <a:lstStyle>
            <a:lvl1pPr marL="0" indent="0">
              <a:buNone/>
              <a:defRPr sz="3600" b="1">
                <a:solidFill>
                  <a:schemeClr val="accent3"/>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Tree>
    <p:extLst>
      <p:ext uri="{BB962C8B-B14F-4D97-AF65-F5344CB8AC3E}">
        <p14:creationId xmlns:p14="http://schemas.microsoft.com/office/powerpoint/2010/main" val="1340143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CT Slide Layou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rot="16200000">
            <a:off x="10537789" y="4681329"/>
            <a:ext cx="2207738" cy="1100692"/>
          </a:xfrm>
          <a:prstGeom prst="rect">
            <a:avLst/>
          </a:prstGeom>
        </p:spPr>
      </p:pic>
      <p:pic>
        <p:nvPicPr>
          <p:cNvPr id="10" name="Picture 9"/>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11091310" y="716109"/>
            <a:ext cx="1100846" cy="2201658"/>
          </a:xfrm>
          <a:prstGeom prst="rect">
            <a:avLst/>
          </a:prstGeom>
        </p:spPr>
      </p:pic>
      <p:sp>
        <p:nvSpPr>
          <p:cNvPr id="6" name="Text Placeholder 5"/>
          <p:cNvSpPr>
            <a:spLocks noGrp="1"/>
          </p:cNvSpPr>
          <p:nvPr>
            <p:ph type="body" sz="quarter" idx="11"/>
          </p:nvPr>
        </p:nvSpPr>
        <p:spPr>
          <a:xfrm>
            <a:off x="482600" y="1441622"/>
            <a:ext cx="10609263" cy="4605166"/>
          </a:xfrm>
        </p:spPr>
        <p:txBody>
          <a:bodyPr>
            <a:normAutofit/>
          </a:bodyPr>
          <a:lstStyle>
            <a:lvl1pPr marL="0" indent="0">
              <a:buFont typeface="Arial" panose="020B0604020202020204" pitchFamily="34" charset="0"/>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
        <p:nvSpPr>
          <p:cNvPr id="9" name="Text Placeholder 2"/>
          <p:cNvSpPr>
            <a:spLocks noGrp="1"/>
          </p:cNvSpPr>
          <p:nvPr>
            <p:ph type="body" sz="quarter" idx="10"/>
          </p:nvPr>
        </p:nvSpPr>
        <p:spPr>
          <a:xfrm>
            <a:off x="482599" y="321276"/>
            <a:ext cx="9023865" cy="596952"/>
          </a:xfrm>
        </p:spPr>
        <p:txBody>
          <a:bodyPr>
            <a:noAutofit/>
          </a:bodyPr>
          <a:lstStyle>
            <a:lvl1pPr marL="0" indent="0">
              <a:buNone/>
              <a:defRPr sz="3600" b="1">
                <a:solidFill>
                  <a:schemeClr val="accent3"/>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Tree>
    <p:extLst>
      <p:ext uri="{BB962C8B-B14F-4D97-AF65-F5344CB8AC3E}">
        <p14:creationId xmlns:p14="http://schemas.microsoft.com/office/powerpoint/2010/main" val="1227074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CT Slide Layou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7743"/>
          <a:stretch/>
        </p:blipFill>
        <p:spPr>
          <a:xfrm>
            <a:off x="10834302" y="1598141"/>
            <a:ext cx="1357698" cy="1655805"/>
          </a:xfrm>
          <a:prstGeom prst="rect">
            <a:avLst/>
          </a:prstGeom>
        </p:spPr>
      </p:pic>
      <p:pic>
        <p:nvPicPr>
          <p:cNvPr id="8" name="Picture 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97429" y="4428566"/>
            <a:ext cx="1095597" cy="1099078"/>
          </a:xfrm>
          <a:prstGeom prst="rect">
            <a:avLst/>
          </a:prstGeom>
        </p:spPr>
      </p:pic>
      <p:sp>
        <p:nvSpPr>
          <p:cNvPr id="11" name="Text Placeholder 5"/>
          <p:cNvSpPr>
            <a:spLocks noGrp="1"/>
          </p:cNvSpPr>
          <p:nvPr>
            <p:ph type="body" sz="quarter" idx="11"/>
          </p:nvPr>
        </p:nvSpPr>
        <p:spPr>
          <a:xfrm>
            <a:off x="482601" y="1441622"/>
            <a:ext cx="10351702" cy="4605166"/>
          </a:xfrm>
        </p:spPr>
        <p:txBody>
          <a:bodyPr>
            <a:normAutofit/>
          </a:bodyPr>
          <a:lstStyle>
            <a:lvl1pPr marL="0" indent="0">
              <a:buFont typeface="Arial" panose="020B0604020202020204" pitchFamily="34" charset="0"/>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
        <p:nvSpPr>
          <p:cNvPr id="12" name="Text Placeholder 2"/>
          <p:cNvSpPr>
            <a:spLocks noGrp="1"/>
          </p:cNvSpPr>
          <p:nvPr>
            <p:ph type="body" sz="quarter" idx="10"/>
          </p:nvPr>
        </p:nvSpPr>
        <p:spPr>
          <a:xfrm>
            <a:off x="482599" y="321276"/>
            <a:ext cx="9023865" cy="596952"/>
          </a:xfrm>
        </p:spPr>
        <p:txBody>
          <a:bodyPr>
            <a:noAutofit/>
          </a:bodyPr>
          <a:lstStyle>
            <a:lvl1pPr marL="0" indent="0">
              <a:buNone/>
              <a:defRPr sz="3600" b="1">
                <a:solidFill>
                  <a:schemeClr val="accent3"/>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Tree>
    <p:extLst>
      <p:ext uri="{BB962C8B-B14F-4D97-AF65-F5344CB8AC3E}">
        <p14:creationId xmlns:p14="http://schemas.microsoft.com/office/powerpoint/2010/main" val="99119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CT Slide Layou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ardrop 20"/>
          <p:cNvSpPr/>
          <p:nvPr userDrawn="1"/>
        </p:nvSpPr>
        <p:spPr>
          <a:xfrm>
            <a:off x="7076302" y="1140693"/>
            <a:ext cx="5116634" cy="500218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icture Placeholder 14"/>
          <p:cNvSpPr>
            <a:spLocks noGrp="1"/>
          </p:cNvSpPr>
          <p:nvPr>
            <p:ph type="pic" sz="quarter" idx="10" hasCustomPrompt="1"/>
          </p:nvPr>
        </p:nvSpPr>
        <p:spPr>
          <a:xfrm>
            <a:off x="7239500" y="1249002"/>
            <a:ext cx="4812458" cy="4746982"/>
          </a:xfrm>
          <a:prstGeom prst="teardrop">
            <a:avLst/>
          </a:prstGeom>
        </p:spPr>
        <p:txBody>
          <a:bodyPr/>
          <a:lstStyle>
            <a:lvl1pPr marL="0" indent="0" algn="ctr">
              <a:buNone/>
              <a:defRPr>
                <a:solidFill>
                  <a:schemeClr val="bg1"/>
                </a:solidFill>
              </a:defRPr>
            </a:lvl1pPr>
          </a:lstStyle>
          <a:p>
            <a:r>
              <a:rPr lang="en-GB" dirty="0"/>
              <a:t>Click to insert picture</a:t>
            </a:r>
          </a:p>
        </p:txBody>
      </p:sp>
      <p:sp>
        <p:nvSpPr>
          <p:cNvPr id="12" name="Text Placeholder 5"/>
          <p:cNvSpPr>
            <a:spLocks noGrp="1"/>
          </p:cNvSpPr>
          <p:nvPr>
            <p:ph type="body" sz="quarter" idx="12"/>
          </p:nvPr>
        </p:nvSpPr>
        <p:spPr>
          <a:xfrm>
            <a:off x="482600" y="1479665"/>
            <a:ext cx="6216634" cy="4567124"/>
          </a:xfrm>
        </p:spPr>
        <p:txBody>
          <a:bodyPr>
            <a:normAutofit/>
          </a:bodyPr>
          <a:lstStyle>
            <a:lvl1pPr marL="0" indent="0">
              <a:buFont typeface="Arial" panose="020B0604020202020204" pitchFamily="34" charset="0"/>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
        <p:nvSpPr>
          <p:cNvPr id="9" name="Text Placeholder 2"/>
          <p:cNvSpPr>
            <a:spLocks noGrp="1"/>
          </p:cNvSpPr>
          <p:nvPr>
            <p:ph type="body" sz="quarter" idx="13"/>
          </p:nvPr>
        </p:nvSpPr>
        <p:spPr>
          <a:xfrm>
            <a:off x="482599" y="321276"/>
            <a:ext cx="9023865" cy="596952"/>
          </a:xfrm>
        </p:spPr>
        <p:txBody>
          <a:bodyPr>
            <a:noAutofit/>
          </a:bodyPr>
          <a:lstStyle>
            <a:lvl1pPr marL="0" indent="0">
              <a:buNone/>
              <a:defRPr sz="3600" b="1">
                <a:solidFill>
                  <a:schemeClr val="accent3"/>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Tree>
    <p:extLst>
      <p:ext uri="{BB962C8B-B14F-4D97-AF65-F5344CB8AC3E}">
        <p14:creationId xmlns:p14="http://schemas.microsoft.com/office/powerpoint/2010/main" val="1552924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CT Slide Layou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p:cNvSpPr/>
          <p:nvPr userDrawn="1"/>
        </p:nvSpPr>
        <p:spPr>
          <a:xfrm>
            <a:off x="-32850" y="1137468"/>
            <a:ext cx="5198076" cy="5198076"/>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 Placeholder 5"/>
          <p:cNvSpPr>
            <a:spLocks noGrp="1"/>
          </p:cNvSpPr>
          <p:nvPr>
            <p:ph type="body" sz="quarter" idx="12"/>
          </p:nvPr>
        </p:nvSpPr>
        <p:spPr>
          <a:xfrm>
            <a:off x="5338104" y="1479665"/>
            <a:ext cx="6236058" cy="4567124"/>
          </a:xfrm>
        </p:spPr>
        <p:txBody>
          <a:bodyPr>
            <a:normAutofit/>
          </a:bodyPr>
          <a:lstStyle>
            <a:lvl1pPr marL="0" indent="0">
              <a:buFont typeface="Arial" panose="020B0604020202020204" pitchFamily="34" charset="0"/>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
        <p:nvSpPr>
          <p:cNvPr id="15" name="Text Placeholder 2"/>
          <p:cNvSpPr>
            <a:spLocks noGrp="1"/>
          </p:cNvSpPr>
          <p:nvPr>
            <p:ph type="body" sz="quarter" idx="13"/>
          </p:nvPr>
        </p:nvSpPr>
        <p:spPr>
          <a:xfrm>
            <a:off x="482599" y="321276"/>
            <a:ext cx="9023865" cy="596952"/>
          </a:xfrm>
        </p:spPr>
        <p:txBody>
          <a:bodyPr>
            <a:noAutofit/>
          </a:bodyPr>
          <a:lstStyle>
            <a:lvl1pPr marL="0" indent="0">
              <a:buNone/>
              <a:defRPr sz="3600" b="1">
                <a:solidFill>
                  <a:schemeClr val="accent3"/>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
        <p:nvSpPr>
          <p:cNvPr id="10" name="Picture Placeholder 2"/>
          <p:cNvSpPr>
            <a:spLocks noGrp="1"/>
          </p:cNvSpPr>
          <p:nvPr>
            <p:ph type="pic" sz="quarter" idx="10" hasCustomPrompt="1"/>
          </p:nvPr>
        </p:nvSpPr>
        <p:spPr>
          <a:xfrm>
            <a:off x="-32934" y="1225027"/>
            <a:ext cx="5083508" cy="5002779"/>
          </a:xfrm>
          <a:prstGeom prst="flowChartDelay">
            <a:avLst/>
          </a:prstGeom>
        </p:spPr>
        <p:txBody>
          <a:bodyPr/>
          <a:lstStyle>
            <a:lvl1pPr marL="0" indent="0" algn="ctr">
              <a:buNone/>
              <a:defRPr baseline="0">
                <a:solidFill>
                  <a:schemeClr val="bg1"/>
                </a:solidFill>
              </a:defRPr>
            </a:lvl1pPr>
          </a:lstStyle>
          <a:p>
            <a:r>
              <a:rPr lang="en-GB" dirty="0"/>
              <a:t>Click to insert picture</a:t>
            </a:r>
          </a:p>
        </p:txBody>
      </p:sp>
    </p:spTree>
    <p:extLst>
      <p:ext uri="{BB962C8B-B14F-4D97-AF65-F5344CB8AC3E}">
        <p14:creationId xmlns:p14="http://schemas.microsoft.com/office/powerpoint/2010/main" val="3839970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CT Slide Layout 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4D873-DA5D-BB41-85A6-D711B731DFE5}"/>
              </a:ext>
            </a:extLst>
          </p:cNvPr>
          <p:cNvSpPr/>
          <p:nvPr userDrawn="1"/>
        </p:nvSpPr>
        <p:spPr>
          <a:xfrm>
            <a:off x="0" y="1120346"/>
            <a:ext cx="12192000" cy="521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93620" y="4356561"/>
            <a:ext cx="1904350" cy="1910400"/>
          </a:xfrm>
          <a:prstGeom prst="rect">
            <a:avLst/>
          </a:prstGeom>
        </p:spPr>
      </p:pic>
      <p:sp>
        <p:nvSpPr>
          <p:cNvPr id="2" name="Oval 1"/>
          <p:cNvSpPr/>
          <p:nvPr userDrawn="1"/>
        </p:nvSpPr>
        <p:spPr>
          <a:xfrm>
            <a:off x="6993925" y="1252152"/>
            <a:ext cx="4151870" cy="41518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0" hasCustomPrompt="1"/>
          </p:nvPr>
        </p:nvSpPr>
        <p:spPr>
          <a:xfrm>
            <a:off x="7109255" y="1359244"/>
            <a:ext cx="3921210" cy="3921210"/>
          </a:xfrm>
          <a:prstGeom prst="ellipse">
            <a:avLst/>
          </a:prstGeom>
        </p:spPr>
        <p:txBody>
          <a:bodyPr/>
          <a:lstStyle>
            <a:lvl1pPr marL="0" indent="0" algn="ctr">
              <a:buNone/>
              <a:defRPr baseline="0">
                <a:solidFill>
                  <a:schemeClr val="bg1"/>
                </a:solidFill>
              </a:defRPr>
            </a:lvl1pPr>
          </a:lstStyle>
          <a:p>
            <a:r>
              <a:rPr lang="en-GB" dirty="0"/>
              <a:t>Click here to insert picture</a:t>
            </a:r>
          </a:p>
        </p:txBody>
      </p:sp>
      <p:sp>
        <p:nvSpPr>
          <p:cNvPr id="13" name="Text Placeholder 5"/>
          <p:cNvSpPr>
            <a:spLocks noGrp="1"/>
          </p:cNvSpPr>
          <p:nvPr>
            <p:ph type="body" sz="quarter" idx="12"/>
          </p:nvPr>
        </p:nvSpPr>
        <p:spPr>
          <a:xfrm>
            <a:off x="482600" y="1479665"/>
            <a:ext cx="6216634" cy="4567124"/>
          </a:xfrm>
        </p:spPr>
        <p:txBody>
          <a:bodyPr>
            <a:normAutofit/>
          </a:bodyPr>
          <a:lstStyle>
            <a:lvl1pPr marL="0" indent="0">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
        <p:nvSpPr>
          <p:cNvPr id="14" name="Text Placeholder 2"/>
          <p:cNvSpPr>
            <a:spLocks noGrp="1"/>
          </p:cNvSpPr>
          <p:nvPr>
            <p:ph type="body" sz="quarter" idx="13"/>
          </p:nvPr>
        </p:nvSpPr>
        <p:spPr>
          <a:xfrm>
            <a:off x="482599" y="321276"/>
            <a:ext cx="9023865" cy="596952"/>
          </a:xfrm>
        </p:spPr>
        <p:txBody>
          <a:bodyPr>
            <a:noAutofit/>
          </a:bodyPr>
          <a:lstStyle>
            <a:lvl1pPr marL="0" indent="0">
              <a:buNone/>
              <a:defRPr sz="3600" b="1">
                <a:solidFill>
                  <a:schemeClr val="accent3"/>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Tree>
    <p:extLst>
      <p:ext uri="{BB962C8B-B14F-4D97-AF65-F5344CB8AC3E}">
        <p14:creationId xmlns:p14="http://schemas.microsoft.com/office/powerpoint/2010/main" val="80251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FE0DFD-5A5F-2644-85BD-CEED7391C810}"/>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609603" y="6451116"/>
            <a:ext cx="2232000" cy="266141"/>
          </a:xfrm>
          <a:prstGeom prst="rect">
            <a:avLst/>
          </a:prstGeom>
        </p:spPr>
      </p:pic>
      <p:pic>
        <p:nvPicPr>
          <p:cNvPr id="12" name="Picture 11" descr="A close up of a sign&#10;&#10;Description automatically generated">
            <a:extLst>
              <a:ext uri="{FF2B5EF4-FFF2-40B4-BE49-F238E27FC236}">
                <a16:creationId xmlns:a16="http://schemas.microsoft.com/office/drawing/2014/main" id="{8C1D511E-0735-A64F-8DDC-93270E20BF45}"/>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10366516" y="205983"/>
            <a:ext cx="1620000" cy="742265"/>
          </a:xfrm>
          <a:prstGeom prst="rect">
            <a:avLst/>
          </a:prstGeom>
        </p:spPr>
      </p:pic>
      <p:sp>
        <p:nvSpPr>
          <p:cNvPr id="10" name="TextBox 9"/>
          <p:cNvSpPr txBox="1"/>
          <p:nvPr userDrawn="1"/>
        </p:nvSpPr>
        <p:spPr>
          <a:xfrm>
            <a:off x="7974227" y="6455589"/>
            <a:ext cx="3682313" cy="230832"/>
          </a:xfrm>
          <a:prstGeom prst="rect">
            <a:avLst/>
          </a:prstGeom>
          <a:noFill/>
        </p:spPr>
        <p:txBody>
          <a:bodyPr wrap="square" rtlCol="0">
            <a:spAutoFit/>
          </a:bodyPr>
          <a:lstStyle/>
          <a:p>
            <a:pPr algn="r"/>
            <a:r>
              <a:rPr lang="en-GB" sz="900" b="0" baseline="0" dirty="0">
                <a:solidFill>
                  <a:schemeClr val="accent4"/>
                </a:solidFill>
              </a:rPr>
              <a:t> Our Vision: </a:t>
            </a:r>
            <a:r>
              <a:rPr lang="en-GB" sz="900" b="0" dirty="0">
                <a:solidFill>
                  <a:schemeClr val="tx2"/>
                </a:solidFill>
              </a:rPr>
              <a:t>To provide excellent care for the communities we serve</a:t>
            </a:r>
          </a:p>
        </p:txBody>
      </p:sp>
      <p:sp>
        <p:nvSpPr>
          <p:cNvPr id="7" name="Title Placeholder 1">
            <a:extLst>
              <a:ext uri="{FF2B5EF4-FFF2-40B4-BE49-F238E27FC236}">
                <a16:creationId xmlns:a16="http://schemas.microsoft.com/office/drawing/2014/main" id="{79444291-248B-491B-90C0-9E175C82EC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dirty="0"/>
          </a:p>
        </p:txBody>
      </p:sp>
      <p:sp>
        <p:nvSpPr>
          <p:cNvPr id="9" name="Text Placeholder 2">
            <a:extLst>
              <a:ext uri="{FF2B5EF4-FFF2-40B4-BE49-F238E27FC236}">
                <a16:creationId xmlns:a16="http://schemas.microsoft.com/office/drawing/2014/main" id="{889307FC-3BC8-48B0-A02B-FE726D11A0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Tree>
    <p:extLst>
      <p:ext uri="{BB962C8B-B14F-4D97-AF65-F5344CB8AC3E}">
        <p14:creationId xmlns:p14="http://schemas.microsoft.com/office/powerpoint/2010/main" val="561017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86" r:id="rId3"/>
    <p:sldLayoutId id="2147483687" r:id="rId4"/>
    <p:sldLayoutId id="2147483661" r:id="rId5"/>
    <p:sldLayoutId id="2147483678" r:id="rId6"/>
    <p:sldLayoutId id="2147483680" r:id="rId7"/>
    <p:sldLayoutId id="2147483681" r:id="rId8"/>
    <p:sldLayoutId id="2147483682" r:id="rId9"/>
    <p:sldLayoutId id="2147483688" r:id="rId10"/>
    <p:sldLayoutId id="2147483673" r:id="rId11"/>
    <p:sldLayoutId id="2147483674" r:id="rId12"/>
    <p:sldLayoutId id="2147483675" r:id="rId13"/>
    <p:sldLayoutId id="2147483676" r:id="rId14"/>
    <p:sldLayoutId id="2147483671" r:id="rId15"/>
    <p:sldLayoutId id="2147483683" r:id="rId16"/>
    <p:sldLayoutId id="2147483685" r:id="rId17"/>
    <p:sldLayoutId id="2147483684" r:id="rId18"/>
    <p:sldLayoutId id="2147483689" r:id="rId19"/>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jpg"/></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sath.nhs.uk/about-us/trust-information/questions/previous-questions-to-the-board/"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sath.nhs.uk/about-us/get-involved/public-participation-2/get-involved-with-us-2/services-changes-and-development/" TargetMode="External"/><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854633"/>
            <a:ext cx="12192000" cy="1475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1"/>
            <a:ext cx="12192000" cy="5329815"/>
          </a:xfrm>
          <a:prstGeom prst="rect">
            <a:avLst/>
          </a:prstGeom>
          <a:solidFill>
            <a:srgbClr val="2E2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1480820" y="612222"/>
            <a:ext cx="9230360" cy="1332875"/>
          </a:xfrm>
          <a:prstGeom prst="rect">
            <a:avLst/>
          </a:prstGeom>
        </p:spPr>
        <p:txBody>
          <a:bodyPr>
            <a:normAutofit fontScale="97500"/>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lnSpc>
                <a:spcPct val="100000"/>
              </a:lnSpc>
            </a:pPr>
            <a:r>
              <a:rPr lang="en-GB" sz="4000" dirty="0">
                <a:solidFill>
                  <a:schemeClr val="bg1"/>
                </a:solidFill>
                <a:latin typeface="Frutiger LT Std 45 Light" panose="020B0402020204020204" pitchFamily="34" charset="0"/>
              </a:rPr>
              <a:t>Public Participation Report</a:t>
            </a:r>
            <a:br>
              <a:rPr lang="en-GB" sz="4000" dirty="0">
                <a:solidFill>
                  <a:schemeClr val="bg1"/>
                </a:solidFill>
                <a:latin typeface="Frutiger LT Std 45 Light" panose="020B0402020204020204" pitchFamily="34" charset="0"/>
              </a:rPr>
            </a:br>
            <a:r>
              <a:rPr lang="en-GB" sz="4000" dirty="0">
                <a:solidFill>
                  <a:schemeClr val="bg1"/>
                </a:solidFill>
                <a:latin typeface="Frutiger LT Std 45 Light" panose="020B0402020204020204" pitchFamily="34" charset="0"/>
              </a:rPr>
              <a:t>Quarter 2 (July – Sept 2022)</a:t>
            </a:r>
          </a:p>
          <a:p>
            <a:pPr algn="ctr">
              <a:lnSpc>
                <a:spcPct val="100000"/>
              </a:lnSpc>
            </a:pPr>
            <a:endParaRPr lang="en-GB" sz="4000" dirty="0">
              <a:solidFill>
                <a:schemeClr val="bg1"/>
              </a:solidFill>
              <a:latin typeface="Frutiger LT Std 45 Light" panose="020B0402020204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760" y="-147319"/>
            <a:ext cx="2878184" cy="2033871"/>
          </a:xfrm>
          <a:prstGeom prst="rect">
            <a:avLst/>
          </a:prstGeom>
        </p:spPr>
      </p:pic>
      <p:sp>
        <p:nvSpPr>
          <p:cNvPr id="10" name="TextBox 9"/>
          <p:cNvSpPr txBox="1"/>
          <p:nvPr/>
        </p:nvSpPr>
        <p:spPr>
          <a:xfrm>
            <a:off x="2611120" y="1895420"/>
            <a:ext cx="6969760" cy="461665"/>
          </a:xfrm>
          <a:prstGeom prst="rect">
            <a:avLst/>
          </a:prstGeom>
          <a:noFill/>
        </p:spPr>
        <p:txBody>
          <a:bodyPr wrap="square" rtlCol="0">
            <a:spAutoFit/>
          </a:bodyPr>
          <a:lstStyle/>
          <a:p>
            <a:pPr algn="ctr"/>
            <a:r>
              <a:rPr lang="en-GB" sz="2400" dirty="0">
                <a:solidFill>
                  <a:schemeClr val="bg1"/>
                </a:solidFill>
                <a:latin typeface="Frutiger LT Std 45 Light" panose="020B0402020204020204" pitchFamily="34" charset="0"/>
              </a:rPr>
              <a:t>Julia Clarke – Director of </a:t>
            </a:r>
            <a:r>
              <a:rPr lang="en-GB" sz="2400">
                <a:solidFill>
                  <a:schemeClr val="bg1"/>
                </a:solidFill>
                <a:latin typeface="Frutiger LT Std 45 Light" panose="020B0402020204020204" pitchFamily="34" charset="0"/>
              </a:rPr>
              <a:t>Public Participation</a:t>
            </a:r>
            <a:endParaRPr lang="en-GB" sz="2400" dirty="0"/>
          </a:p>
        </p:txBody>
      </p:sp>
      <p:sp>
        <p:nvSpPr>
          <p:cNvPr id="16" name="Rectangle 15"/>
          <p:cNvSpPr/>
          <p:nvPr/>
        </p:nvSpPr>
        <p:spPr>
          <a:xfrm>
            <a:off x="299258" y="6389022"/>
            <a:ext cx="2784764" cy="468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4466" y="5609478"/>
            <a:ext cx="8091743" cy="6478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384" y="2794431"/>
            <a:ext cx="10058400" cy="1987051"/>
          </a:xfrm>
          <a:prstGeom prst="rect">
            <a:avLst/>
          </a:prstGeom>
        </p:spPr>
      </p:pic>
      <p:pic>
        <p:nvPicPr>
          <p:cNvPr id="11" name="Picture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0798" y="5521414"/>
            <a:ext cx="2370546" cy="1132217"/>
          </a:xfrm>
          <a:prstGeom prst="rect">
            <a:avLst/>
          </a:prstGeom>
        </p:spPr>
      </p:pic>
    </p:spTree>
    <p:extLst>
      <p:ext uri="{BB962C8B-B14F-4D97-AF65-F5344CB8AC3E}">
        <p14:creationId xmlns:p14="http://schemas.microsoft.com/office/powerpoint/2010/main" val="342801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82599" y="1143000"/>
            <a:ext cx="6216634" cy="5207000"/>
          </a:xfrm>
        </p:spPr>
        <p:txBody>
          <a:bodyPr>
            <a:normAutofit fontScale="92500"/>
          </a:bodyPr>
          <a:lstStyle/>
          <a:p>
            <a:pPr marL="285750" indent="-285750">
              <a:lnSpc>
                <a:spcPct val="100000"/>
              </a:lnSpc>
              <a:buFont typeface="Arial" panose="020B0604020202020204" pitchFamily="34" charset="0"/>
              <a:buChar char="•"/>
            </a:pPr>
            <a:r>
              <a:rPr lang="en-GB" sz="1500" dirty="0"/>
              <a:t>A gap analysis of our seldom heard communities has been undertaken and is now complete.  An action plan has been developed and a quarterly update is provided to the </a:t>
            </a:r>
            <a:r>
              <a:rPr lang="en-GB" sz="1500" dirty="0" err="1"/>
              <a:t>SaTH’s</a:t>
            </a:r>
            <a:r>
              <a:rPr lang="en-GB" sz="1500" dirty="0"/>
              <a:t> Public Assurance Forum</a:t>
            </a:r>
          </a:p>
          <a:p>
            <a:pPr marL="285750" indent="-285750">
              <a:lnSpc>
                <a:spcPct val="100000"/>
              </a:lnSpc>
              <a:buFont typeface="Arial" panose="020B0604020202020204" pitchFamily="34" charset="0"/>
              <a:buChar char="•"/>
            </a:pPr>
            <a:r>
              <a:rPr lang="en-GB" sz="1500" dirty="0"/>
              <a:t>The Engagement Team attended the </a:t>
            </a:r>
            <a:r>
              <a:rPr lang="en-GB" sz="1500" b="1" dirty="0"/>
              <a:t>South Shropshire Youth Conference</a:t>
            </a:r>
            <a:r>
              <a:rPr lang="en-GB" sz="1500" dirty="0"/>
              <a:t> at Craven Arms Discovery Centre. We were able to contribute a brief talk to assembled young people and representatives of various agencies.</a:t>
            </a:r>
          </a:p>
          <a:p>
            <a:pPr marL="285750" indent="-285750">
              <a:lnSpc>
                <a:spcPct val="100000"/>
              </a:lnSpc>
              <a:buFont typeface="Arial" panose="020B0604020202020204" pitchFamily="34" charset="0"/>
              <a:buChar char="•"/>
            </a:pPr>
            <a:r>
              <a:rPr lang="en-GB" sz="1500" dirty="0"/>
              <a:t>We met with </a:t>
            </a:r>
            <a:r>
              <a:rPr lang="en-GB" sz="1500" b="1" dirty="0"/>
              <a:t>Shropshire Supports Refugees </a:t>
            </a:r>
            <a:r>
              <a:rPr lang="en-GB" sz="1500" dirty="0"/>
              <a:t>– the voluntary sector organisation co-ordinating the settlement of refugees (from areas of conflict, such as Ukraine).  We discussed how could work together to support refugees and asylum seekers.</a:t>
            </a:r>
          </a:p>
          <a:p>
            <a:pPr marL="285750" indent="-285750">
              <a:lnSpc>
                <a:spcPct val="100000"/>
              </a:lnSpc>
              <a:buFont typeface="Arial" panose="020B0604020202020204" pitchFamily="34" charset="0"/>
              <a:buChar char="•"/>
            </a:pPr>
            <a:r>
              <a:rPr lang="en-GB" sz="1500" dirty="0"/>
              <a:t>We attended a Muslim community meeting in Craven Arms to explore how we might best involve them in our involvement opportunities, and have an invitation to attend their Women’s group later on in the year</a:t>
            </a:r>
          </a:p>
          <a:p>
            <a:pPr marL="285750" indent="-285750">
              <a:lnSpc>
                <a:spcPct val="100000"/>
              </a:lnSpc>
              <a:buFont typeface="Arial" panose="020B0604020202020204" pitchFamily="34" charset="0"/>
              <a:buChar char="•"/>
            </a:pPr>
            <a:r>
              <a:rPr lang="en-GB" sz="1500" dirty="0"/>
              <a:t>We attended the </a:t>
            </a:r>
            <a:r>
              <a:rPr lang="en-GB" sz="1500" b="1" dirty="0"/>
              <a:t>Pride Festival </a:t>
            </a:r>
            <a:r>
              <a:rPr lang="en-GB" sz="1500" dirty="0"/>
              <a:t>in </a:t>
            </a:r>
            <a:r>
              <a:rPr lang="en-GB" sz="1500" dirty="0" err="1"/>
              <a:t>Llanfyllin</a:t>
            </a:r>
            <a:r>
              <a:rPr lang="en-GB" sz="1500" dirty="0"/>
              <a:t>, speaking to individuals and organisations about how they can get involved</a:t>
            </a:r>
          </a:p>
          <a:p>
            <a:pPr marL="285750" indent="-285750">
              <a:lnSpc>
                <a:spcPct val="100000"/>
              </a:lnSpc>
              <a:buFont typeface="Arial" panose="020B0604020202020204" pitchFamily="34" charset="0"/>
              <a:buChar char="•"/>
            </a:pPr>
            <a:r>
              <a:rPr lang="en-GB" sz="1500" dirty="0"/>
              <a:t>Our Social Inclusion Facilitator has started outreach work with </a:t>
            </a:r>
            <a:r>
              <a:rPr lang="en-GB" sz="1500" b="1" dirty="0"/>
              <a:t>Substance Abuse organisations</a:t>
            </a:r>
            <a:r>
              <a:rPr lang="en-GB" sz="1500" dirty="0"/>
              <a:t> across Shropshire, Telford &amp; Wrekin and mid-Wales.  He had his first meeting with Kaleidoscope in Newtown during August and followed this up with a meeting at TACT.  He is visiting Shropshire services in September.</a:t>
            </a:r>
          </a:p>
          <a:p>
            <a:pPr marL="285750" indent="-285750">
              <a:lnSpc>
                <a:spcPct val="100000"/>
              </a:lnSpc>
              <a:buFont typeface="Arial" panose="020B0604020202020204" pitchFamily="34" charset="0"/>
              <a:buChar char="•"/>
            </a:pPr>
            <a:endParaRPr lang="en-GB" sz="1600" dirty="0"/>
          </a:p>
          <a:p>
            <a:pPr marL="285750" indent="-285750">
              <a:lnSpc>
                <a:spcPct val="100000"/>
              </a:lnSpc>
              <a:buFont typeface="Arial" panose="020B0604020202020204" pitchFamily="34" charset="0"/>
              <a:buChar char="•"/>
            </a:pPr>
            <a:endParaRPr lang="en-GB" sz="1500" dirty="0"/>
          </a:p>
          <a:p>
            <a:pPr marL="285750" indent="-285750">
              <a:lnSpc>
                <a:spcPct val="100000"/>
              </a:lnSpc>
              <a:buFont typeface="Arial" panose="020B0604020202020204" pitchFamily="34" charset="0"/>
              <a:buChar char="•"/>
            </a:pPr>
            <a:endParaRPr lang="en-GB" dirty="0"/>
          </a:p>
        </p:txBody>
      </p:sp>
      <p:sp>
        <p:nvSpPr>
          <p:cNvPr id="4" name="Text Placeholder 3"/>
          <p:cNvSpPr>
            <a:spLocks noGrp="1"/>
          </p:cNvSpPr>
          <p:nvPr>
            <p:ph type="body" sz="quarter" idx="13"/>
          </p:nvPr>
        </p:nvSpPr>
        <p:spPr/>
        <p:txBody>
          <a:bodyPr/>
          <a:lstStyle/>
          <a:p>
            <a:r>
              <a:rPr lang="en-GB" dirty="0"/>
              <a:t>Social Inclusion</a:t>
            </a:r>
          </a:p>
        </p:txBody>
      </p:sp>
      <p:pic>
        <p:nvPicPr>
          <p:cNvPr id="5" name="Picture Placeholder 4" descr="A group of people sitting around a table&#10;&#10;Description automatically generated with medium confidence">
            <a:extLst>
              <a:ext uri="{FF2B5EF4-FFF2-40B4-BE49-F238E27FC236}">
                <a16:creationId xmlns:a16="http://schemas.microsoft.com/office/drawing/2014/main" id="{AA41549D-6EE4-6CC4-0EE0-BE18D40C677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855083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standing in front of a screen&#10;&#10;Description automatically generated with medium confidence">
            <a:extLst>
              <a:ext uri="{FF2B5EF4-FFF2-40B4-BE49-F238E27FC236}">
                <a16:creationId xmlns:a16="http://schemas.microsoft.com/office/drawing/2014/main" id="{86554655-2AE3-BAC1-A02B-CDD9EB46B7F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7" name="Text Placeholder 6">
            <a:extLst>
              <a:ext uri="{FF2B5EF4-FFF2-40B4-BE49-F238E27FC236}">
                <a16:creationId xmlns:a16="http://schemas.microsoft.com/office/drawing/2014/main" id="{0E6D2D6F-D482-B6CB-05FE-F3933FED1EBE}"/>
              </a:ext>
            </a:extLst>
          </p:cNvPr>
          <p:cNvSpPr>
            <a:spLocks noGrp="1"/>
          </p:cNvSpPr>
          <p:nvPr>
            <p:ph type="body" sz="quarter" idx="12"/>
          </p:nvPr>
        </p:nvSpPr>
        <p:spPr>
          <a:xfrm>
            <a:off x="482600" y="1299807"/>
            <a:ext cx="6216634" cy="4746982"/>
          </a:xfrm>
        </p:spPr>
        <p:txBody>
          <a:bodyPr>
            <a:normAutofit/>
          </a:bodyPr>
          <a:lstStyle/>
          <a:p>
            <a:r>
              <a:rPr lang="en-GB" sz="1800" b="1" dirty="0"/>
              <a:t>Young People’s Academy</a:t>
            </a:r>
            <a:endParaRPr lang="en-GB" dirty="0"/>
          </a:p>
          <a:p>
            <a:r>
              <a:rPr lang="en-GB" dirty="0"/>
              <a:t>In July the volunteer team delivered a Young People’s Academy at the SECC to </a:t>
            </a:r>
            <a:r>
              <a:rPr lang="en-GB" b="1" dirty="0"/>
              <a:t>20</a:t>
            </a:r>
            <a:r>
              <a:rPr lang="en-GB" dirty="0"/>
              <a:t> young people aged 16-22, all of whom have an interest in pursuing a career in healthcare. </a:t>
            </a:r>
          </a:p>
          <a:p>
            <a:r>
              <a:rPr lang="en-GB" dirty="0"/>
              <a:t>The day included the following:</a:t>
            </a:r>
          </a:p>
          <a:p>
            <a:pPr marL="285750" indent="-285750">
              <a:buFont typeface="Arial" panose="020B0604020202020204" pitchFamily="34" charset="0"/>
              <a:buChar char="•"/>
            </a:pPr>
            <a:r>
              <a:rPr lang="en-GB" dirty="0"/>
              <a:t>Understanding the NHS</a:t>
            </a:r>
          </a:p>
          <a:p>
            <a:pPr marL="285750" indent="-285750">
              <a:buFont typeface="Arial" panose="020B0604020202020204" pitchFamily="34" charset="0"/>
              <a:buChar char="•"/>
            </a:pPr>
            <a:r>
              <a:rPr lang="en-GB" dirty="0"/>
              <a:t>Dementia Friends Awareness</a:t>
            </a:r>
          </a:p>
          <a:p>
            <a:pPr marL="285750" indent="-285750">
              <a:buFont typeface="Arial" panose="020B0604020202020204" pitchFamily="34" charset="0"/>
              <a:buChar char="•"/>
            </a:pPr>
            <a:r>
              <a:rPr lang="en-GB" dirty="0"/>
              <a:t>Routes into NHS careers</a:t>
            </a:r>
          </a:p>
          <a:p>
            <a:pPr marL="285750" indent="-285750">
              <a:buFont typeface="Arial" panose="020B0604020202020204" pitchFamily="34" charset="0"/>
              <a:buChar char="•"/>
            </a:pPr>
            <a:r>
              <a:rPr lang="en-GB" dirty="0"/>
              <a:t>British Sign Language Course</a:t>
            </a:r>
          </a:p>
          <a:p>
            <a:pPr marL="285750" indent="-285750">
              <a:buFont typeface="Arial" panose="020B0604020202020204" pitchFamily="34" charset="0"/>
              <a:buChar char="•"/>
            </a:pPr>
            <a:r>
              <a:rPr lang="en-GB" dirty="0"/>
              <a:t>Volunteering at SaTH</a:t>
            </a:r>
          </a:p>
          <a:p>
            <a:r>
              <a:rPr lang="en-GB" dirty="0"/>
              <a:t>The team received great feedback from the Young People and are now planning the next Young People’s Academy in October at a venue in Telford.</a:t>
            </a:r>
          </a:p>
          <a:p>
            <a:pPr marL="285750" indent="-285750">
              <a:buFont typeface="Arial" panose="020B0604020202020204" pitchFamily="34" charset="0"/>
              <a:buChar char="•"/>
            </a:pPr>
            <a:endParaRPr lang="en-GB" dirty="0"/>
          </a:p>
        </p:txBody>
      </p:sp>
      <p:sp>
        <p:nvSpPr>
          <p:cNvPr id="8" name="Text Placeholder 7">
            <a:extLst>
              <a:ext uri="{FF2B5EF4-FFF2-40B4-BE49-F238E27FC236}">
                <a16:creationId xmlns:a16="http://schemas.microsoft.com/office/drawing/2014/main" id="{E5FB9164-CE06-E43D-A036-979A43744598}"/>
              </a:ext>
            </a:extLst>
          </p:cNvPr>
          <p:cNvSpPr>
            <a:spLocks noGrp="1"/>
          </p:cNvSpPr>
          <p:nvPr>
            <p:ph type="body" sz="quarter" idx="13"/>
          </p:nvPr>
        </p:nvSpPr>
        <p:spPr/>
        <p:txBody>
          <a:bodyPr/>
          <a:lstStyle/>
          <a:p>
            <a:r>
              <a:rPr lang="en-GB" dirty="0"/>
              <a:t>Young People’s Academy</a:t>
            </a:r>
          </a:p>
        </p:txBody>
      </p:sp>
    </p:spTree>
    <p:extLst>
      <p:ext uri="{BB962C8B-B14F-4D97-AF65-F5344CB8AC3E}">
        <p14:creationId xmlns:p14="http://schemas.microsoft.com/office/powerpoint/2010/main" val="1768347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82599" y="321276"/>
            <a:ext cx="9750899" cy="596952"/>
          </a:xfrm>
        </p:spPr>
        <p:txBody>
          <a:bodyPr/>
          <a:lstStyle/>
          <a:p>
            <a:r>
              <a:rPr lang="en-GB" dirty="0"/>
              <a:t>Questions from Trust Board</a:t>
            </a:r>
          </a:p>
        </p:txBody>
      </p:sp>
      <p:sp>
        <p:nvSpPr>
          <p:cNvPr id="3" name="Text Placeholder 2"/>
          <p:cNvSpPr>
            <a:spLocks noGrp="1"/>
          </p:cNvSpPr>
          <p:nvPr>
            <p:ph type="body" sz="quarter" idx="12"/>
          </p:nvPr>
        </p:nvSpPr>
        <p:spPr>
          <a:xfrm>
            <a:off x="785812" y="1997855"/>
            <a:ext cx="5495067" cy="3069497"/>
          </a:xfrm>
        </p:spPr>
        <p:txBody>
          <a:bodyPr>
            <a:normAutofit lnSpcReduction="10000"/>
          </a:bodyPr>
          <a:lstStyle/>
          <a:p>
            <a:pPr marL="285750" indent="-285750">
              <a:buFont typeface="Arial" panose="020B0604020202020204" pitchFamily="34" charset="0"/>
              <a:buChar char="•"/>
            </a:pPr>
            <a:r>
              <a:rPr lang="en-GB" sz="1400" dirty="0"/>
              <a:t>We look to identify any trends in questions to the Trust Board so that we can be responsive in planning future engagement events with our local communities.  </a:t>
            </a:r>
          </a:p>
          <a:p>
            <a:endParaRPr lang="en-GB" sz="1400" dirty="0"/>
          </a:p>
          <a:p>
            <a:pPr marL="285750" indent="-285750">
              <a:buFont typeface="Arial" panose="020B0604020202020204" pitchFamily="34" charset="0"/>
              <a:buChar char="•"/>
            </a:pPr>
            <a:r>
              <a:rPr lang="en-GB" sz="1400" dirty="0"/>
              <a:t>During Quarter 2 </a:t>
            </a:r>
            <a:r>
              <a:rPr lang="en-GB" sz="1400" b="1" dirty="0"/>
              <a:t>no eligible* questions </a:t>
            </a:r>
            <a:r>
              <a:rPr lang="en-GB" sz="1400" dirty="0"/>
              <a:t>were</a:t>
            </a:r>
            <a:r>
              <a:rPr lang="en-GB" sz="1400" b="1" dirty="0"/>
              <a:t> </a:t>
            </a:r>
            <a:r>
              <a:rPr lang="en-GB" sz="1400" dirty="0"/>
              <a:t>submitted to the Trust Board</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All eligible questions submitted to the Trust Board from the public are published on our website  - </a:t>
            </a:r>
            <a:r>
              <a:rPr lang="en-GB" sz="1400" dirty="0">
                <a:solidFill>
                  <a:srgbClr val="E50079"/>
                </a:solidFill>
                <a:hlinkClick r:id="rId2">
                  <a:extLst>
                    <a:ext uri="{A12FA001-AC4F-418D-AE19-62706E023703}">
                      <ahyp:hlinkClr xmlns:ahyp="http://schemas.microsoft.com/office/drawing/2018/hyperlinkcolor" val="tx"/>
                    </a:ext>
                  </a:extLst>
                </a:hlinkClick>
              </a:rPr>
              <a:t>Public Questions Log – </a:t>
            </a:r>
            <a:r>
              <a:rPr lang="en-GB" sz="1400" dirty="0">
                <a:hlinkClick r:id="rId2">
                  <a:extLst>
                    <a:ext uri="{A12FA001-AC4F-418D-AE19-62706E023703}">
                      <ahyp:hlinkClr xmlns:ahyp="http://schemas.microsoft.com/office/drawing/2018/hyperlinkcolor" val="tx"/>
                    </a:ext>
                  </a:extLst>
                </a:hlinkClick>
              </a:rPr>
              <a:t>SaTH</a:t>
            </a:r>
            <a:endParaRPr lang="en-GB" sz="1400" dirty="0"/>
          </a:p>
          <a:p>
            <a:pPr marL="285750" indent="-285750">
              <a:buFont typeface="Arial" panose="020B0604020202020204" pitchFamily="34" charset="0"/>
              <a:buChar char="•"/>
            </a:pPr>
            <a:endParaRPr lang="en-GB" sz="1400" dirty="0"/>
          </a:p>
          <a:p>
            <a:r>
              <a:rPr lang="en-GB" sz="1100" dirty="0"/>
              <a:t>	* i.e. relevant to an agenda item and within 10 days of the meeting</a:t>
            </a:r>
          </a:p>
          <a:p>
            <a:pPr marL="285750" indent="-285750">
              <a:buFont typeface="Arial" panose="020B0604020202020204" pitchFamily="34" charset="0"/>
              <a:buChar char="•"/>
            </a:pPr>
            <a:endParaRPr lang="en-GB" sz="1400" dirty="0"/>
          </a:p>
        </p:txBody>
      </p:sp>
      <p:pic>
        <p:nvPicPr>
          <p:cNvPr id="5" name="Picture Placeholder 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prstGeom prst="rect">
            <a:avLst/>
          </a:prstGeom>
        </p:spPr>
      </p:pic>
    </p:spTree>
    <p:extLst>
      <p:ext uri="{BB962C8B-B14F-4D97-AF65-F5344CB8AC3E}">
        <p14:creationId xmlns:p14="http://schemas.microsoft.com/office/powerpoint/2010/main" val="917948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82599" y="321276"/>
            <a:ext cx="9472434" cy="596952"/>
          </a:xfrm>
        </p:spPr>
        <p:txBody>
          <a:bodyPr/>
          <a:lstStyle/>
          <a:p>
            <a:r>
              <a:rPr lang="en-GB" dirty="0"/>
              <a:t>Volunteers’ Highlights</a:t>
            </a:r>
          </a:p>
        </p:txBody>
      </p:sp>
      <p:sp>
        <p:nvSpPr>
          <p:cNvPr id="3" name="Text Placeholder 2"/>
          <p:cNvSpPr>
            <a:spLocks noGrp="1"/>
          </p:cNvSpPr>
          <p:nvPr>
            <p:ph type="body" sz="quarter" idx="12"/>
          </p:nvPr>
        </p:nvSpPr>
        <p:spPr>
          <a:xfrm>
            <a:off x="482599" y="1333500"/>
            <a:ext cx="6365876" cy="4902200"/>
          </a:xfrm>
        </p:spPr>
        <p:txBody>
          <a:bodyPr>
            <a:noAutofit/>
          </a:bodyPr>
          <a:lstStyle/>
          <a:p>
            <a:pPr marL="285750" indent="-285750">
              <a:lnSpc>
                <a:spcPct val="100000"/>
              </a:lnSpc>
              <a:buFont typeface="Arial" panose="020B0604020202020204" pitchFamily="34" charset="0"/>
              <a:buChar char="•"/>
            </a:pPr>
            <a:r>
              <a:rPr lang="en-GB" sz="1600" b="1" dirty="0"/>
              <a:t>We have 294 active volunteers </a:t>
            </a:r>
            <a:r>
              <a:rPr lang="en-GB" sz="1600" dirty="0"/>
              <a:t>at the Trust.</a:t>
            </a:r>
          </a:p>
          <a:p>
            <a:pPr marL="285750" indent="-285750">
              <a:lnSpc>
                <a:spcPct val="100000"/>
              </a:lnSpc>
              <a:buFont typeface="Arial" panose="020B0604020202020204" pitchFamily="34" charset="0"/>
              <a:buChar char="•"/>
            </a:pPr>
            <a:r>
              <a:rPr lang="en-GB" sz="1600" b="1" dirty="0"/>
              <a:t>57 new volunteers </a:t>
            </a:r>
            <a:r>
              <a:rPr lang="en-GB" sz="1600" dirty="0"/>
              <a:t>completed the volunteer recruitment process this this Quarter.</a:t>
            </a:r>
          </a:p>
          <a:p>
            <a:pPr marL="285750" indent="-285750">
              <a:lnSpc>
                <a:spcPct val="100000"/>
              </a:lnSpc>
              <a:buFont typeface="Arial" panose="020B0604020202020204" pitchFamily="34" charset="0"/>
              <a:buChar char="•"/>
            </a:pPr>
            <a:r>
              <a:rPr lang="en-GB" sz="1600" dirty="0"/>
              <a:t>This month the Volunteer Team have been successful in our bid to Health Education England to expand our </a:t>
            </a:r>
            <a:r>
              <a:rPr lang="en-GB" sz="1600" b="1" dirty="0"/>
              <a:t>Volunteer to Career programme</a:t>
            </a:r>
            <a:r>
              <a:rPr lang="en-GB" sz="1600" dirty="0"/>
              <a:t>, we were one of only 10 successful bids and have received </a:t>
            </a:r>
            <a:r>
              <a:rPr lang="en-GB" sz="1600" b="1" dirty="0"/>
              <a:t>£25k </a:t>
            </a:r>
            <a:r>
              <a:rPr lang="en-GB" sz="1600" dirty="0"/>
              <a:t>of funding. The majority of the funding will be used to backfill the key </a:t>
            </a:r>
            <a:r>
              <a:rPr lang="en-GB" sz="1600" dirty="0">
                <a:solidFill>
                  <a:srgbClr val="002060"/>
                </a:solidFill>
              </a:rPr>
              <a:t>clinical </a:t>
            </a:r>
            <a:r>
              <a:rPr lang="en-GB" sz="1600" dirty="0"/>
              <a:t>posts in delivering this project over the next 12 months</a:t>
            </a:r>
          </a:p>
          <a:p>
            <a:pPr marL="285750" indent="-285750">
              <a:lnSpc>
                <a:spcPct val="100000"/>
              </a:lnSpc>
              <a:buFont typeface="Arial" panose="020B0604020202020204" pitchFamily="34" charset="0"/>
              <a:buChar char="•"/>
            </a:pPr>
            <a:r>
              <a:rPr lang="en-GB" sz="1600" dirty="0"/>
              <a:t>Following volunteer feedback we designed a monthly volunteer newsletter to increase engagement with our volunteers.</a:t>
            </a:r>
          </a:p>
          <a:p>
            <a:pPr marL="285750" indent="-285750">
              <a:lnSpc>
                <a:spcPct val="100000"/>
              </a:lnSpc>
              <a:buFont typeface="Arial" panose="020B0604020202020204" pitchFamily="34" charset="0"/>
              <a:buChar char="•"/>
            </a:pPr>
            <a:r>
              <a:rPr lang="en-GB" sz="1600" dirty="0"/>
              <a:t>We now hold regular Volunteer focus Group to increase </a:t>
            </a:r>
            <a:r>
              <a:rPr lang="en-GB" sz="1600" dirty="0">
                <a:ea typeface="Calibri" panose="020F0502020204030204" pitchFamily="34" charset="0"/>
                <a:cs typeface="Times New Roman" panose="02020603050405020304" pitchFamily="18" charset="0"/>
              </a:rPr>
              <a:t>their engagement with volunteers to support the delivery of the volunteer service. In August we held our first focus group targeting people undertaking a certain role. We heard from current volunteers in ED and hopefully inspired others to join the role.</a:t>
            </a:r>
            <a:r>
              <a:rPr lang="en-GB" sz="1600" dirty="0"/>
              <a:t> </a:t>
            </a:r>
          </a:p>
        </p:txBody>
      </p:sp>
      <p:sp>
        <p:nvSpPr>
          <p:cNvPr id="5" name="Picture Placeholder 4">
            <a:extLst>
              <a:ext uri="{FF2B5EF4-FFF2-40B4-BE49-F238E27FC236}">
                <a16:creationId xmlns:a16="http://schemas.microsoft.com/office/drawing/2014/main" id="{4A2B94C4-8FBD-E012-2985-AEA8E5D33D9F}"/>
              </a:ext>
            </a:extLst>
          </p:cNvPr>
          <p:cNvSpPr>
            <a:spLocks noGrp="1"/>
          </p:cNvSpPr>
          <p:nvPr>
            <p:ph type="pic" sz="quarter" idx="14"/>
          </p:nvPr>
        </p:nvSpPr>
        <p:spPr/>
      </p:sp>
      <p:grpSp>
        <p:nvGrpSpPr>
          <p:cNvPr id="7" name="Group 6">
            <a:extLst>
              <a:ext uri="{FF2B5EF4-FFF2-40B4-BE49-F238E27FC236}">
                <a16:creationId xmlns:a16="http://schemas.microsoft.com/office/drawing/2014/main" id="{080DA4C7-B714-0A7F-2481-CA53546936FE}"/>
              </a:ext>
            </a:extLst>
          </p:cNvPr>
          <p:cNvGrpSpPr/>
          <p:nvPr/>
        </p:nvGrpSpPr>
        <p:grpSpPr>
          <a:xfrm>
            <a:off x="7108825" y="1123950"/>
            <a:ext cx="4992688" cy="1567656"/>
            <a:chOff x="41633" y="0"/>
            <a:chExt cx="4992688" cy="1567656"/>
          </a:xfrm>
        </p:grpSpPr>
        <p:sp>
          <p:nvSpPr>
            <p:cNvPr id="18" name="Rectangle: Rounded Corners 17">
              <a:extLst>
                <a:ext uri="{FF2B5EF4-FFF2-40B4-BE49-F238E27FC236}">
                  <a16:creationId xmlns:a16="http://schemas.microsoft.com/office/drawing/2014/main" id="{12CF1638-8140-737C-7E9F-24138223A12E}"/>
                </a:ext>
              </a:extLst>
            </p:cNvPr>
            <p:cNvSpPr/>
            <p:nvPr/>
          </p:nvSpPr>
          <p:spPr>
            <a:xfrm>
              <a:off x="41633" y="0"/>
              <a:ext cx="4992688" cy="156765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DC841184-8417-958D-D672-47FFDFE0D70B}"/>
                </a:ext>
              </a:extLst>
            </p:cNvPr>
            <p:cNvSpPr txBox="1"/>
            <p:nvPr/>
          </p:nvSpPr>
          <p:spPr>
            <a:xfrm>
              <a:off x="1196937" y="0"/>
              <a:ext cx="3837384" cy="15676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89</a:t>
              </a:r>
              <a:r>
                <a:rPr lang="en-US" sz="2500" kern="1200" dirty="0"/>
                <a:t> volunteers aged 16-17 </a:t>
              </a:r>
              <a:r>
                <a:rPr lang="en-US" sz="2500" b="1" kern="1200" dirty="0"/>
                <a:t>28</a:t>
              </a:r>
              <a:r>
                <a:rPr lang="en-US" sz="2500" kern="1200" dirty="0"/>
                <a:t> </a:t>
              </a:r>
              <a:r>
                <a:rPr lang="en-US" sz="2500" b="0" kern="1200" dirty="0"/>
                <a:t>a</a:t>
              </a:r>
              <a:r>
                <a:rPr lang="en-US" sz="2500" kern="1200" dirty="0"/>
                <a:t>pplications in process</a:t>
              </a:r>
            </a:p>
          </p:txBody>
        </p:sp>
      </p:grpSp>
      <p:sp>
        <p:nvSpPr>
          <p:cNvPr id="9" name="Rectangle: Rounded Corners 8">
            <a:extLst>
              <a:ext uri="{FF2B5EF4-FFF2-40B4-BE49-F238E27FC236}">
                <a16:creationId xmlns:a16="http://schemas.microsoft.com/office/drawing/2014/main" id="{578E0417-8266-CCBA-7AF9-E1C6FE2EFC72}"/>
              </a:ext>
            </a:extLst>
          </p:cNvPr>
          <p:cNvSpPr/>
          <p:nvPr/>
        </p:nvSpPr>
        <p:spPr>
          <a:xfrm rot="5400000">
            <a:off x="7025559" y="1354840"/>
            <a:ext cx="1478604" cy="1105874"/>
          </a:xfrm>
          <a:prstGeom prst="roundRect">
            <a:avLst>
              <a:gd name="adj" fmla="val 10000"/>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0" name="Group 9">
            <a:extLst>
              <a:ext uri="{FF2B5EF4-FFF2-40B4-BE49-F238E27FC236}">
                <a16:creationId xmlns:a16="http://schemas.microsoft.com/office/drawing/2014/main" id="{D2ED8E3F-D435-7DEB-557D-717BA23D3B9A}"/>
              </a:ext>
            </a:extLst>
          </p:cNvPr>
          <p:cNvGrpSpPr/>
          <p:nvPr/>
        </p:nvGrpSpPr>
        <p:grpSpPr>
          <a:xfrm>
            <a:off x="7067192" y="2848371"/>
            <a:ext cx="4992688" cy="1567656"/>
            <a:chOff x="0" y="1724421"/>
            <a:chExt cx="4992688" cy="1567656"/>
          </a:xfrm>
        </p:grpSpPr>
        <p:sp>
          <p:nvSpPr>
            <p:cNvPr id="16" name="Rectangle: Rounded Corners 15">
              <a:extLst>
                <a:ext uri="{FF2B5EF4-FFF2-40B4-BE49-F238E27FC236}">
                  <a16:creationId xmlns:a16="http://schemas.microsoft.com/office/drawing/2014/main" id="{4A316110-BFED-7094-8214-D38E808F87E9}"/>
                </a:ext>
              </a:extLst>
            </p:cNvPr>
            <p:cNvSpPr/>
            <p:nvPr/>
          </p:nvSpPr>
          <p:spPr>
            <a:xfrm>
              <a:off x="0" y="1724421"/>
              <a:ext cx="4992688" cy="156765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Rounded Corners 7">
              <a:extLst>
                <a:ext uri="{FF2B5EF4-FFF2-40B4-BE49-F238E27FC236}">
                  <a16:creationId xmlns:a16="http://schemas.microsoft.com/office/drawing/2014/main" id="{384DC07D-B10D-9788-1144-B660D8F91285}"/>
                </a:ext>
              </a:extLst>
            </p:cNvPr>
            <p:cNvSpPr txBox="1"/>
            <p:nvPr/>
          </p:nvSpPr>
          <p:spPr>
            <a:xfrm>
              <a:off x="1155303" y="1724421"/>
              <a:ext cx="3837384" cy="15676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205 </a:t>
              </a:r>
              <a:r>
                <a:rPr lang="en-US" sz="2500" b="0" kern="1200" dirty="0"/>
                <a:t>volunteers aged</a:t>
              </a:r>
              <a:r>
                <a:rPr lang="en-US" sz="2500" kern="1200" dirty="0"/>
                <a:t> 18+</a:t>
              </a:r>
            </a:p>
            <a:p>
              <a:pPr marL="0" lvl="0" indent="0" algn="l" defTabSz="1111250">
                <a:lnSpc>
                  <a:spcPct val="90000"/>
                </a:lnSpc>
                <a:spcBef>
                  <a:spcPct val="0"/>
                </a:spcBef>
                <a:spcAft>
                  <a:spcPct val="35000"/>
                </a:spcAft>
                <a:buNone/>
              </a:pPr>
              <a:r>
                <a:rPr lang="en-US" sz="2500" b="1" kern="1200" dirty="0"/>
                <a:t>48 </a:t>
              </a:r>
              <a:r>
                <a:rPr lang="en-US" sz="2500" b="0" kern="1200" dirty="0"/>
                <a:t>a</a:t>
              </a:r>
              <a:r>
                <a:rPr lang="en-US" sz="2500" kern="1200" dirty="0"/>
                <a:t>pplications in process</a:t>
              </a:r>
            </a:p>
          </p:txBody>
        </p:sp>
      </p:grpSp>
      <p:sp>
        <p:nvSpPr>
          <p:cNvPr id="11" name="Rectangle: Rounded Corners 10">
            <a:extLst>
              <a:ext uri="{FF2B5EF4-FFF2-40B4-BE49-F238E27FC236}">
                <a16:creationId xmlns:a16="http://schemas.microsoft.com/office/drawing/2014/main" id="{A78C2047-D1E8-7690-1FA9-643422DA5DC7}"/>
              </a:ext>
            </a:extLst>
          </p:cNvPr>
          <p:cNvSpPr/>
          <p:nvPr/>
        </p:nvSpPr>
        <p:spPr>
          <a:xfrm>
            <a:off x="7223957" y="3005137"/>
            <a:ext cx="998537" cy="1254124"/>
          </a:xfrm>
          <a:prstGeom prst="roundRect">
            <a:avLst>
              <a:gd name="adj" fmla="val 10000"/>
            </a:avLst>
          </a:prstGeom>
          <a:blipFill>
            <a:blip r:embed="rId3" cstate="hq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2" name="Group 11">
            <a:extLst>
              <a:ext uri="{FF2B5EF4-FFF2-40B4-BE49-F238E27FC236}">
                <a16:creationId xmlns:a16="http://schemas.microsoft.com/office/drawing/2014/main" id="{14460DAD-23E8-7EA5-5C99-25D590D73803}"/>
              </a:ext>
            </a:extLst>
          </p:cNvPr>
          <p:cNvGrpSpPr/>
          <p:nvPr/>
        </p:nvGrpSpPr>
        <p:grpSpPr>
          <a:xfrm>
            <a:off x="7067192" y="4572793"/>
            <a:ext cx="4992688" cy="1567656"/>
            <a:chOff x="0" y="3448843"/>
            <a:chExt cx="4992688" cy="1567656"/>
          </a:xfrm>
        </p:grpSpPr>
        <p:sp>
          <p:nvSpPr>
            <p:cNvPr id="14" name="Rectangle: Rounded Corners 13">
              <a:extLst>
                <a:ext uri="{FF2B5EF4-FFF2-40B4-BE49-F238E27FC236}">
                  <a16:creationId xmlns:a16="http://schemas.microsoft.com/office/drawing/2014/main" id="{FDF657E3-B885-2235-AE94-48B796819C53}"/>
                </a:ext>
              </a:extLst>
            </p:cNvPr>
            <p:cNvSpPr/>
            <p:nvPr/>
          </p:nvSpPr>
          <p:spPr>
            <a:xfrm>
              <a:off x="0" y="3448843"/>
              <a:ext cx="4992688" cy="156765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10">
              <a:extLst>
                <a:ext uri="{FF2B5EF4-FFF2-40B4-BE49-F238E27FC236}">
                  <a16:creationId xmlns:a16="http://schemas.microsoft.com/office/drawing/2014/main" id="{778B167D-5F92-912F-439D-CC05F79CCE01}"/>
                </a:ext>
              </a:extLst>
            </p:cNvPr>
            <p:cNvSpPr txBox="1"/>
            <p:nvPr/>
          </p:nvSpPr>
          <p:spPr>
            <a:xfrm>
              <a:off x="1155303" y="3448843"/>
              <a:ext cx="3837384" cy="15676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57</a:t>
              </a:r>
              <a:r>
                <a:rPr lang="en-US" sz="2500" kern="1200" dirty="0"/>
                <a:t> new active volunteers</a:t>
              </a:r>
            </a:p>
            <a:p>
              <a:pPr marL="0" lvl="0" indent="0" algn="l" defTabSz="1111250">
                <a:lnSpc>
                  <a:spcPct val="90000"/>
                </a:lnSpc>
                <a:spcBef>
                  <a:spcPct val="0"/>
                </a:spcBef>
                <a:spcAft>
                  <a:spcPct val="35000"/>
                </a:spcAft>
                <a:buNone/>
              </a:pPr>
              <a:r>
                <a:rPr lang="en-US" sz="2500" b="1" kern="1200" dirty="0"/>
                <a:t>76</a:t>
              </a:r>
              <a:r>
                <a:rPr lang="en-US" sz="2500" kern="1200" dirty="0"/>
                <a:t> new applications</a:t>
              </a:r>
            </a:p>
          </p:txBody>
        </p:sp>
      </p:grpSp>
      <p:sp>
        <p:nvSpPr>
          <p:cNvPr id="13" name="Rectangle: Rounded Corners 12">
            <a:extLst>
              <a:ext uri="{FF2B5EF4-FFF2-40B4-BE49-F238E27FC236}">
                <a16:creationId xmlns:a16="http://schemas.microsoft.com/office/drawing/2014/main" id="{6BE494F4-3354-D461-B361-912993780916}"/>
              </a:ext>
            </a:extLst>
          </p:cNvPr>
          <p:cNvSpPr/>
          <p:nvPr/>
        </p:nvSpPr>
        <p:spPr>
          <a:xfrm>
            <a:off x="7223957" y="4729559"/>
            <a:ext cx="998537" cy="1254124"/>
          </a:xfrm>
          <a:prstGeom prst="roundRect">
            <a:avLst>
              <a:gd name="adj" fmla="val 10000"/>
            </a:avLst>
          </a:prstGeom>
          <a:blipFill>
            <a:blip r:embed="rId4" cstate="hq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177701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82599" y="321276"/>
            <a:ext cx="9693247" cy="596952"/>
          </a:xfrm>
        </p:spPr>
        <p:txBody>
          <a:bodyPr/>
          <a:lstStyle/>
          <a:p>
            <a:r>
              <a:rPr lang="en-GB" dirty="0"/>
              <a:t>NHSCT Funding – Youth Volunteer Project</a:t>
            </a:r>
          </a:p>
        </p:txBody>
      </p:sp>
      <p:sp>
        <p:nvSpPr>
          <p:cNvPr id="3" name="Text Placeholder 2"/>
          <p:cNvSpPr>
            <a:spLocks noGrp="1"/>
          </p:cNvSpPr>
          <p:nvPr>
            <p:ph type="body" sz="quarter" idx="12"/>
          </p:nvPr>
        </p:nvSpPr>
        <p:spPr>
          <a:xfrm>
            <a:off x="482599" y="1102894"/>
            <a:ext cx="6216634" cy="5132806"/>
          </a:xfrm>
        </p:spPr>
        <p:txBody>
          <a:bodyPr>
            <a:noAutofit/>
          </a:bodyPr>
          <a:lstStyle/>
          <a:p>
            <a:pPr marL="285750" indent="-285750">
              <a:buFont typeface="Arial" panose="020B0604020202020204" pitchFamily="34" charset="0"/>
              <a:buChar char="•"/>
            </a:pPr>
            <a:r>
              <a:rPr lang="en-GB" sz="1400" b="1" dirty="0">
                <a:effectLst/>
                <a:latin typeface="+mn-lt"/>
                <a:ea typeface="Calibri" panose="020F0502020204030204" pitchFamily="34" charset="0"/>
              </a:rPr>
              <a:t>The Trust is one of 16 Trusts around the country to be awarded funding to enhance our young volunteer scheme through a project to target young people, aged 16-18, in the area who may experience barriers to volunteering. </a:t>
            </a:r>
            <a:endParaRPr lang="en-GB" sz="1400" b="1" dirty="0">
              <a:latin typeface="+mn-lt"/>
              <a:ea typeface="Calibri" panose="020F0502020204030204" pitchFamily="34" charset="0"/>
            </a:endParaRPr>
          </a:p>
          <a:p>
            <a:pPr marL="285750" indent="-285750">
              <a:buFont typeface="Arial" panose="020B0604020202020204" pitchFamily="34" charset="0"/>
              <a:buChar char="•"/>
            </a:pPr>
            <a:r>
              <a:rPr lang="en-GB" sz="1400" dirty="0">
                <a:ea typeface="Calibri" panose="020F0502020204030204" pitchFamily="34" charset="0"/>
                <a:cs typeface="Times New Roman" panose="02020603050405020304" pitchFamily="18" charset="0"/>
              </a:rPr>
              <a:t>This quarter we have been preparing for our recruitment and engagement campaign, targeting new and existing volunteers. </a:t>
            </a:r>
          </a:p>
          <a:p>
            <a:pPr marL="1200150" lvl="3" indent="-285750">
              <a:spcBef>
                <a:spcPts val="1000"/>
              </a:spcBef>
              <a:buFont typeface="Arial" panose="020B0604020202020204" pitchFamily="34" charset="0"/>
              <a:buChar char="•"/>
            </a:pPr>
            <a:r>
              <a:rPr lang="en-GB" sz="1400" dirty="0">
                <a:cs typeface="Times New Roman" panose="02020603050405020304" pitchFamily="18" charset="0"/>
              </a:rPr>
              <a:t>We have been finalising our social media campaign and marketing design. </a:t>
            </a:r>
          </a:p>
          <a:p>
            <a:pPr marL="1200150" lvl="3" indent="-285750">
              <a:spcBef>
                <a:spcPts val="1000"/>
              </a:spcBef>
              <a:buFont typeface="Arial" panose="020B0604020202020204" pitchFamily="34" charset="0"/>
              <a:buChar char="•"/>
            </a:pPr>
            <a:r>
              <a:rPr lang="en-GB" sz="1400" dirty="0">
                <a:cs typeface="Times New Roman" panose="02020603050405020304" pitchFamily="18" charset="0"/>
              </a:rPr>
              <a:t>Recruitment packs have been sent out to all local schools, colleges and youth organisations in the area. </a:t>
            </a:r>
          </a:p>
          <a:p>
            <a:pPr marL="1200150" lvl="3" indent="-285750">
              <a:spcBef>
                <a:spcPts val="1000"/>
              </a:spcBef>
              <a:buFont typeface="Arial" panose="020B0604020202020204" pitchFamily="34" charset="0"/>
              <a:buChar char="•"/>
            </a:pPr>
            <a:r>
              <a:rPr lang="en-GB" sz="1400" dirty="0">
                <a:cs typeface="Times New Roman" panose="02020603050405020304" pitchFamily="18" charset="0"/>
              </a:rPr>
              <a:t>We now have contact cards that can be taken to events that are attended by the Public Participation Team</a:t>
            </a:r>
            <a:r>
              <a:rPr lang="en-GB" sz="1200" dirty="0">
                <a:cs typeface="Times New Roman" panose="02020603050405020304" pitchFamily="18" charset="0"/>
              </a:rPr>
              <a:t>.</a:t>
            </a:r>
          </a:p>
          <a:p>
            <a:pPr marL="1200150" lvl="3" indent="-285750">
              <a:spcBef>
                <a:spcPts val="1000"/>
              </a:spcBef>
              <a:buFont typeface="Arial" panose="020B0604020202020204" pitchFamily="34" charset="0"/>
              <a:buChar char="•"/>
            </a:pPr>
            <a:r>
              <a:rPr lang="en-GB" sz="1200" dirty="0">
                <a:cs typeface="Times New Roman" panose="02020603050405020304" pitchFamily="18" charset="0"/>
              </a:rPr>
              <a:t>F</a:t>
            </a:r>
            <a:r>
              <a:rPr lang="en-GB" sz="1400" dirty="0">
                <a:cs typeface="Times New Roman" panose="02020603050405020304" pitchFamily="18" charset="0"/>
              </a:rPr>
              <a:t>eedback gathered from our young volunteers (surveys and events), we have developed a ward/department information pack to support volunteers in their placements. The packs include our new ward helper guide, information on how to access and use the iPads in their area as well as other useful information. </a:t>
            </a:r>
          </a:p>
          <a:p>
            <a:pPr marL="1200150" lvl="3" indent="-285750">
              <a:spcBef>
                <a:spcPts val="1000"/>
              </a:spcBef>
              <a:buFont typeface="Arial" panose="020B0604020202020204" pitchFamily="34" charset="0"/>
              <a:buChar char="•"/>
            </a:pPr>
            <a:r>
              <a:rPr lang="en-GB" sz="1400" dirty="0">
                <a:cs typeface="Times New Roman" panose="02020603050405020304" pitchFamily="18" charset="0"/>
              </a:rPr>
              <a:t>At the start of September, we are due to visit all areas where volunteers are based to distribute these packs as well as visit areas where we do not have volunteers to promote the benefit volunteers bring to the Trust and see whether we can develop new roles. </a:t>
            </a:r>
          </a:p>
          <a:p>
            <a:pPr marL="285750" indent="-285750">
              <a:buFont typeface="Arial" panose="020B0604020202020204" pitchFamily="34" charset="0"/>
              <a:buChar char="•"/>
            </a:pPr>
            <a:endParaRPr lang="en-GB" sz="1400" b="1" dirty="0">
              <a:latin typeface="+mn-lt"/>
            </a:endParaRPr>
          </a:p>
          <a:p>
            <a:endParaRPr lang="en-GB" sz="1400" dirty="0">
              <a:cs typeface="Times New Roman" panose="02020603050405020304" pitchFamily="18" charset="0"/>
            </a:endParaRPr>
          </a:p>
          <a:p>
            <a:endParaRPr lang="en-GB" sz="1700" b="1" dirty="0">
              <a:cs typeface="Times New Roman" panose="02020603050405020304" pitchFamily="18" charset="0"/>
            </a:endParaRPr>
          </a:p>
        </p:txBody>
      </p:sp>
      <p:pic>
        <p:nvPicPr>
          <p:cNvPr id="8" name="Picture Placeholder 13" descr="Text, letter&#10;&#10;Description automatically generated">
            <a:extLst>
              <a:ext uri="{FF2B5EF4-FFF2-40B4-BE49-F238E27FC236}">
                <a16:creationId xmlns:a16="http://schemas.microsoft.com/office/drawing/2014/main" id="{BA6E88CD-F9EB-B886-044F-6288F89E0918}"/>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a:stretch/>
        </p:blipFill>
        <p:spPr>
          <a:xfrm>
            <a:off x="7108825" y="1219200"/>
            <a:ext cx="4992688" cy="5016500"/>
          </a:xfrm>
        </p:spPr>
      </p:pic>
    </p:spTree>
    <p:extLst>
      <p:ext uri="{BB962C8B-B14F-4D97-AF65-F5344CB8AC3E}">
        <p14:creationId xmlns:p14="http://schemas.microsoft.com/office/powerpoint/2010/main" val="1696030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39699" y="2331987"/>
            <a:ext cx="6216634" cy="1699106"/>
          </a:xfrm>
        </p:spPr>
        <p:txBody>
          <a:bodyPr>
            <a:noAutofit/>
          </a:bodyPr>
          <a:lstStyle/>
          <a:p>
            <a:r>
              <a:rPr lang="en-GB" sz="1600" i="1" dirty="0">
                <a:latin typeface="+mj-lt"/>
                <a:ea typeface="Calibri" panose="020F0502020204030204" pitchFamily="34" charset="0"/>
              </a:rPr>
              <a:t>“I would like to first thank you so much for the opportunity you have given me and others with this volunteer programme. I truly believe it helped open doors for me when applying to university. I am happy to announce that I will be studying Pharmacy (with a foundation year) at Swansea University! I could not recommend volunteering enough and I am so grateful to you.” – </a:t>
            </a:r>
            <a:r>
              <a:rPr lang="en-GB" sz="1600" b="1" dirty="0">
                <a:latin typeface="+mj-lt"/>
                <a:ea typeface="Calibri" panose="020F0502020204030204" pitchFamily="34" charset="0"/>
              </a:rPr>
              <a:t>Ivana, going to study Pharmacy at Swansea</a:t>
            </a:r>
            <a:endParaRPr lang="en-GB" sz="1600" b="1" i="1" dirty="0">
              <a:latin typeface="+mj-lt"/>
              <a:ea typeface="Calibri" panose="020F0502020204030204" pitchFamily="34" charset="0"/>
            </a:endParaRPr>
          </a:p>
          <a:p>
            <a:endParaRPr lang="en-GB" sz="1200" dirty="0">
              <a:effectLst/>
              <a:latin typeface="+mj-lt"/>
              <a:ea typeface="Calibri" panose="020F0502020204030204" pitchFamily="34" charset="0"/>
            </a:endParaRPr>
          </a:p>
          <a:p>
            <a:endParaRPr lang="en-GB" sz="1200" dirty="0">
              <a:effectLst/>
              <a:latin typeface="+mj-lt"/>
              <a:ea typeface="Calibri" panose="020F0502020204030204" pitchFamily="34" charset="0"/>
            </a:endParaRPr>
          </a:p>
          <a:p>
            <a:endParaRPr lang="en-GB" sz="1200" b="1" dirty="0">
              <a:latin typeface="+mj-lt"/>
              <a:cs typeface="Times New Roman" panose="02020603050405020304" pitchFamily="18" charset="0"/>
            </a:endParaRPr>
          </a:p>
        </p:txBody>
      </p:sp>
      <p:sp>
        <p:nvSpPr>
          <p:cNvPr id="4" name="Text Placeholder 3"/>
          <p:cNvSpPr>
            <a:spLocks noGrp="1"/>
          </p:cNvSpPr>
          <p:nvPr>
            <p:ph type="body" sz="quarter" idx="13"/>
          </p:nvPr>
        </p:nvSpPr>
        <p:spPr/>
        <p:txBody>
          <a:bodyPr/>
          <a:lstStyle/>
          <a:p>
            <a:r>
              <a:rPr lang="en-GB" dirty="0"/>
              <a:t>Volunteer Feedback</a:t>
            </a:r>
          </a:p>
        </p:txBody>
      </p:sp>
      <p:pic>
        <p:nvPicPr>
          <p:cNvPr id="7" name="Picture Placeholder 6" descr="A person smiling for the camera&#10;&#10;Description automatically generated with low confidence">
            <a:extLst>
              <a:ext uri="{FF2B5EF4-FFF2-40B4-BE49-F238E27FC236}">
                <a16:creationId xmlns:a16="http://schemas.microsoft.com/office/drawing/2014/main" id="{35C372C6-93A5-E592-BE42-7C97B07CCA2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74"/>
          <a:stretch/>
        </p:blipFill>
        <p:spPr>
          <a:xfrm rot="5400000" flipH="1">
            <a:off x="7272338" y="1216025"/>
            <a:ext cx="4746625" cy="4813300"/>
          </a:xfrm>
        </p:spPr>
      </p:pic>
      <p:sp>
        <p:nvSpPr>
          <p:cNvPr id="2" name="TextBox 1">
            <a:extLst>
              <a:ext uri="{FF2B5EF4-FFF2-40B4-BE49-F238E27FC236}">
                <a16:creationId xmlns:a16="http://schemas.microsoft.com/office/drawing/2014/main" id="{A1DF6E5A-38CD-7006-B4FB-A7CCEA0FD728}"/>
              </a:ext>
            </a:extLst>
          </p:cNvPr>
          <p:cNvSpPr txBox="1"/>
          <p:nvPr/>
        </p:nvSpPr>
        <p:spPr>
          <a:xfrm>
            <a:off x="292099" y="1249362"/>
            <a:ext cx="7239000" cy="923330"/>
          </a:xfrm>
          <a:prstGeom prst="rect">
            <a:avLst/>
          </a:prstGeom>
          <a:noFill/>
        </p:spPr>
        <p:txBody>
          <a:bodyPr wrap="square" rtlCol="0">
            <a:spAutoFit/>
          </a:bodyPr>
          <a:lstStyle/>
          <a:p>
            <a:r>
              <a:rPr lang="en-GB" sz="1800" b="1" dirty="0">
                <a:solidFill>
                  <a:schemeClr val="accent1"/>
                </a:solidFill>
                <a:effectLst/>
                <a:latin typeface="+mj-lt"/>
                <a:ea typeface="Calibri" panose="020F0502020204030204" pitchFamily="34" charset="0"/>
              </a:rPr>
              <a:t>With A-Level results coming out last month we have seen </a:t>
            </a:r>
            <a:r>
              <a:rPr lang="en-GB" sz="1800" b="1" dirty="0">
                <a:solidFill>
                  <a:schemeClr val="accent1"/>
                </a:solidFill>
                <a:latin typeface="+mj-lt"/>
                <a:ea typeface="Calibri" panose="020F0502020204030204" pitchFamily="34" charset="0"/>
              </a:rPr>
              <a:t>some young volunteers withdraw from the programme but for very good reason! </a:t>
            </a:r>
            <a:endParaRPr lang="en-GB" dirty="0">
              <a:solidFill>
                <a:schemeClr val="accent1"/>
              </a:solidFill>
            </a:endParaRPr>
          </a:p>
        </p:txBody>
      </p:sp>
      <p:sp>
        <p:nvSpPr>
          <p:cNvPr id="9" name="TextBox 8">
            <a:extLst>
              <a:ext uri="{FF2B5EF4-FFF2-40B4-BE49-F238E27FC236}">
                <a16:creationId xmlns:a16="http://schemas.microsoft.com/office/drawing/2014/main" id="{25B0DB11-4AC2-FEAD-8596-4115FF38FD7D}"/>
              </a:ext>
            </a:extLst>
          </p:cNvPr>
          <p:cNvSpPr txBox="1"/>
          <p:nvPr/>
        </p:nvSpPr>
        <p:spPr>
          <a:xfrm>
            <a:off x="1282699" y="4190388"/>
            <a:ext cx="6096000" cy="2062103"/>
          </a:xfrm>
          <a:prstGeom prst="rect">
            <a:avLst/>
          </a:prstGeom>
          <a:noFill/>
        </p:spPr>
        <p:txBody>
          <a:bodyPr wrap="square">
            <a:spAutoFit/>
          </a:bodyPr>
          <a:lstStyle/>
          <a:p>
            <a:r>
              <a:rPr lang="en-GB" sz="1600" i="1" dirty="0">
                <a:solidFill>
                  <a:schemeClr val="tx2"/>
                </a:solidFill>
                <a:effectLst/>
                <a:latin typeface="+mj-lt"/>
                <a:ea typeface="Calibri" panose="020F0502020204030204" pitchFamily="34" charset="0"/>
              </a:rPr>
              <a:t>“I have greatly enjoyed my time as a SATH volunteer, I have gained a lot of skills from this role, and I hope some of the communication skills I've developed will make me a better doctor when I eventually get there. I can also say that I would not have got a place in a medical school if it weren't for the opportunities I had access to here, so I'm very grateful for that. Maybe I will work for SATH trust again one day, but hopefully as a doctor!” </a:t>
            </a:r>
            <a:r>
              <a:rPr lang="en-GB" sz="1600" dirty="0">
                <a:solidFill>
                  <a:schemeClr val="tx2"/>
                </a:solidFill>
                <a:effectLst/>
                <a:latin typeface="+mj-lt"/>
                <a:ea typeface="Calibri" panose="020F0502020204030204" pitchFamily="34" charset="0"/>
              </a:rPr>
              <a:t>– </a:t>
            </a:r>
            <a:r>
              <a:rPr lang="en-GB" sz="1600" b="1" dirty="0">
                <a:solidFill>
                  <a:schemeClr val="tx2"/>
                </a:solidFill>
                <a:effectLst/>
                <a:latin typeface="+mj-lt"/>
                <a:ea typeface="Calibri" panose="020F0502020204030204" pitchFamily="34" charset="0"/>
              </a:rPr>
              <a:t>Anna, going to study medicine at Bristol University</a:t>
            </a:r>
          </a:p>
        </p:txBody>
      </p:sp>
    </p:spTree>
    <p:extLst>
      <p:ext uri="{BB962C8B-B14F-4D97-AF65-F5344CB8AC3E}">
        <p14:creationId xmlns:p14="http://schemas.microsoft.com/office/powerpoint/2010/main" val="3090086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GB" dirty="0"/>
              <a:t>Volunteer Roles</a:t>
            </a:r>
          </a:p>
        </p:txBody>
      </p:sp>
      <p:sp>
        <p:nvSpPr>
          <p:cNvPr id="3" name="Text Placeholder 2"/>
          <p:cNvSpPr>
            <a:spLocks noGrp="1"/>
          </p:cNvSpPr>
          <p:nvPr>
            <p:ph type="body" sz="quarter" idx="12"/>
          </p:nvPr>
        </p:nvSpPr>
        <p:spPr>
          <a:xfrm>
            <a:off x="482599" y="1330325"/>
            <a:ext cx="6216634" cy="5781675"/>
          </a:xfrm>
        </p:spPr>
        <p:txBody>
          <a:bodyPr>
            <a:noAutofit/>
          </a:bodyPr>
          <a:lstStyle/>
          <a:p>
            <a:pPr marL="285750" indent="-285750">
              <a:lnSpc>
                <a:spcPct val="100000"/>
              </a:lnSpc>
              <a:spcBef>
                <a:spcPts val="0"/>
              </a:spcBef>
              <a:buFont typeface="Arial" panose="020B0604020202020204" pitchFamily="34" charset="0"/>
              <a:buChar char="•"/>
            </a:pPr>
            <a:r>
              <a:rPr lang="en-GB" sz="1300" b="1" dirty="0">
                <a:ea typeface="Calibri" panose="020F0502020204030204" pitchFamily="34" charset="0"/>
                <a:cs typeface="Times New Roman" panose="02020603050405020304" pitchFamily="18" charset="0"/>
              </a:rPr>
              <a:t>Patient feedback roles- </a:t>
            </a:r>
            <a:r>
              <a:rPr lang="en-GB" sz="1300" dirty="0">
                <a:ea typeface="Calibri" panose="020F0502020204030204" pitchFamily="34" charset="0"/>
                <a:cs typeface="Times New Roman" panose="02020603050405020304" pitchFamily="18" charset="0"/>
              </a:rPr>
              <a:t>Volunteers at PRH have started to help patients complete FFT’s before discharge, v</a:t>
            </a:r>
            <a:r>
              <a:rPr lang="en-GB" sz="1300" dirty="0">
                <a:effectLst/>
                <a:latin typeface="Arial" panose="020B0604020202020204" pitchFamily="34" charset="0"/>
                <a:ea typeface="Calibri" panose="020F0502020204030204" pitchFamily="34" charset="0"/>
                <a:cs typeface="Times New Roman" panose="02020603050405020304" pitchFamily="18" charset="0"/>
              </a:rPr>
              <a:t>olunteers’ support in the completion of these surveys is gratefully received as it will ultimately help the Trust to improve our patients’ experience while in hospital, celebrating the positive aspects and addressing the negatives.</a:t>
            </a:r>
          </a:p>
          <a:p>
            <a:pPr>
              <a:lnSpc>
                <a:spcPct val="100000"/>
              </a:lnSpc>
              <a:spcBef>
                <a:spcPts val="0"/>
              </a:spcBef>
            </a:pPr>
            <a:endParaRPr lang="en-GB" sz="13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00000"/>
              </a:lnSpc>
              <a:spcBef>
                <a:spcPts val="0"/>
              </a:spcBef>
              <a:buFont typeface="Arial" panose="020B0604020202020204" pitchFamily="34" charset="0"/>
              <a:buChar char="•"/>
            </a:pPr>
            <a:r>
              <a:rPr lang="en-GB" sz="1300" b="1" dirty="0">
                <a:ea typeface="Calibri" panose="020F0502020204030204" pitchFamily="34" charset="0"/>
                <a:cs typeface="Times New Roman" panose="02020603050405020304" pitchFamily="18" charset="0"/>
              </a:rPr>
              <a:t>ED Audit – </a:t>
            </a:r>
            <a:r>
              <a:rPr lang="en-GB" sz="1300" dirty="0">
                <a:ea typeface="Calibri" panose="020F0502020204030204" pitchFamily="34" charset="0"/>
                <a:cs typeface="Times New Roman" panose="02020603050405020304" pitchFamily="18" charset="0"/>
              </a:rPr>
              <a:t>The Volunteer Team were contacted by ED to support an internal audit for 2 days in August across both sites. We were able to support this with 6 volunteers. </a:t>
            </a:r>
          </a:p>
          <a:p>
            <a:pPr>
              <a:lnSpc>
                <a:spcPct val="100000"/>
              </a:lnSpc>
              <a:spcBef>
                <a:spcPts val="0"/>
              </a:spcBef>
            </a:pPr>
            <a:endParaRPr lang="en-GB" sz="1300" b="1" dirty="0">
              <a:ea typeface="Calibri" panose="020F0502020204030204" pitchFamily="34" charset="0"/>
              <a:cs typeface="Times New Roman" panose="02020603050405020304" pitchFamily="18" charset="0"/>
            </a:endParaRPr>
          </a:p>
          <a:p>
            <a:pPr marL="285750" indent="-285750">
              <a:lnSpc>
                <a:spcPct val="100000"/>
              </a:lnSpc>
              <a:spcBef>
                <a:spcPts val="0"/>
              </a:spcBef>
              <a:buFont typeface="Arial" panose="020B0604020202020204" pitchFamily="34" charset="0"/>
              <a:buChar char="•"/>
            </a:pPr>
            <a:r>
              <a:rPr lang="en-GB" sz="1300" b="1" dirty="0">
                <a:ea typeface="Calibri" panose="020F0502020204030204" pitchFamily="34" charset="0"/>
                <a:cs typeface="Times New Roman" panose="02020603050405020304" pitchFamily="18" charset="0"/>
              </a:rPr>
              <a:t>Patient Support Role </a:t>
            </a:r>
            <a:r>
              <a:rPr lang="en-GB" sz="1300" dirty="0">
                <a:ea typeface="Calibri" panose="020F0502020204030204" pitchFamily="34" charset="0"/>
                <a:cs typeface="Times New Roman" panose="02020603050405020304" pitchFamily="18" charset="0"/>
              </a:rPr>
              <a:t>– Following volunteer trials, we are relaunching a role to support our patients by befriending, carrying out FFTS and virtual visiting.</a:t>
            </a:r>
          </a:p>
          <a:p>
            <a:pPr>
              <a:lnSpc>
                <a:spcPct val="100000"/>
              </a:lnSpc>
              <a:spcBef>
                <a:spcPts val="0"/>
              </a:spcBef>
            </a:pPr>
            <a:endParaRPr lang="en-GB" sz="1300" dirty="0">
              <a:ea typeface="Calibri" panose="020F0502020204030204" pitchFamily="34" charset="0"/>
              <a:cs typeface="Times New Roman" panose="02020603050405020304" pitchFamily="18" charset="0"/>
            </a:endParaRPr>
          </a:p>
          <a:p>
            <a:pPr marL="285750" indent="-285750">
              <a:lnSpc>
                <a:spcPct val="100000"/>
              </a:lnSpc>
              <a:spcBef>
                <a:spcPts val="0"/>
              </a:spcBef>
              <a:buFont typeface="Arial" panose="020B0604020202020204" pitchFamily="34" charset="0"/>
              <a:buChar char="•"/>
            </a:pPr>
            <a:r>
              <a:rPr lang="en-GB" sz="1300" b="1" dirty="0">
                <a:ea typeface="Calibri" panose="020F0502020204030204" pitchFamily="34" charset="0"/>
                <a:cs typeface="Times New Roman" panose="02020603050405020304" pitchFamily="18" charset="0"/>
              </a:rPr>
              <a:t>EPAS – </a:t>
            </a:r>
            <a:r>
              <a:rPr lang="en-GB" sz="1300" dirty="0">
                <a:ea typeface="Calibri" panose="020F0502020204030204" pitchFamily="34" charset="0"/>
                <a:cs typeface="Times New Roman" panose="02020603050405020304" pitchFamily="18" charset="0"/>
              </a:rPr>
              <a:t>We have successfully recruited a volunteer to a new role supporting the administrative element of the EPAS and </a:t>
            </a:r>
            <a:r>
              <a:rPr lang="en-GB" sz="1300" dirty="0" err="1">
                <a:ea typeface="Calibri" panose="020F0502020204030204" pitchFamily="34" charset="0"/>
                <a:cs typeface="Times New Roman" panose="02020603050405020304" pitchFamily="18" charset="0"/>
              </a:rPr>
              <a:t>Urogynae</a:t>
            </a:r>
            <a:r>
              <a:rPr lang="en-GB" sz="1300" dirty="0">
                <a:ea typeface="Calibri" panose="020F0502020204030204" pitchFamily="34" charset="0"/>
                <a:cs typeface="Times New Roman" panose="02020603050405020304" pitchFamily="18" charset="0"/>
              </a:rPr>
              <a:t> Team.</a:t>
            </a:r>
          </a:p>
          <a:p>
            <a:pPr>
              <a:lnSpc>
                <a:spcPct val="100000"/>
              </a:lnSpc>
              <a:spcBef>
                <a:spcPts val="0"/>
              </a:spcBef>
            </a:pPr>
            <a:r>
              <a:rPr lang="en-GB" sz="1300" dirty="0">
                <a:ea typeface="Calibri" panose="020F0502020204030204" pitchFamily="34" charset="0"/>
                <a:cs typeface="Times New Roman" panose="02020603050405020304" pitchFamily="18" charset="0"/>
              </a:rPr>
              <a:t> </a:t>
            </a:r>
          </a:p>
          <a:p>
            <a:pPr marL="285750" indent="-285750">
              <a:lnSpc>
                <a:spcPct val="100000"/>
              </a:lnSpc>
              <a:spcBef>
                <a:spcPts val="0"/>
              </a:spcBef>
              <a:buFont typeface="Arial" panose="020B0604020202020204" pitchFamily="34" charset="0"/>
              <a:buChar char="•"/>
            </a:pPr>
            <a:r>
              <a:rPr lang="en-GB" sz="1300" b="1" dirty="0">
                <a:ea typeface="Calibri" panose="020F0502020204030204" pitchFamily="34" charset="0"/>
                <a:cs typeface="Times New Roman" panose="02020603050405020304" pitchFamily="18" charset="0"/>
              </a:rPr>
              <a:t>Wrekin MLU – </a:t>
            </a:r>
            <a:r>
              <a:rPr lang="en-GB" sz="1300" dirty="0">
                <a:ea typeface="Calibri" panose="020F0502020204030204" pitchFamily="34" charset="0"/>
                <a:cs typeface="Times New Roman" panose="02020603050405020304" pitchFamily="18" charset="0"/>
              </a:rPr>
              <a:t>The Team have recruited 6 people to support a new meet and greet role in the Wrekin MLU, with very positive feedback from staff in the area and service users. </a:t>
            </a:r>
          </a:p>
          <a:p>
            <a:pPr>
              <a:lnSpc>
                <a:spcPct val="100000"/>
              </a:lnSpc>
              <a:spcBef>
                <a:spcPts val="0"/>
              </a:spcBef>
            </a:pPr>
            <a:endParaRPr lang="en-GB" sz="1300" b="1" dirty="0">
              <a:ea typeface="Calibri" panose="020F0502020204030204" pitchFamily="34" charset="0"/>
              <a:cs typeface="Times New Roman" panose="02020603050405020304" pitchFamily="18" charset="0"/>
            </a:endParaRPr>
          </a:p>
          <a:p>
            <a:pPr marL="285750" indent="-285750">
              <a:lnSpc>
                <a:spcPct val="100000"/>
              </a:lnSpc>
              <a:spcBef>
                <a:spcPts val="0"/>
              </a:spcBef>
              <a:buFont typeface="Arial" panose="020B0604020202020204" pitchFamily="34" charset="0"/>
              <a:buChar char="•"/>
            </a:pPr>
            <a:r>
              <a:rPr lang="en-GB" sz="1300" b="1" dirty="0">
                <a:ea typeface="Calibri" panose="020F0502020204030204" pitchFamily="34" charset="0"/>
                <a:cs typeface="Times New Roman" panose="02020603050405020304" pitchFamily="18" charset="0"/>
              </a:rPr>
              <a:t>Pets as Therapy – </a:t>
            </a:r>
            <a:r>
              <a:rPr lang="en-GB" sz="1300" dirty="0">
                <a:ea typeface="Calibri" panose="020F0502020204030204" pitchFamily="34" charset="0"/>
                <a:cs typeface="Times New Roman" panose="02020603050405020304" pitchFamily="18" charset="0"/>
              </a:rPr>
              <a:t>the team have met with Pets as Therapy to relaunch their role within the hospitals and reintroduce PAT animals onto wards under guided sessions. Information will be added to the intranet shortly on how staff can request volunteers. </a:t>
            </a:r>
          </a:p>
          <a:p>
            <a:pPr marL="285750" indent="-285750">
              <a:lnSpc>
                <a:spcPct val="150000"/>
              </a:lnSpc>
              <a:buFont typeface="Arial" panose="020B0604020202020204" pitchFamily="34" charset="0"/>
              <a:buChar char="•"/>
            </a:pPr>
            <a:endParaRPr lang="en-GB" sz="1400" b="1" dirty="0">
              <a:cs typeface="Times New Roman" panose="02020603050405020304" pitchFamily="18" charset="0"/>
            </a:endParaRPr>
          </a:p>
        </p:txBody>
      </p:sp>
      <p:pic>
        <p:nvPicPr>
          <p:cNvPr id="6" name="Picture Placeholder 5">
            <a:extLst>
              <a:ext uri="{FF2B5EF4-FFF2-40B4-BE49-F238E27FC236}">
                <a16:creationId xmlns:a16="http://schemas.microsoft.com/office/drawing/2014/main" id="{AC21AFB6-7F17-CD81-FE0D-6F03E42ACC7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a:prstGeom prst="rect">
            <a:avLst/>
          </a:prstGeom>
        </p:spPr>
      </p:pic>
    </p:spTree>
    <p:extLst>
      <p:ext uri="{BB962C8B-B14F-4D97-AF65-F5344CB8AC3E}">
        <p14:creationId xmlns:p14="http://schemas.microsoft.com/office/powerpoint/2010/main" val="153480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552C90-5BD0-4472-8348-5F3035E2AD77}"/>
              </a:ext>
            </a:extLst>
          </p:cNvPr>
          <p:cNvSpPr>
            <a:spLocks noGrp="1"/>
          </p:cNvSpPr>
          <p:nvPr>
            <p:ph type="body" sz="quarter" idx="13"/>
          </p:nvPr>
        </p:nvSpPr>
        <p:spPr/>
        <p:txBody>
          <a:bodyPr/>
          <a:lstStyle/>
          <a:p>
            <a:r>
              <a:rPr lang="en-GB" dirty="0"/>
              <a:t>SaTH CHARITY</a:t>
            </a:r>
          </a:p>
        </p:txBody>
      </p:sp>
      <p:pic>
        <p:nvPicPr>
          <p:cNvPr id="9" name="Picture Placeholder 8" descr="A group of people wearing surgical scrubs and holding a piece of paper&#10;&#10;Description automatically generated with low confidence">
            <a:extLst>
              <a:ext uri="{FF2B5EF4-FFF2-40B4-BE49-F238E27FC236}">
                <a16:creationId xmlns:a16="http://schemas.microsoft.com/office/drawing/2014/main" id="{7CC6462F-1420-DCC9-31BD-F1573B49415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p:pic>
      <p:sp>
        <p:nvSpPr>
          <p:cNvPr id="8" name="TextBox 7">
            <a:extLst>
              <a:ext uri="{FF2B5EF4-FFF2-40B4-BE49-F238E27FC236}">
                <a16:creationId xmlns:a16="http://schemas.microsoft.com/office/drawing/2014/main" id="{AAD90814-C408-9182-3C56-2393DED97761}"/>
              </a:ext>
            </a:extLst>
          </p:cNvPr>
          <p:cNvSpPr txBox="1"/>
          <p:nvPr/>
        </p:nvSpPr>
        <p:spPr>
          <a:xfrm>
            <a:off x="160527" y="1042347"/>
            <a:ext cx="6438316" cy="5488169"/>
          </a:xfrm>
          <a:prstGeom prst="rect">
            <a:avLst/>
          </a:prstGeom>
          <a:noFill/>
        </p:spPr>
        <p:txBody>
          <a:bodyPr wrap="square">
            <a:spAutoFit/>
          </a:bodyPr>
          <a:lstStyle/>
          <a:p>
            <a:pPr marL="342900" lvl="0" indent="-342900">
              <a:lnSpc>
                <a:spcPct val="100000"/>
              </a:lnSpc>
              <a:spcBef>
                <a:spcPts val="0"/>
              </a:spcBef>
              <a:buFont typeface="Arial" panose="020B0604020202020204" pitchFamily="34" charset="0"/>
              <a:buChar char="•"/>
              <a:tabLst>
                <a:tab pos="457200" algn="l"/>
              </a:tabLst>
            </a:pPr>
            <a:r>
              <a:rPr lang="en-GB" sz="1400" dirty="0">
                <a:solidFill>
                  <a:schemeClr val="tx2"/>
                </a:solidFill>
                <a:effectLst/>
                <a:ea typeface="Times New Roman" panose="02020603050405020304" pitchFamily="18" charset="0"/>
                <a:cs typeface="Times New Roman" panose="02020603050405020304" pitchFamily="18" charset="0"/>
              </a:rPr>
              <a:t>Income for the 3 months of Q2 2022 is £120,682 compared to £67,607in the same period last year (£43k of the income for 2022 came from a NHS CT Volunteering Futures Fund).</a:t>
            </a:r>
          </a:p>
          <a:p>
            <a:pPr lvl="0">
              <a:lnSpc>
                <a:spcPct val="100000"/>
              </a:lnSpc>
              <a:spcBef>
                <a:spcPts val="0"/>
              </a:spcBef>
              <a:tabLst>
                <a:tab pos="457200" algn="l"/>
              </a:tabLst>
            </a:pPr>
            <a:endParaRPr lang="en-GB" sz="1400" dirty="0">
              <a:solidFill>
                <a:schemeClr val="tx2"/>
              </a:solidFill>
              <a:effectLst/>
              <a:ea typeface="Calibri" panose="020F0502020204030204" pitchFamily="34" charset="0"/>
              <a:cs typeface="Times New Roman" panose="02020603050405020304" pitchFamily="18" charset="0"/>
            </a:endParaRPr>
          </a:p>
          <a:p>
            <a:pPr marL="342900" lvl="0" indent="-342900">
              <a:lnSpc>
                <a:spcPct val="100000"/>
              </a:lnSpc>
              <a:spcBef>
                <a:spcPts val="0"/>
              </a:spcBef>
              <a:buFont typeface="Arial" panose="020B0604020202020204" pitchFamily="34" charset="0"/>
              <a:buChar char="•"/>
              <a:tabLst>
                <a:tab pos="457200" algn="l"/>
              </a:tabLst>
            </a:pPr>
            <a:r>
              <a:rPr lang="en-GB" sz="1400" dirty="0">
                <a:solidFill>
                  <a:schemeClr val="tx2"/>
                </a:solidFill>
                <a:effectLst/>
                <a:ea typeface="Times New Roman" panose="02020603050405020304" pitchFamily="18" charset="0"/>
                <a:cs typeface="Times New Roman" panose="02020603050405020304" pitchFamily="18" charset="0"/>
              </a:rPr>
              <a:t>Expenditure for the same period was £129,819 compared to £157,600 in 2021</a:t>
            </a:r>
          </a:p>
          <a:p>
            <a:pPr marL="342900" lvl="0" indent="-342900">
              <a:lnSpc>
                <a:spcPct val="100000"/>
              </a:lnSpc>
              <a:spcBef>
                <a:spcPts val="0"/>
              </a:spcBef>
              <a:buFont typeface="Arial" panose="020B0604020202020204" pitchFamily="34" charset="0"/>
              <a:buChar char="•"/>
              <a:tabLst>
                <a:tab pos="457200" algn="l"/>
              </a:tabLst>
            </a:pPr>
            <a:endParaRPr lang="en-GB" sz="1400" dirty="0">
              <a:solidFill>
                <a:schemeClr val="tx2"/>
              </a:solidFill>
            </a:endParaRPr>
          </a:p>
          <a:p>
            <a:pPr marL="285750" indent="-285750">
              <a:lnSpc>
                <a:spcPct val="120000"/>
              </a:lnSpc>
              <a:buFont typeface="Arial" panose="020B0604020202020204" pitchFamily="34" charset="0"/>
              <a:buChar char="•"/>
            </a:pPr>
            <a:r>
              <a:rPr lang="en-GB" sz="1400" dirty="0">
                <a:solidFill>
                  <a:schemeClr val="tx2"/>
                </a:solidFill>
              </a:rPr>
              <a:t>The new SaTH Charity CRM (Customer Relations Management software) has been implemented. This has included the creation of new online forms to:</a:t>
            </a:r>
          </a:p>
          <a:p>
            <a:pPr marL="742950" lvl="1" indent="-285750">
              <a:lnSpc>
                <a:spcPct val="120000"/>
              </a:lnSpc>
              <a:buFont typeface="Arial" panose="020B0604020202020204" pitchFamily="34" charset="0"/>
              <a:buChar char="•"/>
            </a:pPr>
            <a:r>
              <a:rPr lang="en-GB" sz="1400" dirty="0">
                <a:solidFill>
                  <a:schemeClr val="tx2"/>
                </a:solidFill>
              </a:rPr>
              <a:t>make a donation</a:t>
            </a:r>
          </a:p>
          <a:p>
            <a:pPr marL="742950" lvl="1" indent="-285750">
              <a:lnSpc>
                <a:spcPct val="120000"/>
              </a:lnSpc>
              <a:buFont typeface="Arial" panose="020B0604020202020204" pitchFamily="34" charset="0"/>
              <a:buChar char="•"/>
            </a:pPr>
            <a:r>
              <a:rPr lang="en-GB" sz="1400" dirty="0">
                <a:solidFill>
                  <a:schemeClr val="tx2"/>
                </a:solidFill>
              </a:rPr>
              <a:t>sign up for the Staff Lottery </a:t>
            </a:r>
          </a:p>
          <a:p>
            <a:pPr marL="742950" lvl="1" indent="-285750">
              <a:lnSpc>
                <a:spcPct val="120000"/>
              </a:lnSpc>
              <a:buFont typeface="Arial" panose="020B0604020202020204" pitchFamily="34" charset="0"/>
              <a:buChar char="•"/>
            </a:pPr>
            <a:r>
              <a:rPr lang="en-GB" sz="1400" dirty="0">
                <a:solidFill>
                  <a:schemeClr val="tx2"/>
                </a:solidFill>
              </a:rPr>
              <a:t>apply for funding from the Small Things Big Difference Fund. </a:t>
            </a:r>
          </a:p>
          <a:p>
            <a:pPr lvl="1">
              <a:lnSpc>
                <a:spcPct val="120000"/>
              </a:lnSpc>
            </a:pPr>
            <a:endParaRPr lang="en-GB" sz="1400" dirty="0">
              <a:solidFill>
                <a:schemeClr val="tx2"/>
              </a:solidFill>
            </a:endParaRPr>
          </a:p>
          <a:p>
            <a:pPr marL="285750" indent="-285750">
              <a:lnSpc>
                <a:spcPct val="120000"/>
              </a:lnSpc>
              <a:buFont typeface="Arial" panose="020B0604020202020204" pitchFamily="34" charset="0"/>
              <a:buChar char="•"/>
            </a:pPr>
            <a:r>
              <a:rPr lang="en-GB" sz="1400" dirty="0">
                <a:solidFill>
                  <a:schemeClr val="tx2"/>
                </a:solidFill>
              </a:rPr>
              <a:t>In the first 24 hours we had had 5 new people sign up for the staff lottery via the online form and our first website donation (via the CRM) which was for £263 for the Urology Fund. </a:t>
            </a:r>
          </a:p>
          <a:p>
            <a:pPr>
              <a:lnSpc>
                <a:spcPct val="120000"/>
              </a:lnSpc>
            </a:pPr>
            <a:r>
              <a:rPr lang="en-GB" sz="1400" dirty="0">
                <a:solidFill>
                  <a:schemeClr val="tx2"/>
                </a:solidFill>
              </a:rPr>
              <a:t>. </a:t>
            </a:r>
          </a:p>
          <a:p>
            <a:pPr marL="285750" indent="-285750">
              <a:lnSpc>
                <a:spcPct val="120000"/>
              </a:lnSpc>
              <a:buFont typeface="Arial" panose="020B0604020202020204" pitchFamily="34" charset="0"/>
              <a:buChar char="•"/>
            </a:pPr>
            <a:r>
              <a:rPr lang="en-GB" sz="1400" dirty="0">
                <a:solidFill>
                  <a:schemeClr val="tx2"/>
                </a:solidFill>
              </a:rPr>
              <a:t>Training sessions are being arranged for the Divisions in November on successful fund management with Directors and the NED Chair Teresa Boughey attending</a:t>
            </a:r>
          </a:p>
          <a:p>
            <a:pPr marL="285750" indent="-285750">
              <a:lnSpc>
                <a:spcPct val="120000"/>
              </a:lnSpc>
              <a:buFont typeface="Arial" panose="020B0604020202020204" pitchFamily="34" charset="0"/>
              <a:buChar char="•"/>
            </a:pPr>
            <a:endParaRPr lang="en-GB" sz="1600" dirty="0">
              <a:solidFill>
                <a:schemeClr val="tx2"/>
              </a:solidFill>
            </a:endParaRPr>
          </a:p>
        </p:txBody>
      </p:sp>
    </p:spTree>
    <p:extLst>
      <p:ext uri="{BB962C8B-B14F-4D97-AF65-F5344CB8AC3E}">
        <p14:creationId xmlns:p14="http://schemas.microsoft.com/office/powerpoint/2010/main" val="3283250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person&#10;&#10;Description automatically generated">
            <a:extLst>
              <a:ext uri="{FF2B5EF4-FFF2-40B4-BE49-F238E27FC236}">
                <a16:creationId xmlns:a16="http://schemas.microsoft.com/office/drawing/2014/main" id="{FF7D4C39-057D-4845-981D-47A2D7A4D5E1}"/>
              </a:ext>
            </a:extLst>
          </p:cNvPr>
          <p:cNvPicPr>
            <a:picLocks noChangeAspect="1"/>
          </p:cNvPicPr>
          <p:nvPr/>
        </p:nvPicPr>
        <p:blipFill rotWithShape="1">
          <a:blip r:embed="rId2">
            <a:extLst>
              <a:ext uri="{28A0092B-C50C-407E-A947-70E740481C1C}">
                <a14:useLocalDpi xmlns:a14="http://schemas.microsoft.com/office/drawing/2010/main" val="0"/>
              </a:ext>
            </a:extLst>
          </a:blip>
          <a:srcRect b="-2"/>
          <a:stretch/>
        </p:blipFill>
        <p:spPr>
          <a:xfrm>
            <a:off x="7239500" y="1249002"/>
            <a:ext cx="4812458" cy="4746982"/>
          </a:xfrm>
          <a:prstGeom prst="teardrop">
            <a:avLst/>
          </a:prstGeom>
          <a:noFill/>
        </p:spPr>
      </p:pic>
      <p:sp>
        <p:nvSpPr>
          <p:cNvPr id="3" name="Text Placeholder 2">
            <a:extLst>
              <a:ext uri="{FF2B5EF4-FFF2-40B4-BE49-F238E27FC236}">
                <a16:creationId xmlns:a16="http://schemas.microsoft.com/office/drawing/2014/main" id="{02C97FAB-2D21-4EE9-9E21-ED8F4A28B2B5}"/>
              </a:ext>
            </a:extLst>
          </p:cNvPr>
          <p:cNvSpPr>
            <a:spLocks noGrp="1"/>
          </p:cNvSpPr>
          <p:nvPr>
            <p:ph type="body" sz="quarter" idx="12"/>
          </p:nvPr>
        </p:nvSpPr>
        <p:spPr>
          <a:xfrm>
            <a:off x="482600" y="1479665"/>
            <a:ext cx="6216634" cy="4567124"/>
          </a:xfrm>
        </p:spPr>
        <p:txBody>
          <a:bodyPr>
            <a:normAutofit/>
          </a:bodyPr>
          <a:lstStyle/>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endParaRPr lang="en-GB" sz="1700" dirty="0"/>
          </a:p>
        </p:txBody>
      </p:sp>
      <p:sp>
        <p:nvSpPr>
          <p:cNvPr id="2" name="Text Placeholder 1">
            <a:extLst>
              <a:ext uri="{FF2B5EF4-FFF2-40B4-BE49-F238E27FC236}">
                <a16:creationId xmlns:a16="http://schemas.microsoft.com/office/drawing/2014/main" id="{C0552C90-5BD0-4472-8348-5F3035E2AD77}"/>
              </a:ext>
            </a:extLst>
          </p:cNvPr>
          <p:cNvSpPr>
            <a:spLocks noGrp="1"/>
          </p:cNvSpPr>
          <p:nvPr>
            <p:ph type="body" sz="quarter" idx="13"/>
          </p:nvPr>
        </p:nvSpPr>
        <p:spPr>
          <a:xfrm>
            <a:off x="482599" y="321276"/>
            <a:ext cx="9023865" cy="596952"/>
          </a:xfrm>
        </p:spPr>
        <p:txBody>
          <a:bodyPr>
            <a:normAutofit/>
          </a:bodyPr>
          <a:lstStyle/>
          <a:p>
            <a:r>
              <a:rPr lang="en-GB" dirty="0" err="1"/>
              <a:t>SaTH</a:t>
            </a:r>
            <a:r>
              <a:rPr lang="en-GB" dirty="0"/>
              <a:t> CHARITY</a:t>
            </a:r>
          </a:p>
        </p:txBody>
      </p:sp>
      <p:sp>
        <p:nvSpPr>
          <p:cNvPr id="6" name="TextBox 5">
            <a:extLst>
              <a:ext uri="{FF2B5EF4-FFF2-40B4-BE49-F238E27FC236}">
                <a16:creationId xmlns:a16="http://schemas.microsoft.com/office/drawing/2014/main" id="{D32A1299-4AFC-769D-C377-FA2CA062F5D2}"/>
              </a:ext>
            </a:extLst>
          </p:cNvPr>
          <p:cNvSpPr txBox="1"/>
          <p:nvPr/>
        </p:nvSpPr>
        <p:spPr>
          <a:xfrm>
            <a:off x="271011" y="1061521"/>
            <a:ext cx="6845300" cy="6044988"/>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GB" sz="1800" dirty="0">
                <a:solidFill>
                  <a:schemeClr val="tx2"/>
                </a:solidFill>
              </a:rPr>
              <a:t>Nicky Brierly, Cardiology Nurse, raised £248 in a cake sale. This is part of her London Marathon fundraising.</a:t>
            </a:r>
          </a:p>
          <a:p>
            <a:pPr>
              <a:lnSpc>
                <a:spcPct val="120000"/>
              </a:lnSpc>
            </a:pPr>
            <a:endParaRPr lang="en-GB" sz="1800" dirty="0">
              <a:solidFill>
                <a:schemeClr val="tx2"/>
              </a:solidFill>
            </a:endParaRPr>
          </a:p>
          <a:p>
            <a:pPr marL="285750" indent="-285750">
              <a:lnSpc>
                <a:spcPct val="120000"/>
              </a:lnSpc>
              <a:buFont typeface="Arial" panose="020B0604020202020204" pitchFamily="34" charset="0"/>
              <a:buChar char="•"/>
            </a:pPr>
            <a:r>
              <a:rPr lang="en-GB" sz="1800" dirty="0">
                <a:solidFill>
                  <a:schemeClr val="tx2"/>
                </a:solidFill>
                <a:latin typeface="+mn-lt"/>
              </a:rPr>
              <a:t>The NHS Big Tea took place on the 5</a:t>
            </a:r>
            <a:r>
              <a:rPr lang="en-GB" sz="1800" baseline="30000" dirty="0">
                <a:solidFill>
                  <a:schemeClr val="tx2"/>
                </a:solidFill>
                <a:latin typeface="+mn-lt"/>
              </a:rPr>
              <a:t>th</a:t>
            </a:r>
            <a:r>
              <a:rPr lang="en-GB" sz="1800" dirty="0">
                <a:solidFill>
                  <a:schemeClr val="tx2"/>
                </a:solidFill>
                <a:latin typeface="+mn-lt"/>
              </a:rPr>
              <a:t> July and over £700 was raised for SaTH Charity from a cake sale, raffle and supermarket collections</a:t>
            </a:r>
            <a:endParaRPr lang="en-GB" sz="1800" dirty="0">
              <a:solidFill>
                <a:schemeClr val="tx2"/>
              </a:solidFill>
            </a:endParaRPr>
          </a:p>
          <a:p>
            <a:pPr>
              <a:lnSpc>
                <a:spcPct val="120000"/>
              </a:lnSpc>
            </a:pPr>
            <a:endParaRPr lang="en-GB" sz="1800" dirty="0">
              <a:solidFill>
                <a:schemeClr val="tx2"/>
              </a:solidFill>
            </a:endParaRPr>
          </a:p>
          <a:p>
            <a:pPr marL="285750" indent="-285750">
              <a:lnSpc>
                <a:spcPct val="120000"/>
              </a:lnSpc>
              <a:buFont typeface="Arial" panose="020B0604020202020204" pitchFamily="34" charset="0"/>
              <a:buChar char="•"/>
            </a:pPr>
            <a:r>
              <a:rPr lang="en-GB" sz="1800" dirty="0" err="1">
                <a:solidFill>
                  <a:schemeClr val="tx2"/>
                </a:solidFill>
              </a:rPr>
              <a:t>Arleane</a:t>
            </a:r>
            <a:r>
              <a:rPr lang="en-GB" sz="1800" dirty="0">
                <a:solidFill>
                  <a:schemeClr val="tx2"/>
                </a:solidFill>
              </a:rPr>
              <a:t> </a:t>
            </a:r>
            <a:r>
              <a:rPr lang="en-GB" sz="1800" dirty="0" err="1">
                <a:solidFill>
                  <a:schemeClr val="tx2"/>
                </a:solidFill>
              </a:rPr>
              <a:t>Hodnett</a:t>
            </a:r>
            <a:r>
              <a:rPr lang="en-GB" sz="1800" dirty="0">
                <a:solidFill>
                  <a:schemeClr val="tx2"/>
                </a:solidFill>
              </a:rPr>
              <a:t>, who is a bank nurse for the Trust and runs a private skincare clinic, held a special raffle to raise money for the SaTH Charity Urology Fund at SaTH after close family member were treated at SaTH. £2100 was raised</a:t>
            </a:r>
          </a:p>
          <a:p>
            <a:pPr>
              <a:lnSpc>
                <a:spcPct val="120000"/>
              </a:lnSpc>
            </a:pPr>
            <a:endParaRPr lang="en-GB" sz="1800" dirty="0">
              <a:solidFill>
                <a:schemeClr val="tx2"/>
              </a:solidFill>
            </a:endParaRPr>
          </a:p>
          <a:p>
            <a:pPr marL="285750" indent="-285750">
              <a:lnSpc>
                <a:spcPct val="120000"/>
              </a:lnSpc>
              <a:buFont typeface="Arial" panose="020B0604020202020204" pitchFamily="34" charset="0"/>
              <a:buChar char="•"/>
            </a:pPr>
            <a:r>
              <a:rPr lang="en-GB" sz="1800" dirty="0">
                <a:solidFill>
                  <a:schemeClr val="tx2"/>
                </a:solidFill>
              </a:rPr>
              <a:t>Tesco’s (Shrewsbury) are supporting SaTH Charity by having an instore collection point where customers can donate pens, crayons and pencils. Donations will be given to our Children’s Play Teams at both RSH and PRH emergency departments.</a:t>
            </a:r>
          </a:p>
          <a:p>
            <a:pPr>
              <a:lnSpc>
                <a:spcPct val="120000"/>
              </a:lnSpc>
            </a:pPr>
            <a:r>
              <a:rPr lang="en-GB" sz="1800" dirty="0">
                <a:solidFill>
                  <a:schemeClr val="tx2"/>
                </a:solidFill>
              </a:rPr>
              <a:t> </a:t>
            </a:r>
          </a:p>
          <a:p>
            <a:pPr marL="285750" indent="-285750">
              <a:lnSpc>
                <a:spcPct val="120000"/>
              </a:lnSpc>
              <a:buFont typeface="Arial" panose="020B0604020202020204" pitchFamily="34" charset="0"/>
              <a:buChar char="•"/>
            </a:pPr>
            <a:endParaRPr lang="en-GB" sz="1800" dirty="0">
              <a:solidFill>
                <a:schemeClr val="tx2"/>
              </a:solidFill>
            </a:endParaRPr>
          </a:p>
        </p:txBody>
      </p:sp>
    </p:spTree>
    <p:extLst>
      <p:ext uri="{BB962C8B-B14F-4D97-AF65-F5344CB8AC3E}">
        <p14:creationId xmlns:p14="http://schemas.microsoft.com/office/powerpoint/2010/main" val="1360297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F745FB-321B-8852-EC55-D565CC7A3ECA}"/>
              </a:ext>
            </a:extLst>
          </p:cNvPr>
          <p:cNvSpPr>
            <a:spLocks noGrp="1"/>
          </p:cNvSpPr>
          <p:nvPr>
            <p:ph type="body" sz="quarter" idx="10"/>
          </p:nvPr>
        </p:nvSpPr>
        <p:spPr/>
        <p:txBody>
          <a:bodyPr/>
          <a:lstStyle/>
          <a:p>
            <a:r>
              <a:rPr lang="en-GB" dirty="0"/>
              <a:t>Corporate Partnerships</a:t>
            </a:r>
          </a:p>
        </p:txBody>
      </p:sp>
      <p:sp>
        <p:nvSpPr>
          <p:cNvPr id="4" name="TextBox 3">
            <a:extLst>
              <a:ext uri="{FF2B5EF4-FFF2-40B4-BE49-F238E27FC236}">
                <a16:creationId xmlns:a16="http://schemas.microsoft.com/office/drawing/2014/main" id="{640A38D2-8AA3-823E-9EA0-4C41D0CC5DB5}"/>
              </a:ext>
            </a:extLst>
          </p:cNvPr>
          <p:cNvSpPr txBox="1"/>
          <p:nvPr/>
        </p:nvSpPr>
        <p:spPr>
          <a:xfrm>
            <a:off x="1752600" y="4690065"/>
            <a:ext cx="6218836" cy="1846659"/>
          </a:xfrm>
          <a:prstGeom prst="rect">
            <a:avLst/>
          </a:prstGeom>
          <a:noFill/>
        </p:spPr>
        <p:txBody>
          <a:bodyPr wrap="square" rtlCol="0">
            <a:spAutoFit/>
          </a:bodyPr>
          <a:lstStyle/>
          <a:p>
            <a:r>
              <a:rPr lang="en-GB" sz="1600" b="1" dirty="0">
                <a:solidFill>
                  <a:schemeClr val="tx2"/>
                </a:solidFill>
              </a:rPr>
              <a:t>Good Place Ideas</a:t>
            </a:r>
            <a:r>
              <a:rPr lang="en-GB" sz="1600" dirty="0">
                <a:solidFill>
                  <a:schemeClr val="tx2"/>
                </a:solidFill>
              </a:rPr>
              <a:t>, a company in Newport, donated a Toy Story 4 7” Kids Android Tablet for the Trust to trial. These are returned tablets which have no fault but cannot be listed for resale ‘as new’. The trial has been very well received and a further 10 tablets will be donated to the Trust. </a:t>
            </a:r>
          </a:p>
          <a:p>
            <a:endParaRPr lang="en-GB" sz="1600" dirty="0">
              <a:solidFill>
                <a:schemeClr val="tx2"/>
              </a:solidFill>
            </a:endParaRPr>
          </a:p>
          <a:p>
            <a:endParaRPr lang="en-GB" dirty="0"/>
          </a:p>
        </p:txBody>
      </p:sp>
      <p:sp>
        <p:nvSpPr>
          <p:cNvPr id="7" name="TextBox 6">
            <a:extLst>
              <a:ext uri="{FF2B5EF4-FFF2-40B4-BE49-F238E27FC236}">
                <a16:creationId xmlns:a16="http://schemas.microsoft.com/office/drawing/2014/main" id="{7C5A62F8-E5BD-1008-4972-A4B169F2AA4B}"/>
              </a:ext>
            </a:extLst>
          </p:cNvPr>
          <p:cNvSpPr txBox="1"/>
          <p:nvPr/>
        </p:nvSpPr>
        <p:spPr>
          <a:xfrm>
            <a:off x="482597" y="1129436"/>
            <a:ext cx="9994901" cy="369332"/>
          </a:xfrm>
          <a:prstGeom prst="rect">
            <a:avLst/>
          </a:prstGeom>
          <a:noFill/>
        </p:spPr>
        <p:txBody>
          <a:bodyPr wrap="square">
            <a:spAutoFit/>
          </a:bodyPr>
          <a:lstStyle/>
          <a:p>
            <a:r>
              <a:rPr lang="en-GB" b="1" dirty="0">
                <a:solidFill>
                  <a:schemeClr val="tx2"/>
                </a:solidFill>
              </a:rPr>
              <a:t>There have been some extremely successful corporate partnerships in the last quarter</a:t>
            </a:r>
          </a:p>
        </p:txBody>
      </p:sp>
      <p:pic>
        <p:nvPicPr>
          <p:cNvPr id="8" name="Picture 7" descr="A picture containing text, businesscard&#10;&#10;Description automatically generated">
            <a:extLst>
              <a:ext uri="{FF2B5EF4-FFF2-40B4-BE49-F238E27FC236}">
                <a16:creationId xmlns:a16="http://schemas.microsoft.com/office/drawing/2014/main" id="{499BA90E-863C-77A8-A689-9EE694E7D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3836" y="3771940"/>
            <a:ext cx="3117628" cy="2338220"/>
          </a:xfrm>
          <a:prstGeom prst="rect">
            <a:avLst/>
          </a:prstGeom>
        </p:spPr>
      </p:pic>
      <p:pic>
        <p:nvPicPr>
          <p:cNvPr id="9" name="Picture 8" descr="A group of women wearing face masks&#10;&#10;Description automatically generated with low confidence">
            <a:extLst>
              <a:ext uri="{FF2B5EF4-FFF2-40B4-BE49-F238E27FC236}">
                <a16:creationId xmlns:a16="http://schemas.microsoft.com/office/drawing/2014/main" id="{4D0684C9-7FBB-138C-724E-41939F92DC0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7480" y="1601295"/>
            <a:ext cx="2606899" cy="2829423"/>
          </a:xfrm>
          <a:prstGeom prst="rect">
            <a:avLst/>
          </a:prstGeom>
        </p:spPr>
      </p:pic>
      <p:sp>
        <p:nvSpPr>
          <p:cNvPr id="11" name="TextBox 10">
            <a:extLst>
              <a:ext uri="{FF2B5EF4-FFF2-40B4-BE49-F238E27FC236}">
                <a16:creationId xmlns:a16="http://schemas.microsoft.com/office/drawing/2014/main" id="{E3743722-19F9-32AD-EB7E-A39471DE7AAB}"/>
              </a:ext>
            </a:extLst>
          </p:cNvPr>
          <p:cNvSpPr txBox="1"/>
          <p:nvPr/>
        </p:nvSpPr>
        <p:spPr>
          <a:xfrm>
            <a:off x="5742364" y="2008843"/>
            <a:ext cx="6096000" cy="1077218"/>
          </a:xfrm>
          <a:prstGeom prst="rect">
            <a:avLst/>
          </a:prstGeom>
          <a:noFill/>
        </p:spPr>
        <p:txBody>
          <a:bodyPr wrap="square">
            <a:spAutoFit/>
          </a:bodyPr>
          <a:lstStyle/>
          <a:p>
            <a:r>
              <a:rPr lang="en-GB" sz="1600" dirty="0">
                <a:solidFill>
                  <a:schemeClr val="tx2"/>
                </a:solidFill>
              </a:rPr>
              <a:t>Customers from </a:t>
            </a:r>
            <a:r>
              <a:rPr lang="en-GB" sz="1600" b="1" dirty="0">
                <a:solidFill>
                  <a:schemeClr val="tx2"/>
                </a:solidFill>
              </a:rPr>
              <a:t>The Works</a:t>
            </a:r>
            <a:r>
              <a:rPr lang="en-GB" sz="1600" dirty="0">
                <a:solidFill>
                  <a:schemeClr val="tx2"/>
                </a:solidFill>
              </a:rPr>
              <a:t>, Shrewsbury, have been donating items for Children who visit our hospitals. So far 7 large boxes of items have been delivered – these include colouring pens and pencils, activity and reading books, games and many other items. </a:t>
            </a:r>
          </a:p>
        </p:txBody>
      </p:sp>
      <p:pic>
        <p:nvPicPr>
          <p:cNvPr id="12" name="Picture 11" descr="A picture containing person, colorful&#10;&#10;Description automatically generated">
            <a:extLst>
              <a:ext uri="{FF2B5EF4-FFF2-40B4-BE49-F238E27FC236}">
                <a16:creationId xmlns:a16="http://schemas.microsoft.com/office/drawing/2014/main" id="{25FAC341-76BF-EF19-432F-2DD84125B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337" y="1601294"/>
            <a:ext cx="2122068" cy="2829423"/>
          </a:xfrm>
          <a:prstGeom prst="rect">
            <a:avLst/>
          </a:prstGeom>
        </p:spPr>
      </p:pic>
    </p:spTree>
    <p:extLst>
      <p:ext uri="{BB962C8B-B14F-4D97-AF65-F5344CB8AC3E}">
        <p14:creationId xmlns:p14="http://schemas.microsoft.com/office/powerpoint/2010/main" val="3301321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82599" y="1249002"/>
            <a:ext cx="6451601" cy="5194300"/>
          </a:xfrm>
        </p:spPr>
        <p:txBody>
          <a:bodyPr>
            <a:normAutofit fontScale="92500" lnSpcReduction="20000"/>
          </a:bodyPr>
          <a:lstStyle/>
          <a:p>
            <a:pPr marL="285750" indent="-285750">
              <a:buFont typeface="Arial" panose="020B0604020202020204" pitchFamily="34" charset="0"/>
              <a:buChar char="•"/>
            </a:pPr>
            <a:r>
              <a:rPr lang="en-GB" sz="1700" dirty="0"/>
              <a:t>Community membership increased in Q2.  We aim to increase our community membership by 10% year on year and are on target to achieve this.</a:t>
            </a:r>
          </a:p>
          <a:p>
            <a:pPr marL="285750" indent="-285750">
              <a:buFont typeface="Arial" panose="020B0604020202020204" pitchFamily="34" charset="0"/>
              <a:buChar char="•"/>
            </a:pPr>
            <a:r>
              <a:rPr lang="en-GB" sz="1700" dirty="0"/>
              <a:t>We have continued our membership recruitment campaign with Town and Parish Councils and councillors (across Shropshire, Telford &amp; Wrekin and Mid-Wales). We have 36 Borough and County Councillors already signed up as members.  This is in addition to 180 town, community and parish councils recently recruited </a:t>
            </a:r>
          </a:p>
          <a:p>
            <a:pPr marL="285750" indent="-285750">
              <a:buFont typeface="Arial" panose="020B0604020202020204" pitchFamily="34" charset="0"/>
              <a:buChar char="•"/>
            </a:pPr>
            <a:r>
              <a:rPr lang="en-GB" sz="1700" dirty="0"/>
              <a:t>The team have been supporting our Divisions with their Section 242 duties to engage the public around service changes, in Q2 this included:</a:t>
            </a:r>
          </a:p>
          <a:p>
            <a:pPr marL="742950" lvl="1" indent="-285750">
              <a:buFont typeface="Arial" panose="020B0604020202020204" pitchFamily="34" charset="0"/>
              <a:buChar char="•"/>
            </a:pPr>
            <a:r>
              <a:rPr lang="en-GB" sz="1700" dirty="0"/>
              <a:t>ENT and Audiology</a:t>
            </a:r>
          </a:p>
          <a:p>
            <a:pPr marL="742950" lvl="1" indent="-285750">
              <a:buFont typeface="Arial" panose="020B0604020202020204" pitchFamily="34" charset="0"/>
              <a:buChar char="•"/>
            </a:pPr>
            <a:r>
              <a:rPr lang="en-GB" sz="1700" dirty="0"/>
              <a:t>County Breast Screening Unit (Market Drayton and Bridgnorth)</a:t>
            </a:r>
          </a:p>
          <a:p>
            <a:pPr marL="742950" lvl="1" indent="-285750">
              <a:buFont typeface="Arial" panose="020B0604020202020204" pitchFamily="34" charset="0"/>
              <a:buChar char="•"/>
            </a:pPr>
            <a:r>
              <a:rPr lang="en-GB" sz="1700" dirty="0"/>
              <a:t>Renal Dialysis, PRH</a:t>
            </a:r>
          </a:p>
          <a:p>
            <a:pPr marL="742950" lvl="1" indent="-285750">
              <a:buFont typeface="Arial" panose="020B0604020202020204" pitchFamily="34" charset="0"/>
              <a:buChar char="•"/>
            </a:pPr>
            <a:r>
              <a:rPr lang="en-GB" sz="1700" dirty="0"/>
              <a:t>Cardiology inpatient Services</a:t>
            </a:r>
          </a:p>
          <a:p>
            <a:pPr marL="742950" lvl="1"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Our Engagement Team have been attending a number of events, with a particular focus on reaching our to our “hard to reach” groups within the community.</a:t>
            </a:r>
          </a:p>
          <a:p>
            <a:pPr marL="285750" indent="-285750">
              <a:buFont typeface="Arial" panose="020B0604020202020204" pitchFamily="34" charset="0"/>
              <a:buChar char="•"/>
            </a:pPr>
            <a:r>
              <a:rPr lang="en-GB" sz="1700" dirty="0"/>
              <a:t>In July the volunteer team delivered a Young People’s Academy at the SECC to </a:t>
            </a:r>
            <a:r>
              <a:rPr lang="en-GB" sz="1700" b="1" dirty="0"/>
              <a:t>20</a:t>
            </a:r>
            <a:r>
              <a:rPr lang="en-GB" sz="1700" dirty="0"/>
              <a:t> young people aged 16-22, all of whom have an interest in pursuing a career in healthcare</a:t>
            </a:r>
          </a:p>
          <a:p>
            <a:pPr marL="285750" indent="-285750">
              <a:buFont typeface="Arial" panose="020B0604020202020204" pitchFamily="34" charset="0"/>
              <a:buChar char="•"/>
            </a:pPr>
            <a:endParaRPr lang="en-GB" dirty="0"/>
          </a:p>
        </p:txBody>
      </p:sp>
      <p:sp>
        <p:nvSpPr>
          <p:cNvPr id="4" name="Text Placeholder 3"/>
          <p:cNvSpPr>
            <a:spLocks noGrp="1"/>
          </p:cNvSpPr>
          <p:nvPr>
            <p:ph type="body" sz="quarter" idx="13"/>
          </p:nvPr>
        </p:nvSpPr>
        <p:spPr/>
        <p:txBody>
          <a:bodyPr/>
          <a:lstStyle/>
          <a:p>
            <a:r>
              <a:rPr lang="en-GB" dirty="0"/>
              <a:t>Highlights of Public Participation – Q1</a:t>
            </a:r>
          </a:p>
        </p:txBody>
      </p:sp>
      <p:pic>
        <p:nvPicPr>
          <p:cNvPr id="10" name="Picture Placeholder 9"/>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34243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552C90-5BD0-4472-8348-5F3035E2AD77}"/>
              </a:ext>
            </a:extLst>
          </p:cNvPr>
          <p:cNvSpPr>
            <a:spLocks noGrp="1"/>
          </p:cNvSpPr>
          <p:nvPr>
            <p:ph type="body" sz="quarter" idx="13"/>
          </p:nvPr>
        </p:nvSpPr>
        <p:spPr>
          <a:xfrm>
            <a:off x="482599" y="323824"/>
            <a:ext cx="9023865" cy="596952"/>
          </a:xfrm>
        </p:spPr>
        <p:txBody>
          <a:bodyPr/>
          <a:lstStyle/>
          <a:p>
            <a:r>
              <a:rPr lang="en-GB" dirty="0"/>
              <a:t>SaTH CHARITY – Expenditure (1)</a:t>
            </a:r>
          </a:p>
          <a:p>
            <a:endParaRPr lang="en-GB" dirty="0"/>
          </a:p>
        </p:txBody>
      </p:sp>
      <p:pic>
        <p:nvPicPr>
          <p:cNvPr id="8" name="Picture Placeholder 7" descr="A group of people at an event&#10;&#10;Description automatically generated with medium confidence">
            <a:extLst>
              <a:ext uri="{FF2B5EF4-FFF2-40B4-BE49-F238E27FC236}">
                <a16:creationId xmlns:a16="http://schemas.microsoft.com/office/drawing/2014/main" id="{B744E4C7-D443-8377-7527-1D9ABC020AE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p:pic>
      <p:sp>
        <p:nvSpPr>
          <p:cNvPr id="5" name="Text Placeholder 4">
            <a:extLst>
              <a:ext uri="{FF2B5EF4-FFF2-40B4-BE49-F238E27FC236}">
                <a16:creationId xmlns:a16="http://schemas.microsoft.com/office/drawing/2014/main" id="{715F3FB8-C8F4-C183-17CC-5E6141BD14C0}"/>
              </a:ext>
            </a:extLst>
          </p:cNvPr>
          <p:cNvSpPr>
            <a:spLocks noGrp="1"/>
          </p:cNvSpPr>
          <p:nvPr>
            <p:ph type="body" sz="quarter" idx="12"/>
          </p:nvPr>
        </p:nvSpPr>
        <p:spPr>
          <a:xfrm>
            <a:off x="482599" y="1313655"/>
            <a:ext cx="6216634" cy="4827589"/>
          </a:xfrm>
        </p:spPr>
        <p:txBody>
          <a:bodyPr>
            <a:normAutofit/>
          </a:bodyPr>
          <a:lstStyle/>
          <a:p>
            <a:pPr marL="285750" indent="-285750">
              <a:lnSpc>
                <a:spcPct val="120000"/>
              </a:lnSpc>
              <a:buFont typeface="Arial" panose="020B0604020202020204" pitchFamily="34" charset="0"/>
              <a:buChar char="•"/>
            </a:pPr>
            <a:endParaRPr lang="en-GB" sz="1800" dirty="0">
              <a:latin typeface="+mn-lt"/>
            </a:endParaRPr>
          </a:p>
          <a:p>
            <a:endParaRPr lang="en-GB" dirty="0"/>
          </a:p>
        </p:txBody>
      </p:sp>
      <p:sp>
        <p:nvSpPr>
          <p:cNvPr id="9" name="TextBox 8">
            <a:extLst>
              <a:ext uri="{FF2B5EF4-FFF2-40B4-BE49-F238E27FC236}">
                <a16:creationId xmlns:a16="http://schemas.microsoft.com/office/drawing/2014/main" id="{0E0D58BC-E785-B71B-6DE7-13F4A8C567B3}"/>
              </a:ext>
            </a:extLst>
          </p:cNvPr>
          <p:cNvSpPr txBox="1"/>
          <p:nvPr/>
        </p:nvSpPr>
        <p:spPr>
          <a:xfrm>
            <a:off x="301615" y="1695446"/>
            <a:ext cx="6578601" cy="4201663"/>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GB" sz="1600" dirty="0">
                <a:solidFill>
                  <a:schemeClr val="tx2"/>
                </a:solidFill>
              </a:rPr>
              <a:t>SaTH Charity has supported ITU with the creation of patients diaries. Being in ITU and not knowing what happen in the days when they were sedated is a scary time for patients. These diaries are designed to document that time and support to patients who can look back over them and fill in blanks from their time in ITU.</a:t>
            </a:r>
          </a:p>
          <a:p>
            <a:pPr>
              <a:lnSpc>
                <a:spcPct val="120000"/>
              </a:lnSpc>
            </a:pPr>
            <a:endParaRPr lang="en-GB" sz="1600" dirty="0">
              <a:solidFill>
                <a:schemeClr val="tx2"/>
              </a:solidFill>
            </a:endParaRPr>
          </a:p>
          <a:p>
            <a:pPr marL="285750" indent="-285750">
              <a:lnSpc>
                <a:spcPct val="120000"/>
              </a:lnSpc>
              <a:buFont typeface="Arial" panose="020B0604020202020204" pitchFamily="34" charset="0"/>
              <a:buChar char="•"/>
            </a:pPr>
            <a:r>
              <a:rPr lang="en-GB" sz="1600" dirty="0">
                <a:solidFill>
                  <a:schemeClr val="tx2"/>
                </a:solidFill>
              </a:rPr>
              <a:t>A new rest area has been created in Catering at RSH. A small things purchase was made for an attractive wall graphic to make the area more restful for staff.</a:t>
            </a:r>
          </a:p>
          <a:p>
            <a:pPr>
              <a:lnSpc>
                <a:spcPct val="120000"/>
              </a:lnSpc>
            </a:pPr>
            <a:endParaRPr lang="en-GB" sz="1600" dirty="0">
              <a:solidFill>
                <a:schemeClr val="tx2"/>
              </a:solidFill>
            </a:endParaRPr>
          </a:p>
          <a:p>
            <a:pPr marL="285750" indent="-285750">
              <a:lnSpc>
                <a:spcPct val="120000"/>
              </a:lnSpc>
              <a:buFont typeface="Arial" panose="020B0604020202020204" pitchFamily="34" charset="0"/>
              <a:buChar char="•"/>
            </a:pPr>
            <a:r>
              <a:rPr lang="en-GB" sz="1600" dirty="0">
                <a:solidFill>
                  <a:schemeClr val="tx2"/>
                </a:solidFill>
              </a:rPr>
              <a:t>6 benches were ordered to enhanced outdoor spaces for staff, these will be located in cancer services, A&amp;E, the Queens Mothers Garden and outside Stretton House.</a:t>
            </a:r>
          </a:p>
          <a:p>
            <a:pPr marL="285750" indent="-285750">
              <a:lnSpc>
                <a:spcPct val="120000"/>
              </a:lnSpc>
              <a:buFont typeface="Arial" panose="020B0604020202020204" pitchFamily="34" charset="0"/>
              <a:buChar char="•"/>
            </a:pPr>
            <a:endParaRPr lang="en-GB" sz="1600" dirty="0">
              <a:solidFill>
                <a:schemeClr val="tx2"/>
              </a:solidFill>
              <a:latin typeface="+mn-lt"/>
            </a:endParaRPr>
          </a:p>
        </p:txBody>
      </p:sp>
    </p:spTree>
    <p:extLst>
      <p:ext uri="{BB962C8B-B14F-4D97-AF65-F5344CB8AC3E}">
        <p14:creationId xmlns:p14="http://schemas.microsoft.com/office/powerpoint/2010/main" val="1682681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2F0392-F17D-2C2E-B972-DFC82306D2BC}"/>
              </a:ext>
            </a:extLst>
          </p:cNvPr>
          <p:cNvSpPr>
            <a:spLocks noGrp="1"/>
          </p:cNvSpPr>
          <p:nvPr>
            <p:ph type="body" sz="quarter" idx="13"/>
          </p:nvPr>
        </p:nvSpPr>
        <p:spPr/>
        <p:txBody>
          <a:bodyPr/>
          <a:lstStyle/>
          <a:p>
            <a:r>
              <a:rPr lang="en-GB" dirty="0"/>
              <a:t>SaTH Charity – Expenditure (2)</a:t>
            </a:r>
          </a:p>
        </p:txBody>
      </p:sp>
      <p:pic>
        <p:nvPicPr>
          <p:cNvPr id="7" name="Picture Placeholder 6" descr="A couple of people wearing masks and holding a box&#10;&#10;Description automatically generated with low confidence">
            <a:extLst>
              <a:ext uri="{FF2B5EF4-FFF2-40B4-BE49-F238E27FC236}">
                <a16:creationId xmlns:a16="http://schemas.microsoft.com/office/drawing/2014/main" id="{230E8876-7FBA-ADB0-B5A6-92221A1EEAD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p:pic>
      <p:sp>
        <p:nvSpPr>
          <p:cNvPr id="5" name="Text Placeholder 2">
            <a:extLst>
              <a:ext uri="{FF2B5EF4-FFF2-40B4-BE49-F238E27FC236}">
                <a16:creationId xmlns:a16="http://schemas.microsoft.com/office/drawing/2014/main" id="{3C1B9A50-8600-4B3D-A9B1-9B13E42D34B8}"/>
              </a:ext>
            </a:extLst>
          </p:cNvPr>
          <p:cNvSpPr>
            <a:spLocks noGrp="1"/>
          </p:cNvSpPr>
          <p:nvPr>
            <p:ph type="body" sz="quarter" idx="12"/>
          </p:nvPr>
        </p:nvSpPr>
        <p:spPr>
          <a:xfrm>
            <a:off x="482600" y="1157681"/>
            <a:ext cx="6320872" cy="4889107"/>
          </a:xfrm>
        </p:spPr>
        <p:txBody>
          <a:bodyPr>
            <a:noAutofit/>
          </a:bodyPr>
          <a:lstStyle/>
          <a:p>
            <a:r>
              <a:rPr lang="en-GB" sz="1600" b="1" dirty="0"/>
              <a:t>The Small Things Big Difference fund continues to support our staff with items for staff rooms and other items that makes their life more comfortable at work. </a:t>
            </a:r>
          </a:p>
          <a:p>
            <a:r>
              <a:rPr lang="en-GB" sz="1600" b="1" dirty="0"/>
              <a:t>Funded by the staff lottery and donations that are specifically donated to support staff.  Over the past three months there have been many items provided to support staff at SaTH, including:</a:t>
            </a:r>
            <a:endParaRPr lang="en-GB" sz="1600" dirty="0"/>
          </a:p>
          <a:p>
            <a:pPr marL="285750" indent="-285750">
              <a:lnSpc>
                <a:spcPct val="120000"/>
              </a:lnSpc>
              <a:buFont typeface="Arial" panose="020B0604020202020204" pitchFamily="34" charset="0"/>
              <a:buChar char="•"/>
            </a:pPr>
            <a:r>
              <a:rPr lang="en-GB" sz="1600" dirty="0">
                <a:solidFill>
                  <a:schemeClr val="tx2"/>
                </a:solidFill>
              </a:rPr>
              <a:t>The Fracture Clinic at PRH bought plants with money they received from the Small Things Fund</a:t>
            </a:r>
            <a:endParaRPr lang="en-GB" sz="1600" dirty="0"/>
          </a:p>
          <a:p>
            <a:pPr marL="285750" indent="-285750">
              <a:lnSpc>
                <a:spcPct val="120000"/>
              </a:lnSpc>
              <a:buFont typeface="Arial" panose="020B0604020202020204" pitchFamily="34" charset="0"/>
              <a:buChar char="•"/>
            </a:pPr>
            <a:r>
              <a:rPr lang="en-GB" sz="1600" dirty="0"/>
              <a:t>We supported Dr Pam </a:t>
            </a:r>
            <a:r>
              <a:rPr lang="en-GB" sz="1600" dirty="0" err="1"/>
              <a:t>Sturgess</a:t>
            </a:r>
            <a:r>
              <a:rPr lang="en-GB" sz="1600" dirty="0"/>
              <a:t> Healthcare in Art classes</a:t>
            </a:r>
          </a:p>
          <a:p>
            <a:pPr marL="285750" indent="-285750">
              <a:lnSpc>
                <a:spcPct val="120000"/>
              </a:lnSpc>
              <a:buFont typeface="Arial" panose="020B0604020202020204" pitchFamily="34" charset="0"/>
              <a:buChar char="•"/>
            </a:pPr>
            <a:r>
              <a:rPr lang="en-GB" sz="1600" dirty="0"/>
              <a:t>During the heatwave, reminded staff they could ask for a fridge from the small thing funds if they didn’t have access to one. In total 12 fridges were ordered for very grateful staff.</a:t>
            </a:r>
          </a:p>
          <a:p>
            <a:pPr marL="285750" indent="-285750">
              <a:lnSpc>
                <a:spcPct val="120000"/>
              </a:lnSpc>
              <a:buFont typeface="Arial" panose="020B0604020202020204" pitchFamily="34" charset="0"/>
              <a:buChar char="•"/>
            </a:pPr>
            <a:r>
              <a:rPr lang="en-GB" sz="1600" dirty="0"/>
              <a:t>A hard top garden pavilion was put into the ENT courtyard to provide cover during winter months. </a:t>
            </a:r>
          </a:p>
          <a:p>
            <a:endParaRPr lang="en-GB" dirty="0"/>
          </a:p>
        </p:txBody>
      </p:sp>
    </p:spTree>
    <p:extLst>
      <p:ext uri="{BB962C8B-B14F-4D97-AF65-F5344CB8AC3E}">
        <p14:creationId xmlns:p14="http://schemas.microsoft.com/office/powerpoint/2010/main" val="1184910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52F395-0639-C23E-401F-ACC92AA0596C}"/>
              </a:ext>
            </a:extLst>
          </p:cNvPr>
          <p:cNvSpPr>
            <a:spLocks noGrp="1"/>
          </p:cNvSpPr>
          <p:nvPr>
            <p:ph type="body" sz="quarter" idx="11"/>
          </p:nvPr>
        </p:nvSpPr>
        <p:spPr>
          <a:xfrm>
            <a:off x="435622" y="1787694"/>
            <a:ext cx="4635655" cy="4156613"/>
          </a:xfrm>
        </p:spPr>
        <p:txBody>
          <a:bodyPr>
            <a:normAutofit fontScale="47500" lnSpcReduction="20000"/>
          </a:bodyPr>
          <a:lstStyle/>
          <a:p>
            <a:pPr>
              <a:lnSpc>
                <a:spcPct val="100000"/>
              </a:lnSpc>
              <a:spcBef>
                <a:spcPts val="0"/>
              </a:spcBef>
            </a:pPr>
            <a:endParaRPr lang="en-GB" sz="2900" b="1" dirty="0"/>
          </a:p>
          <a:p>
            <a:pPr>
              <a:lnSpc>
                <a:spcPct val="100000"/>
              </a:lnSpc>
              <a:spcBef>
                <a:spcPts val="0"/>
              </a:spcBef>
            </a:pPr>
            <a:r>
              <a:rPr lang="en-GB" sz="2900" b="1" dirty="0"/>
              <a:t>General Fund: </a:t>
            </a:r>
          </a:p>
          <a:p>
            <a:pPr marL="285750" indent="-285750">
              <a:lnSpc>
                <a:spcPct val="100000"/>
              </a:lnSpc>
              <a:spcBef>
                <a:spcPts val="0"/>
              </a:spcBef>
              <a:buFont typeface="Arial" panose="020B0604020202020204" pitchFamily="34" charset="0"/>
              <a:buChar char="•"/>
            </a:pPr>
            <a:r>
              <a:rPr lang="en-GB" sz="2900" dirty="0"/>
              <a:t>Patient Safety Utilising Fall Mats and Sensor Pads - £1,468</a:t>
            </a:r>
          </a:p>
          <a:p>
            <a:pPr>
              <a:lnSpc>
                <a:spcPct val="100000"/>
              </a:lnSpc>
              <a:spcBef>
                <a:spcPts val="0"/>
              </a:spcBef>
            </a:pPr>
            <a:endParaRPr lang="en-GB" sz="2900" dirty="0"/>
          </a:p>
          <a:p>
            <a:pPr>
              <a:lnSpc>
                <a:spcPct val="100000"/>
              </a:lnSpc>
              <a:spcBef>
                <a:spcPts val="0"/>
              </a:spcBef>
            </a:pPr>
            <a:r>
              <a:rPr lang="en-GB" sz="2900" b="1" dirty="0"/>
              <a:t>ITU:</a:t>
            </a:r>
          </a:p>
          <a:p>
            <a:pPr marL="285750" indent="-285750">
              <a:lnSpc>
                <a:spcPct val="100000"/>
              </a:lnSpc>
              <a:spcBef>
                <a:spcPts val="0"/>
              </a:spcBef>
              <a:buFont typeface="Arial" panose="020B0604020202020204" pitchFamily="34" charset="0"/>
              <a:buChar char="•"/>
            </a:pPr>
            <a:r>
              <a:rPr lang="en-GB" sz="2900" dirty="0"/>
              <a:t>14 x Waiting Room Chair Galaxy Visitor Chair - £1,134</a:t>
            </a:r>
          </a:p>
          <a:p>
            <a:pPr marL="285750" indent="-285750">
              <a:lnSpc>
                <a:spcPct val="100000"/>
              </a:lnSpc>
              <a:spcBef>
                <a:spcPts val="0"/>
              </a:spcBef>
              <a:buFont typeface="Arial" panose="020B0604020202020204" pitchFamily="34" charset="0"/>
              <a:buChar char="•"/>
            </a:pPr>
            <a:r>
              <a:rPr lang="en-GB" sz="2900" dirty="0"/>
              <a:t>R&amp;B </a:t>
            </a:r>
            <a:r>
              <a:rPr lang="en-GB" sz="2900" dirty="0" err="1"/>
              <a:t>Scentific</a:t>
            </a:r>
            <a:r>
              <a:rPr lang="en-GB" sz="2900" dirty="0"/>
              <a:t> x8 Kango High Chair - £2,496</a:t>
            </a:r>
          </a:p>
          <a:p>
            <a:pPr marL="285750" indent="-285750">
              <a:lnSpc>
                <a:spcPct val="100000"/>
              </a:lnSpc>
              <a:spcBef>
                <a:spcPts val="0"/>
              </a:spcBef>
              <a:buFont typeface="Arial" panose="020B0604020202020204" pitchFamily="34" charset="0"/>
              <a:buChar char="•"/>
            </a:pPr>
            <a:endParaRPr lang="en-GB" sz="2900" dirty="0"/>
          </a:p>
          <a:p>
            <a:pPr>
              <a:lnSpc>
                <a:spcPct val="100000"/>
              </a:lnSpc>
              <a:spcBef>
                <a:spcPts val="0"/>
              </a:spcBef>
            </a:pPr>
            <a:r>
              <a:rPr lang="en-GB" sz="2900" b="1" dirty="0"/>
              <a:t>Swan Fund:</a:t>
            </a:r>
          </a:p>
          <a:p>
            <a:pPr marL="285750" indent="-285750">
              <a:lnSpc>
                <a:spcPct val="100000"/>
              </a:lnSpc>
              <a:spcBef>
                <a:spcPts val="0"/>
              </a:spcBef>
              <a:buFont typeface="Arial" panose="020B0604020202020204" pitchFamily="34" charset="0"/>
              <a:buChar char="•"/>
            </a:pPr>
            <a:r>
              <a:rPr lang="en-GB" sz="2900" dirty="0"/>
              <a:t>2 x reclining arm chair – £2,676</a:t>
            </a:r>
          </a:p>
          <a:p>
            <a:pPr>
              <a:lnSpc>
                <a:spcPct val="100000"/>
              </a:lnSpc>
              <a:spcBef>
                <a:spcPts val="0"/>
              </a:spcBef>
            </a:pPr>
            <a:endParaRPr lang="en-GB" sz="2900" dirty="0"/>
          </a:p>
          <a:p>
            <a:pPr>
              <a:lnSpc>
                <a:spcPct val="100000"/>
              </a:lnSpc>
              <a:spcBef>
                <a:spcPts val="0"/>
              </a:spcBef>
            </a:pPr>
            <a:r>
              <a:rPr lang="en-GB" sz="2900" b="1" dirty="0"/>
              <a:t>Breast Cancer Fund:</a:t>
            </a:r>
          </a:p>
          <a:p>
            <a:pPr marL="285750" indent="-285750">
              <a:lnSpc>
                <a:spcPct val="100000"/>
              </a:lnSpc>
              <a:spcBef>
                <a:spcPts val="0"/>
              </a:spcBef>
              <a:buFont typeface="Arial" panose="020B0604020202020204" pitchFamily="34" charset="0"/>
              <a:buChar char="•"/>
            </a:pPr>
            <a:r>
              <a:rPr lang="en-GB" sz="2900" dirty="0" err="1"/>
              <a:t>Vscan</a:t>
            </a:r>
            <a:r>
              <a:rPr lang="en-GB" sz="2900" dirty="0"/>
              <a:t> Air CL G1 kit - GE Healthcare- £3,490</a:t>
            </a:r>
          </a:p>
          <a:p>
            <a:pPr marL="285750" indent="-285750">
              <a:lnSpc>
                <a:spcPct val="100000"/>
              </a:lnSpc>
              <a:spcBef>
                <a:spcPts val="0"/>
              </a:spcBef>
              <a:buFont typeface="Arial" panose="020B0604020202020204" pitchFamily="34" charset="0"/>
              <a:buChar char="•"/>
            </a:pPr>
            <a:endParaRPr lang="en-GB" sz="2900" dirty="0"/>
          </a:p>
          <a:p>
            <a:pPr>
              <a:lnSpc>
                <a:spcPct val="100000"/>
              </a:lnSpc>
              <a:spcBef>
                <a:spcPts val="0"/>
              </a:spcBef>
            </a:pPr>
            <a:r>
              <a:rPr lang="en-GB" sz="2900" b="1" dirty="0"/>
              <a:t>Sub-Speciality Cancer Fund:</a:t>
            </a:r>
          </a:p>
          <a:p>
            <a:pPr marL="285750" indent="-285750">
              <a:lnSpc>
                <a:spcPct val="100000"/>
              </a:lnSpc>
              <a:spcBef>
                <a:spcPts val="0"/>
              </a:spcBef>
              <a:buFont typeface="Arial" panose="020B0604020202020204" pitchFamily="34" charset="0"/>
              <a:buChar char="•"/>
            </a:pPr>
            <a:r>
              <a:rPr lang="en-GB" sz="2900" dirty="0" err="1"/>
              <a:t>Overchair</a:t>
            </a:r>
            <a:r>
              <a:rPr lang="en-GB" sz="2900" dirty="0"/>
              <a:t> Table Height Adjustable - Polymer Clean Chair - £2,918</a:t>
            </a:r>
          </a:p>
          <a:p>
            <a:pPr>
              <a:lnSpc>
                <a:spcPct val="120000"/>
              </a:lnSpc>
            </a:pPr>
            <a:r>
              <a:rPr lang="en-GB" sz="2900" b="1" dirty="0"/>
              <a:t>Respiratory Ward:</a:t>
            </a:r>
          </a:p>
          <a:p>
            <a:pPr marL="285750" indent="-285750">
              <a:buFont typeface="Arial" panose="020B0604020202020204" pitchFamily="34" charset="0"/>
              <a:buChar char="•"/>
            </a:pPr>
            <a:r>
              <a:rPr lang="en-GB" sz="2900" dirty="0" err="1"/>
              <a:t>Nellcor</a:t>
            </a:r>
            <a:r>
              <a:rPr lang="en-GB" sz="2900" dirty="0"/>
              <a:t> Dura Ear Probes - £1,268</a:t>
            </a:r>
          </a:p>
          <a:p>
            <a:pPr marL="285750" indent="-285750">
              <a:lnSpc>
                <a:spcPct val="100000"/>
              </a:lnSpc>
              <a:spcBef>
                <a:spcPts val="0"/>
              </a:spcBef>
              <a:buFont typeface="Arial" panose="020B0604020202020204" pitchFamily="34" charset="0"/>
              <a:buChar char="•"/>
            </a:pPr>
            <a:endParaRPr lang="en-GB" sz="1700" dirty="0">
              <a:solidFill>
                <a:schemeClr val="tx1"/>
              </a:solidFill>
            </a:endParaRPr>
          </a:p>
          <a:p>
            <a:pPr marL="285750" indent="-285750">
              <a:buFont typeface="Arial" panose="020B0604020202020204" pitchFamily="34" charset="0"/>
              <a:buChar char="•"/>
            </a:pPr>
            <a:endParaRPr lang="en-GB" sz="1800" dirty="0">
              <a:solidFill>
                <a:schemeClr val="tx1"/>
              </a:solidFill>
            </a:endParaRPr>
          </a:p>
          <a:p>
            <a:endParaRPr lang="en-GB" dirty="0"/>
          </a:p>
        </p:txBody>
      </p:sp>
      <p:sp>
        <p:nvSpPr>
          <p:cNvPr id="3" name="Text Placeholder 2">
            <a:extLst>
              <a:ext uri="{FF2B5EF4-FFF2-40B4-BE49-F238E27FC236}">
                <a16:creationId xmlns:a16="http://schemas.microsoft.com/office/drawing/2014/main" id="{78CACC2E-E750-A07A-01BE-80B8145BD638}"/>
              </a:ext>
            </a:extLst>
          </p:cNvPr>
          <p:cNvSpPr>
            <a:spLocks noGrp="1"/>
          </p:cNvSpPr>
          <p:nvPr>
            <p:ph type="body" sz="quarter" idx="10"/>
          </p:nvPr>
        </p:nvSpPr>
        <p:spPr/>
        <p:txBody>
          <a:bodyPr/>
          <a:lstStyle/>
          <a:p>
            <a:r>
              <a:rPr lang="en-GB" dirty="0"/>
              <a:t>SaTH Charity – Expenditure (3)</a:t>
            </a:r>
          </a:p>
          <a:p>
            <a:endParaRPr lang="en-GB" dirty="0"/>
          </a:p>
        </p:txBody>
      </p:sp>
      <p:sp>
        <p:nvSpPr>
          <p:cNvPr id="4" name="Text Placeholder 1">
            <a:extLst>
              <a:ext uri="{FF2B5EF4-FFF2-40B4-BE49-F238E27FC236}">
                <a16:creationId xmlns:a16="http://schemas.microsoft.com/office/drawing/2014/main" id="{C33A9EDD-7F56-DB5B-B638-21DCA1860A3C}"/>
              </a:ext>
            </a:extLst>
          </p:cNvPr>
          <p:cNvSpPr txBox="1">
            <a:spLocks/>
          </p:cNvSpPr>
          <p:nvPr/>
        </p:nvSpPr>
        <p:spPr>
          <a:xfrm>
            <a:off x="4994531" y="1716289"/>
            <a:ext cx="4040987" cy="33044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GB" sz="1600" dirty="0"/>
          </a:p>
          <a:p>
            <a:pPr marL="285750" indent="-285750">
              <a:lnSpc>
                <a:spcPct val="100000"/>
              </a:lnSpc>
              <a:spcBef>
                <a:spcPts val="0"/>
              </a:spcBef>
              <a:buFont typeface="Arial" panose="020B0604020202020204" pitchFamily="34" charset="0"/>
              <a:buChar char="•"/>
            </a:pPr>
            <a:endParaRPr lang="en-GB" sz="1500" dirty="0"/>
          </a:p>
          <a:p>
            <a:pPr marL="285750" indent="-285750">
              <a:lnSpc>
                <a:spcPct val="100000"/>
              </a:lnSpc>
              <a:spcBef>
                <a:spcPts val="0"/>
              </a:spcBef>
              <a:buFont typeface="Arial" panose="020B0604020202020204" pitchFamily="34" charset="0"/>
              <a:buChar char="•"/>
            </a:pPr>
            <a:endParaRPr lang="en-GB" sz="1500" dirty="0"/>
          </a:p>
          <a:p>
            <a:pPr marL="285750" indent="-285750">
              <a:buFont typeface="Arial" panose="020B0604020202020204" pitchFamily="34" charset="0"/>
              <a:buChar char="•"/>
            </a:pPr>
            <a:endParaRPr lang="en-GB" dirty="0"/>
          </a:p>
          <a:p>
            <a:endParaRPr lang="en-GB" dirty="0"/>
          </a:p>
        </p:txBody>
      </p:sp>
      <p:sp>
        <p:nvSpPr>
          <p:cNvPr id="5" name="TextBox 4">
            <a:extLst>
              <a:ext uri="{FF2B5EF4-FFF2-40B4-BE49-F238E27FC236}">
                <a16:creationId xmlns:a16="http://schemas.microsoft.com/office/drawing/2014/main" id="{DBCCE51C-3D9F-6A4A-4A30-0BD5F7C0B9BF}"/>
              </a:ext>
            </a:extLst>
          </p:cNvPr>
          <p:cNvSpPr txBox="1"/>
          <p:nvPr/>
        </p:nvSpPr>
        <p:spPr>
          <a:xfrm>
            <a:off x="482599" y="1124984"/>
            <a:ext cx="9290575" cy="923330"/>
          </a:xfrm>
          <a:prstGeom prst="rect">
            <a:avLst/>
          </a:prstGeom>
          <a:noFill/>
        </p:spPr>
        <p:txBody>
          <a:bodyPr wrap="square" rtlCol="0">
            <a:spAutoFit/>
          </a:bodyPr>
          <a:lstStyle/>
          <a:p>
            <a:r>
              <a:rPr lang="en-GB" dirty="0">
                <a:solidFill>
                  <a:schemeClr val="tx2"/>
                </a:solidFill>
              </a:rPr>
              <a:t>In Quarter 2 SaTH Charitable funds supported the following equipment and training. </a:t>
            </a:r>
            <a:r>
              <a:rPr lang="en-GB" sz="1800" b="1" dirty="0">
                <a:solidFill>
                  <a:schemeClr val="tx2"/>
                </a:solidFill>
              </a:rPr>
              <a:t>Examples of spending over £1000:</a:t>
            </a:r>
          </a:p>
          <a:p>
            <a:endParaRPr lang="en-GB" dirty="0"/>
          </a:p>
        </p:txBody>
      </p:sp>
      <p:pic>
        <p:nvPicPr>
          <p:cNvPr id="1026" name="Picture 1">
            <a:extLst>
              <a:ext uri="{FF2B5EF4-FFF2-40B4-BE49-F238E27FC236}">
                <a16:creationId xmlns:a16="http://schemas.microsoft.com/office/drawing/2014/main" id="{017C93E8-BB1D-0AD2-E2DD-2AFDB8614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1" y="1795438"/>
            <a:ext cx="2736034" cy="365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Cone Beam CT Imaging - EndoCare">
            <a:extLst>
              <a:ext uri="{FF2B5EF4-FFF2-40B4-BE49-F238E27FC236}">
                <a16:creationId xmlns:a16="http://schemas.microsoft.com/office/drawing/2014/main" id="{5E11CFE0-ADD2-F334-B7D3-B35BC1A3B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3691" y="1558841"/>
            <a:ext cx="3222985" cy="207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 descr="Soundear 3">
            <a:extLst>
              <a:ext uri="{FF2B5EF4-FFF2-40B4-BE49-F238E27FC236}">
                <a16:creationId xmlns:a16="http://schemas.microsoft.com/office/drawing/2014/main" id="{33016033-A672-A4D8-A17C-471F99ACF4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007" t="10668" r="20581" b="29724"/>
          <a:stretch/>
        </p:blipFill>
        <p:spPr bwMode="auto">
          <a:xfrm>
            <a:off x="6434524" y="4449325"/>
            <a:ext cx="1372402" cy="145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25470B2-F05C-9D86-013F-2B1FDEC8C5FD}"/>
              </a:ext>
            </a:extLst>
          </p:cNvPr>
          <p:cNvSpPr txBox="1"/>
          <p:nvPr/>
        </p:nvSpPr>
        <p:spPr>
          <a:xfrm>
            <a:off x="8499578" y="5468966"/>
            <a:ext cx="3523620" cy="738664"/>
          </a:xfrm>
          <a:prstGeom prst="rect">
            <a:avLst/>
          </a:prstGeom>
          <a:noFill/>
        </p:spPr>
        <p:txBody>
          <a:bodyPr wrap="square">
            <a:spAutoFit/>
          </a:bodyPr>
          <a:lstStyle/>
          <a:p>
            <a:r>
              <a:rPr lang="en-GB" sz="1400" b="1" dirty="0">
                <a:solidFill>
                  <a:schemeClr val="accent3"/>
                </a:solidFill>
              </a:rPr>
              <a:t>Maternity General (Consultant Unit):</a:t>
            </a:r>
          </a:p>
          <a:p>
            <a:r>
              <a:rPr lang="en-GB" sz="1400" dirty="0">
                <a:solidFill>
                  <a:schemeClr val="accent3"/>
                </a:solidFill>
              </a:rPr>
              <a:t>2x </a:t>
            </a:r>
            <a:r>
              <a:rPr lang="en-GB" sz="1400" dirty="0" err="1">
                <a:solidFill>
                  <a:schemeClr val="accent3"/>
                </a:solidFill>
              </a:rPr>
              <a:t>Croyde</a:t>
            </a:r>
            <a:r>
              <a:rPr lang="en-GB" sz="1400" dirty="0">
                <a:solidFill>
                  <a:schemeClr val="accent3"/>
                </a:solidFill>
              </a:rPr>
              <a:t> Baby Assessment Tables and 1 x cot and 1x bed - £7,819</a:t>
            </a:r>
          </a:p>
        </p:txBody>
      </p:sp>
      <p:sp>
        <p:nvSpPr>
          <p:cNvPr id="14" name="TextBox 13">
            <a:extLst>
              <a:ext uri="{FF2B5EF4-FFF2-40B4-BE49-F238E27FC236}">
                <a16:creationId xmlns:a16="http://schemas.microsoft.com/office/drawing/2014/main" id="{D77851F2-1F40-D733-028D-A2999D6C9892}"/>
              </a:ext>
            </a:extLst>
          </p:cNvPr>
          <p:cNvSpPr txBox="1"/>
          <p:nvPr/>
        </p:nvSpPr>
        <p:spPr>
          <a:xfrm>
            <a:off x="5483243" y="3702889"/>
            <a:ext cx="2986559" cy="523220"/>
          </a:xfrm>
          <a:prstGeom prst="rect">
            <a:avLst/>
          </a:prstGeom>
          <a:noFill/>
        </p:spPr>
        <p:txBody>
          <a:bodyPr wrap="square">
            <a:spAutoFit/>
          </a:bodyPr>
          <a:lstStyle/>
          <a:p>
            <a:pPr>
              <a:lnSpc>
                <a:spcPct val="100000"/>
              </a:lnSpc>
              <a:spcBef>
                <a:spcPts val="0"/>
              </a:spcBef>
            </a:pPr>
            <a:r>
              <a:rPr lang="en-GB" sz="1400" dirty="0">
                <a:solidFill>
                  <a:schemeClr val="accent3"/>
                </a:solidFill>
              </a:rPr>
              <a:t>Cone Beam Machine part funded by SATH Charity - £7,277</a:t>
            </a:r>
          </a:p>
        </p:txBody>
      </p:sp>
      <p:sp>
        <p:nvSpPr>
          <p:cNvPr id="16" name="TextBox 15">
            <a:extLst>
              <a:ext uri="{FF2B5EF4-FFF2-40B4-BE49-F238E27FC236}">
                <a16:creationId xmlns:a16="http://schemas.microsoft.com/office/drawing/2014/main" id="{7DE59BF0-9C41-7DD1-A242-BA495560632B}"/>
              </a:ext>
            </a:extLst>
          </p:cNvPr>
          <p:cNvSpPr txBox="1"/>
          <p:nvPr/>
        </p:nvSpPr>
        <p:spPr>
          <a:xfrm>
            <a:off x="4358284" y="5944307"/>
            <a:ext cx="6096000" cy="307777"/>
          </a:xfrm>
          <a:prstGeom prst="rect">
            <a:avLst/>
          </a:prstGeom>
          <a:noFill/>
        </p:spPr>
        <p:txBody>
          <a:bodyPr wrap="square">
            <a:spAutoFit/>
          </a:bodyPr>
          <a:lstStyle/>
          <a:p>
            <a:pPr>
              <a:lnSpc>
                <a:spcPct val="100000"/>
              </a:lnSpc>
              <a:spcBef>
                <a:spcPts val="0"/>
              </a:spcBef>
            </a:pPr>
            <a:r>
              <a:rPr lang="en-GB" sz="1400" dirty="0" err="1">
                <a:solidFill>
                  <a:schemeClr val="accent3"/>
                </a:solidFill>
              </a:rPr>
              <a:t>SoundEar</a:t>
            </a:r>
            <a:r>
              <a:rPr lang="en-GB" sz="1400" dirty="0">
                <a:solidFill>
                  <a:schemeClr val="accent3"/>
                </a:solidFill>
              </a:rPr>
              <a:t> Microphone and Software - £1,148</a:t>
            </a:r>
          </a:p>
        </p:txBody>
      </p:sp>
    </p:spTree>
    <p:extLst>
      <p:ext uri="{BB962C8B-B14F-4D97-AF65-F5344CB8AC3E}">
        <p14:creationId xmlns:p14="http://schemas.microsoft.com/office/powerpoint/2010/main" val="2416491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82599" y="321276"/>
            <a:ext cx="9750899" cy="596952"/>
          </a:xfrm>
        </p:spPr>
        <p:txBody>
          <a:bodyPr/>
          <a:lstStyle/>
          <a:p>
            <a:r>
              <a:rPr lang="en-GB" dirty="0"/>
              <a:t>Forward Plan</a:t>
            </a:r>
          </a:p>
          <a:p>
            <a:endParaRPr lang="en-GB" dirty="0"/>
          </a:p>
        </p:txBody>
      </p:sp>
      <p:sp>
        <p:nvSpPr>
          <p:cNvPr id="3" name="Text Placeholder 2"/>
          <p:cNvSpPr>
            <a:spLocks noGrp="1"/>
          </p:cNvSpPr>
          <p:nvPr>
            <p:ph type="body" sz="quarter" idx="12"/>
          </p:nvPr>
        </p:nvSpPr>
        <p:spPr>
          <a:xfrm>
            <a:off x="303176" y="1409700"/>
            <a:ext cx="6397677" cy="4825999"/>
          </a:xfrm>
        </p:spPr>
        <p:txBody>
          <a:bodyPr>
            <a:normAutofit/>
          </a:bodyPr>
          <a:lstStyle/>
          <a:p>
            <a:pPr marL="285750" indent="-285750">
              <a:lnSpc>
                <a:spcPct val="100000"/>
              </a:lnSpc>
              <a:buFont typeface="Arial" panose="020B0604020202020204" pitchFamily="34" charset="0"/>
              <a:buChar char="•"/>
            </a:pPr>
            <a:r>
              <a:rPr lang="en-GB" dirty="0"/>
              <a:t>The Public Assurance Forum to meet on 9</a:t>
            </a:r>
            <a:r>
              <a:rPr lang="en-GB" baseline="30000" dirty="0"/>
              <a:t>th</a:t>
            </a:r>
            <a:r>
              <a:rPr lang="en-GB" dirty="0"/>
              <a:t> January 2022 </a:t>
            </a:r>
          </a:p>
          <a:p>
            <a:pPr marL="285750" indent="-285750">
              <a:lnSpc>
                <a:spcPct val="100000"/>
              </a:lnSpc>
              <a:buFont typeface="Arial" panose="020B0604020202020204" pitchFamily="34" charset="0"/>
              <a:buChar char="•"/>
            </a:pPr>
            <a:r>
              <a:rPr lang="en-GB" dirty="0"/>
              <a:t>Supporting staff with any service changes engagement</a:t>
            </a:r>
          </a:p>
          <a:p>
            <a:pPr marL="285750" indent="-285750">
              <a:lnSpc>
                <a:spcPct val="100000"/>
              </a:lnSpc>
              <a:buFont typeface="Arial" panose="020B0604020202020204" pitchFamily="34" charset="0"/>
              <a:buChar char="•"/>
            </a:pPr>
            <a:r>
              <a:rPr lang="en-GB" dirty="0"/>
              <a:t>A Young People’s Academy and a People’s Academy to start in Q3</a:t>
            </a:r>
          </a:p>
          <a:p>
            <a:pPr marL="285750" indent="-285750">
              <a:lnSpc>
                <a:spcPct val="100000"/>
              </a:lnSpc>
              <a:buFont typeface="Arial" panose="020B0604020202020204" pitchFamily="34" charset="0"/>
              <a:buChar char="•"/>
            </a:pPr>
            <a:r>
              <a:rPr lang="en-GB" dirty="0"/>
              <a:t>Social media campaign to recruit young volunteers starting in September</a:t>
            </a:r>
          </a:p>
          <a:p>
            <a:pPr marL="285750" indent="-285750">
              <a:lnSpc>
                <a:spcPct val="100000"/>
              </a:lnSpc>
              <a:buFont typeface="Arial" panose="020B0604020202020204" pitchFamily="34" charset="0"/>
              <a:buChar char="•"/>
            </a:pPr>
            <a:r>
              <a:rPr lang="en-GB" dirty="0"/>
              <a:t>To continue to support staff wellbeing through SaTH Charity</a:t>
            </a:r>
          </a:p>
          <a:p>
            <a:pPr marL="285750" indent="-285750">
              <a:lnSpc>
                <a:spcPct val="100000"/>
              </a:lnSpc>
              <a:buFont typeface="Arial" panose="020B0604020202020204" pitchFamily="34" charset="0"/>
              <a:buChar char="•"/>
            </a:pPr>
            <a:r>
              <a:rPr lang="en-GB" dirty="0"/>
              <a:t>Volunteer Celebration event on 8</a:t>
            </a:r>
            <a:r>
              <a:rPr lang="en-GB" baseline="30000" dirty="0"/>
              <a:t>th</a:t>
            </a:r>
            <a:r>
              <a:rPr lang="en-GB" dirty="0"/>
              <a:t> November as part of the staff recognition week</a:t>
            </a:r>
          </a:p>
          <a:p>
            <a:pPr marL="285750" indent="-285750">
              <a:lnSpc>
                <a:spcPct val="100000"/>
              </a:lnSpc>
              <a:buFont typeface="Arial" panose="020B0604020202020204" pitchFamily="34" charset="0"/>
              <a:buChar char="•"/>
            </a:pPr>
            <a:r>
              <a:rPr lang="en-GB" sz="1800" dirty="0">
                <a:solidFill>
                  <a:schemeClr val="tx2"/>
                </a:solidFill>
                <a:latin typeface="+mn-lt"/>
              </a:rPr>
              <a:t>Training sessions with the Divisions in November on successful charitable fund management with Directors and the NED Chair Teresa Boughey attending</a:t>
            </a:r>
          </a:p>
          <a:p>
            <a:pPr marL="285750" indent="-285750">
              <a:lnSpc>
                <a:spcPct val="100000"/>
              </a:lnSpc>
              <a:buFont typeface="Arial" panose="020B0604020202020204" pitchFamily="34" charset="0"/>
              <a:buChar char="•"/>
            </a:pPr>
            <a:endParaRPr lang="en-GB" dirty="0"/>
          </a:p>
          <a:p>
            <a:pPr marL="285750" indent="-285750">
              <a:lnSpc>
                <a:spcPct val="100000"/>
              </a:lnSpc>
              <a:buFont typeface="Arial" panose="020B0604020202020204" pitchFamily="34" charset="0"/>
              <a:buChar char="•"/>
            </a:pPr>
            <a:endParaRPr lang="en-GB" dirty="0"/>
          </a:p>
        </p:txBody>
      </p:sp>
      <p:pic>
        <p:nvPicPr>
          <p:cNvPr id="5" name="Picture Placeholder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a:prstGeom prst="rect">
            <a:avLst/>
          </a:prstGeom>
        </p:spPr>
      </p:pic>
    </p:spTree>
    <p:extLst>
      <p:ext uri="{BB962C8B-B14F-4D97-AF65-F5344CB8AC3E}">
        <p14:creationId xmlns:p14="http://schemas.microsoft.com/office/powerpoint/2010/main" val="4035308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74990" y="5621089"/>
            <a:ext cx="11108038" cy="822121"/>
          </a:xfrm>
        </p:spPr>
        <p:txBody>
          <a:bodyPr>
            <a:normAutofit/>
          </a:bodyPr>
          <a:lstStyle/>
          <a:p>
            <a:pPr algn="ctr"/>
            <a:r>
              <a:rPr lang="en-GB" sz="2400" dirty="0">
                <a:solidFill>
                  <a:schemeClr val="tx2"/>
                </a:solidFill>
              </a:rPr>
              <a:t>Please register for all </a:t>
            </a:r>
            <a:r>
              <a:rPr lang="en-GB" sz="2400" u="sng" dirty="0">
                <a:solidFill>
                  <a:schemeClr val="tx2"/>
                </a:solidFill>
              </a:rPr>
              <a:t>events online at: </a:t>
            </a:r>
            <a:br>
              <a:rPr lang="en-GB" sz="2400" u="sng" dirty="0">
                <a:solidFill>
                  <a:schemeClr val="tx2"/>
                </a:solidFill>
              </a:rPr>
            </a:br>
            <a:r>
              <a:rPr lang="en-GB" sz="2400" b="1" u="sng" dirty="0">
                <a:solidFill>
                  <a:schemeClr val="tx2"/>
                </a:solidFill>
              </a:rPr>
              <a:t>https://sathnhs.eventbrite.co.uk/ </a:t>
            </a:r>
          </a:p>
        </p:txBody>
      </p:sp>
      <p:sp>
        <p:nvSpPr>
          <p:cNvPr id="3" name="Text Placeholder 2"/>
          <p:cNvSpPr>
            <a:spLocks noGrp="1"/>
          </p:cNvSpPr>
          <p:nvPr>
            <p:ph type="body" sz="quarter" idx="10"/>
          </p:nvPr>
        </p:nvSpPr>
        <p:spPr>
          <a:xfrm>
            <a:off x="149023" y="284682"/>
            <a:ext cx="10798377" cy="596952"/>
          </a:xfrm>
        </p:spPr>
        <p:txBody>
          <a:bodyPr/>
          <a:lstStyle/>
          <a:p>
            <a:r>
              <a:rPr lang="en-GB" dirty="0"/>
              <a:t>Dates for your diary –October/November 2022</a:t>
            </a:r>
          </a:p>
        </p:txBody>
      </p:sp>
      <p:graphicFrame>
        <p:nvGraphicFramePr>
          <p:cNvPr id="4" name="Table 4">
            <a:extLst>
              <a:ext uri="{FF2B5EF4-FFF2-40B4-BE49-F238E27FC236}">
                <a16:creationId xmlns:a16="http://schemas.microsoft.com/office/drawing/2014/main" id="{3374B2C5-01EB-42A9-B235-179BDD2DE926}"/>
              </a:ext>
            </a:extLst>
          </p:cNvPr>
          <p:cNvGraphicFramePr>
            <a:graphicFrameLocks noGrp="1"/>
          </p:cNvGraphicFramePr>
          <p:nvPr>
            <p:extLst>
              <p:ext uri="{D42A27DB-BD31-4B8C-83A1-F6EECF244321}">
                <p14:modId xmlns:p14="http://schemas.microsoft.com/office/powerpoint/2010/main" val="4191878815"/>
              </p:ext>
            </p:extLst>
          </p:nvPr>
        </p:nvGraphicFramePr>
        <p:xfrm>
          <a:off x="621718" y="1231431"/>
          <a:ext cx="10414582" cy="4389658"/>
        </p:xfrm>
        <a:graphic>
          <a:graphicData uri="http://schemas.openxmlformats.org/drawingml/2006/table">
            <a:tbl>
              <a:tblPr firstRow="1" bandRow="1">
                <a:tableStyleId>{5C22544A-7EE6-4342-B048-85BDC9FD1C3A}</a:tableStyleId>
              </a:tblPr>
              <a:tblGrid>
                <a:gridCol w="3434925">
                  <a:extLst>
                    <a:ext uri="{9D8B030D-6E8A-4147-A177-3AD203B41FA5}">
                      <a16:colId xmlns:a16="http://schemas.microsoft.com/office/drawing/2014/main" val="2450992449"/>
                    </a:ext>
                  </a:extLst>
                </a:gridCol>
                <a:gridCol w="1783754">
                  <a:extLst>
                    <a:ext uri="{9D8B030D-6E8A-4147-A177-3AD203B41FA5}">
                      <a16:colId xmlns:a16="http://schemas.microsoft.com/office/drawing/2014/main" val="2415933907"/>
                    </a:ext>
                  </a:extLst>
                </a:gridCol>
                <a:gridCol w="3161848">
                  <a:extLst>
                    <a:ext uri="{9D8B030D-6E8A-4147-A177-3AD203B41FA5}">
                      <a16:colId xmlns:a16="http://schemas.microsoft.com/office/drawing/2014/main" val="2358624283"/>
                    </a:ext>
                  </a:extLst>
                </a:gridCol>
                <a:gridCol w="2034055">
                  <a:extLst>
                    <a:ext uri="{9D8B030D-6E8A-4147-A177-3AD203B41FA5}">
                      <a16:colId xmlns:a16="http://schemas.microsoft.com/office/drawing/2014/main" val="2649835974"/>
                    </a:ext>
                  </a:extLst>
                </a:gridCol>
              </a:tblGrid>
              <a:tr h="511427">
                <a:tc>
                  <a:txBody>
                    <a:bodyPr/>
                    <a:lstStyle/>
                    <a:p>
                      <a:pPr algn="ctr"/>
                      <a:r>
                        <a:rPr lang="en-GB" sz="1600" dirty="0"/>
                        <a:t>Date</a:t>
                      </a:r>
                    </a:p>
                  </a:txBody>
                  <a:tcPr anchor="ctr"/>
                </a:tc>
                <a:tc>
                  <a:txBody>
                    <a:bodyPr/>
                    <a:lstStyle/>
                    <a:p>
                      <a:pPr algn="ctr"/>
                      <a:r>
                        <a:rPr lang="en-GB" sz="1600" dirty="0"/>
                        <a:t>Time</a:t>
                      </a:r>
                    </a:p>
                  </a:txBody>
                  <a:tcPr anchor="ctr"/>
                </a:tc>
                <a:tc>
                  <a:txBody>
                    <a:bodyPr/>
                    <a:lstStyle/>
                    <a:p>
                      <a:pPr algn="ctr"/>
                      <a:r>
                        <a:rPr lang="en-GB" sz="1600" dirty="0"/>
                        <a:t>Event</a:t>
                      </a:r>
                    </a:p>
                  </a:txBody>
                  <a:tcPr anchor="ctr"/>
                </a:tc>
                <a:tc>
                  <a:txBody>
                    <a:bodyPr/>
                    <a:lstStyle/>
                    <a:p>
                      <a:pPr algn="ctr"/>
                      <a:r>
                        <a:rPr lang="en-GB" sz="1600" dirty="0"/>
                        <a:t>Booking</a:t>
                      </a:r>
                    </a:p>
                  </a:txBody>
                  <a:tcPr anchor="ctr"/>
                </a:tc>
                <a:extLst>
                  <a:ext uri="{0D108BD9-81ED-4DB2-BD59-A6C34878D82A}">
                    <a16:rowId xmlns:a16="http://schemas.microsoft.com/office/drawing/2014/main" val="1029115241"/>
                  </a:ext>
                </a:extLst>
              </a:tr>
              <a:tr h="500186">
                <a:tc>
                  <a:txBody>
                    <a:bodyPr/>
                    <a:lstStyle/>
                    <a:p>
                      <a:r>
                        <a:rPr lang="en-GB" dirty="0">
                          <a:solidFill>
                            <a:schemeClr val="tx2"/>
                          </a:solidFill>
                        </a:rPr>
                        <a:t>Thursday 13</a:t>
                      </a:r>
                      <a:r>
                        <a:rPr lang="en-GB" baseline="30000" dirty="0">
                          <a:solidFill>
                            <a:schemeClr val="tx2"/>
                          </a:solidFill>
                        </a:rPr>
                        <a:t>th</a:t>
                      </a:r>
                      <a:r>
                        <a:rPr lang="en-GB" dirty="0">
                          <a:solidFill>
                            <a:schemeClr val="tx2"/>
                          </a:solidFill>
                        </a:rPr>
                        <a:t> October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18:30 – 19:30</a:t>
                      </a:r>
                    </a:p>
                  </a:txBody>
                  <a:tcPr anchor="ctr"/>
                </a:tc>
                <a:tc>
                  <a:txBody>
                    <a:bodyPr/>
                    <a:lstStyle/>
                    <a:p>
                      <a:r>
                        <a:rPr lang="en-GB" dirty="0">
                          <a:solidFill>
                            <a:schemeClr val="tx2"/>
                          </a:solidFill>
                        </a:rPr>
                        <a:t>Evening Cascade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Via Eventbrite</a:t>
                      </a:r>
                    </a:p>
                  </a:txBody>
                  <a:tcPr anchor="ctr"/>
                </a:tc>
                <a:extLst>
                  <a:ext uri="{0D108BD9-81ED-4DB2-BD59-A6C34878D82A}">
                    <a16:rowId xmlns:a16="http://schemas.microsoft.com/office/drawing/2014/main" val="3101227043"/>
                  </a:ext>
                </a:extLst>
              </a:tr>
              <a:tr h="693488">
                <a:tc>
                  <a:txBody>
                    <a:bodyPr/>
                    <a:lstStyle/>
                    <a:p>
                      <a:r>
                        <a:rPr lang="en-GB" dirty="0">
                          <a:solidFill>
                            <a:schemeClr val="tx2"/>
                          </a:solidFill>
                        </a:rPr>
                        <a:t>Tuesday 18</a:t>
                      </a:r>
                      <a:r>
                        <a:rPr lang="en-GB" baseline="30000" dirty="0">
                          <a:solidFill>
                            <a:schemeClr val="tx2"/>
                          </a:solidFill>
                        </a:rPr>
                        <a:t>th</a:t>
                      </a:r>
                      <a:r>
                        <a:rPr lang="en-GB" dirty="0">
                          <a:solidFill>
                            <a:schemeClr val="tx2"/>
                          </a:solidFill>
                        </a:rPr>
                        <a:t> October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18:30 – 19:30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About Health Event (Menopause)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Via Eventbrite</a:t>
                      </a:r>
                    </a:p>
                  </a:txBody>
                  <a:tcPr anchor="ctr"/>
                </a:tc>
                <a:extLst>
                  <a:ext uri="{0D108BD9-81ED-4DB2-BD59-A6C34878D82A}">
                    <a16:rowId xmlns:a16="http://schemas.microsoft.com/office/drawing/2014/main" val="662262626"/>
                  </a:ext>
                </a:extLst>
              </a:tr>
              <a:tr h="693488">
                <a:tc>
                  <a:txBody>
                    <a:bodyPr/>
                    <a:lstStyle/>
                    <a:p>
                      <a:r>
                        <a:rPr lang="en-GB" dirty="0">
                          <a:solidFill>
                            <a:schemeClr val="tx2"/>
                          </a:solidFill>
                        </a:rPr>
                        <a:t>Thursday 3</a:t>
                      </a:r>
                      <a:r>
                        <a:rPr lang="en-GB" baseline="30000" dirty="0">
                          <a:solidFill>
                            <a:schemeClr val="tx2"/>
                          </a:solidFill>
                        </a:rPr>
                        <a:t>rd</a:t>
                      </a:r>
                      <a:r>
                        <a:rPr lang="en-GB" dirty="0">
                          <a:solidFill>
                            <a:schemeClr val="tx2"/>
                          </a:solidFill>
                        </a:rPr>
                        <a:t> November (4 week course)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10am – 12pm</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People’s Academy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Via Eventbrite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2"/>
                        </a:solidFill>
                      </a:endParaRPr>
                    </a:p>
                  </a:txBody>
                  <a:tcPr anchor="ctr"/>
                </a:tc>
                <a:extLst>
                  <a:ext uri="{0D108BD9-81ED-4DB2-BD59-A6C34878D82A}">
                    <a16:rowId xmlns:a16="http://schemas.microsoft.com/office/drawing/2014/main" val="388669520"/>
                  </a:ext>
                </a:extLst>
              </a:tr>
              <a:tr h="500186">
                <a:tc>
                  <a:txBody>
                    <a:bodyPr/>
                    <a:lstStyle/>
                    <a:p>
                      <a:r>
                        <a:rPr lang="en-GB" dirty="0">
                          <a:solidFill>
                            <a:schemeClr val="tx2"/>
                          </a:solidFill>
                        </a:rPr>
                        <a:t>Wednesday 9</a:t>
                      </a:r>
                      <a:r>
                        <a:rPr lang="en-GB" baseline="30000" dirty="0">
                          <a:solidFill>
                            <a:schemeClr val="tx2"/>
                          </a:solidFill>
                        </a:rPr>
                        <a:t>th</a:t>
                      </a:r>
                      <a:r>
                        <a:rPr lang="en-GB" dirty="0">
                          <a:solidFill>
                            <a:schemeClr val="tx2"/>
                          </a:solidFill>
                        </a:rPr>
                        <a:t> November</a:t>
                      </a:r>
                    </a:p>
                  </a:txBody>
                  <a:tcPr anchor="ctr"/>
                </a:tc>
                <a:tc>
                  <a:txBody>
                    <a:bodyPr/>
                    <a:lstStyle/>
                    <a:p>
                      <a:r>
                        <a:rPr lang="en-GB" dirty="0">
                          <a:solidFill>
                            <a:schemeClr val="tx2"/>
                          </a:solidFill>
                        </a:rPr>
                        <a:t>11:00 – 12:00</a:t>
                      </a:r>
                    </a:p>
                  </a:txBody>
                  <a:tcPr anchor="ctr"/>
                </a:tc>
                <a:tc>
                  <a:txBody>
                    <a:bodyPr/>
                    <a:lstStyle/>
                    <a:p>
                      <a:r>
                        <a:rPr lang="en-GB" dirty="0">
                          <a:solidFill>
                            <a:schemeClr val="tx2"/>
                          </a:solidFill>
                        </a:rPr>
                        <a:t>Community Cascade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Via Eventbrite</a:t>
                      </a:r>
                    </a:p>
                  </a:txBody>
                  <a:tcPr anchor="ctr"/>
                </a:tc>
                <a:extLst>
                  <a:ext uri="{0D108BD9-81ED-4DB2-BD59-A6C34878D82A}">
                    <a16:rowId xmlns:a16="http://schemas.microsoft.com/office/drawing/2014/main" val="2673643080"/>
                  </a:ext>
                </a:extLst>
              </a:tr>
              <a:tr h="500186">
                <a:tc>
                  <a:txBody>
                    <a:bodyPr/>
                    <a:lstStyle/>
                    <a:p>
                      <a:r>
                        <a:rPr lang="en-GB" dirty="0">
                          <a:solidFill>
                            <a:schemeClr val="tx2"/>
                          </a:solidFill>
                        </a:rPr>
                        <a:t>Thursday 10</a:t>
                      </a:r>
                      <a:r>
                        <a:rPr lang="en-GB" baseline="30000" dirty="0">
                          <a:solidFill>
                            <a:schemeClr val="tx2"/>
                          </a:solidFill>
                        </a:rPr>
                        <a:t>th</a:t>
                      </a:r>
                      <a:r>
                        <a:rPr lang="en-GB" dirty="0">
                          <a:solidFill>
                            <a:schemeClr val="tx2"/>
                          </a:solidFill>
                        </a:rPr>
                        <a:t> November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18:30 – 19:30</a:t>
                      </a:r>
                    </a:p>
                  </a:txBody>
                  <a:tcPr anchor="ctr"/>
                </a:tc>
                <a:tc>
                  <a:txBody>
                    <a:bodyPr/>
                    <a:lstStyle/>
                    <a:p>
                      <a:r>
                        <a:rPr lang="en-GB" dirty="0">
                          <a:solidFill>
                            <a:schemeClr val="tx2"/>
                          </a:solidFill>
                        </a:rPr>
                        <a:t>Evening Cascade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Via Eventbrite</a:t>
                      </a:r>
                    </a:p>
                  </a:txBody>
                  <a:tcPr anchor="ctr"/>
                </a:tc>
                <a:extLst>
                  <a:ext uri="{0D108BD9-81ED-4DB2-BD59-A6C34878D82A}">
                    <a16:rowId xmlns:a16="http://schemas.microsoft.com/office/drawing/2014/main" val="1292116301"/>
                  </a:ext>
                </a:extLst>
              </a:tr>
              <a:tr h="990697">
                <a:tc>
                  <a:txBody>
                    <a:bodyPr/>
                    <a:lstStyle/>
                    <a:p>
                      <a:r>
                        <a:rPr lang="en-GB" dirty="0">
                          <a:solidFill>
                            <a:schemeClr val="tx2"/>
                          </a:solidFill>
                        </a:rPr>
                        <a:t>Thursday 24</a:t>
                      </a:r>
                      <a:r>
                        <a:rPr lang="en-GB" baseline="30000" dirty="0">
                          <a:solidFill>
                            <a:schemeClr val="tx2"/>
                          </a:solidFill>
                        </a:rPr>
                        <a:t>th</a:t>
                      </a:r>
                      <a:r>
                        <a:rPr lang="en-GB" dirty="0">
                          <a:solidFill>
                            <a:schemeClr val="tx2"/>
                          </a:solidFill>
                        </a:rPr>
                        <a:t> November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18:30 – 19:30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About Health Event (Recovery of Hospital Services after COVID)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Via Eventbrite</a:t>
                      </a:r>
                    </a:p>
                  </a:txBody>
                  <a:tcPr anchor="ctr"/>
                </a:tc>
                <a:extLst>
                  <a:ext uri="{0D108BD9-81ED-4DB2-BD59-A6C34878D82A}">
                    <a16:rowId xmlns:a16="http://schemas.microsoft.com/office/drawing/2014/main" val="718279784"/>
                  </a:ext>
                </a:extLst>
              </a:tr>
            </a:tbl>
          </a:graphicData>
        </a:graphic>
      </p:graphicFrame>
    </p:spTree>
    <p:extLst>
      <p:ext uri="{BB962C8B-B14F-4D97-AF65-F5344CB8AC3E}">
        <p14:creationId xmlns:p14="http://schemas.microsoft.com/office/powerpoint/2010/main" val="2108052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65100" y="1359244"/>
            <a:ext cx="6718300" cy="4470056"/>
          </a:xfrm>
        </p:spPr>
        <p:txBody>
          <a:bodyPr>
            <a:noAutofit/>
          </a:bodyPr>
          <a:lstStyle/>
          <a:p>
            <a:pPr marL="285750" indent="-285750">
              <a:lnSpc>
                <a:spcPct val="107000"/>
              </a:lnSpc>
              <a:spcAft>
                <a:spcPts val="800"/>
              </a:spcAft>
              <a:buFont typeface="Arial" panose="020B0604020202020204" pitchFamily="34" charset="0"/>
              <a:buChar char="•"/>
            </a:pPr>
            <a:r>
              <a:rPr lang="en-GB" sz="1500" dirty="0">
                <a:latin typeface="+mn-lt"/>
              </a:rPr>
              <a:t> </a:t>
            </a:r>
            <a:r>
              <a:rPr lang="en-GB" sz="1500" b="1" dirty="0">
                <a:latin typeface="+mn-lt"/>
              </a:rPr>
              <a:t>We have 294 active volunteers </a:t>
            </a:r>
            <a:r>
              <a:rPr lang="en-GB" sz="1500" dirty="0">
                <a:latin typeface="+mn-lt"/>
              </a:rPr>
              <a:t>at the Trust.</a:t>
            </a:r>
          </a:p>
          <a:p>
            <a:pPr marL="285750" indent="-285750">
              <a:lnSpc>
                <a:spcPct val="107000"/>
              </a:lnSpc>
              <a:spcAft>
                <a:spcPts val="800"/>
              </a:spcAft>
              <a:buFont typeface="Arial" panose="020B0604020202020204" pitchFamily="34" charset="0"/>
              <a:buChar char="•"/>
            </a:pPr>
            <a:r>
              <a:rPr lang="en-GB" sz="1500" dirty="0">
                <a:latin typeface="+mn-lt"/>
              </a:rPr>
              <a:t>This month the Volunteer Team have been successful in our bid to Health Education England to expand our </a:t>
            </a:r>
            <a:r>
              <a:rPr lang="en-GB" sz="1500" b="1" dirty="0">
                <a:latin typeface="+mn-lt"/>
              </a:rPr>
              <a:t>Volunteer to Career programme</a:t>
            </a:r>
            <a:r>
              <a:rPr lang="en-GB" sz="1500" dirty="0">
                <a:latin typeface="+mn-lt"/>
              </a:rPr>
              <a:t>, we were one of only 10 successful bids and have received </a:t>
            </a:r>
            <a:r>
              <a:rPr lang="en-GB" sz="1500" b="1" dirty="0">
                <a:latin typeface="+mn-lt"/>
              </a:rPr>
              <a:t>£25k </a:t>
            </a:r>
            <a:r>
              <a:rPr lang="en-GB" sz="1500" dirty="0">
                <a:latin typeface="+mn-lt"/>
              </a:rPr>
              <a:t>of funding.</a:t>
            </a:r>
          </a:p>
          <a:p>
            <a:pPr marL="285750" indent="-285750">
              <a:lnSpc>
                <a:spcPct val="107000"/>
              </a:lnSpc>
              <a:spcAft>
                <a:spcPts val="800"/>
              </a:spcAft>
              <a:buFont typeface="Arial" panose="020B0604020202020204" pitchFamily="34" charset="0"/>
              <a:buChar char="•"/>
            </a:pPr>
            <a:r>
              <a:rPr lang="en-GB" sz="1500" dirty="0">
                <a:latin typeface="+mn-lt"/>
              </a:rPr>
              <a:t>This Quarter we have been preparing a volunteer recruitment and engagement campaign which will be launched at the end of September 2022.  The campaign will promote Volunteering at SaTH</a:t>
            </a:r>
          </a:p>
          <a:p>
            <a:pPr marL="285750" indent="-285750">
              <a:lnSpc>
                <a:spcPct val="107000"/>
              </a:lnSpc>
              <a:spcAft>
                <a:spcPts val="800"/>
              </a:spcAft>
              <a:buFont typeface="Arial" panose="020B0604020202020204" pitchFamily="34" charset="0"/>
              <a:buChar char="•"/>
            </a:pPr>
            <a:r>
              <a:rPr lang="en-GB" sz="1500" dirty="0">
                <a:solidFill>
                  <a:schemeClr val="tx2"/>
                </a:solidFill>
                <a:latin typeface="+mn-lt"/>
              </a:rPr>
              <a:t>The new SaTH Charity CRM (Customer Relations Management software) has been implemented. This has included the creation of new online forms which link with the new software</a:t>
            </a:r>
            <a:r>
              <a:rPr lang="en-GB" sz="1500" dirty="0">
                <a:latin typeface="+mn-lt"/>
              </a:rPr>
              <a:t> </a:t>
            </a:r>
          </a:p>
          <a:p>
            <a:pPr marL="285750" indent="-285750">
              <a:lnSpc>
                <a:spcPct val="107000"/>
              </a:lnSpc>
              <a:spcAft>
                <a:spcPts val="800"/>
              </a:spcAft>
              <a:buFont typeface="Arial" panose="020B0604020202020204" pitchFamily="34" charset="0"/>
              <a:buChar char="•"/>
            </a:pPr>
            <a:r>
              <a:rPr lang="en-GB" sz="1500" dirty="0">
                <a:solidFill>
                  <a:schemeClr val="tx2"/>
                </a:solidFill>
                <a:latin typeface="+mn-lt"/>
              </a:rPr>
              <a:t>Training sessions are being arranged for the Divisions in November on successful Charitable Fund management with Directors and the NED Chair Teresa Boughey attending</a:t>
            </a:r>
          </a:p>
          <a:p>
            <a:pPr marL="285750" indent="-285750">
              <a:lnSpc>
                <a:spcPct val="107000"/>
              </a:lnSpc>
              <a:spcAft>
                <a:spcPts val="800"/>
              </a:spcAft>
              <a:buFont typeface="Arial" panose="020B0604020202020204" pitchFamily="34" charset="0"/>
              <a:buChar char="•"/>
            </a:pPr>
            <a:r>
              <a:rPr lang="en-GB" sz="1500" dirty="0">
                <a:solidFill>
                  <a:schemeClr val="tx2"/>
                </a:solidFill>
                <a:latin typeface="+mn-lt"/>
              </a:rPr>
              <a:t>The NHS Big Tea took place on the 5</a:t>
            </a:r>
            <a:r>
              <a:rPr lang="en-GB" sz="1500" baseline="30000" dirty="0">
                <a:solidFill>
                  <a:schemeClr val="tx2"/>
                </a:solidFill>
                <a:latin typeface="+mn-lt"/>
              </a:rPr>
              <a:t>th</a:t>
            </a:r>
            <a:r>
              <a:rPr lang="en-GB" sz="1500" dirty="0">
                <a:solidFill>
                  <a:schemeClr val="tx2"/>
                </a:solidFill>
                <a:latin typeface="+mn-lt"/>
              </a:rPr>
              <a:t> July and over £700 was raised for SaTH Charity from a cake sale, raffle and supermarket collections</a:t>
            </a:r>
          </a:p>
          <a:p>
            <a:pPr marL="285750" indent="-285750">
              <a:lnSpc>
                <a:spcPct val="107000"/>
              </a:lnSpc>
              <a:spcAft>
                <a:spcPts val="800"/>
              </a:spcAft>
              <a:buFont typeface="Arial" panose="020B0604020202020204" pitchFamily="34" charset="0"/>
              <a:buChar char="•"/>
            </a:pPr>
            <a:endParaRPr lang="en-GB" sz="1600" dirty="0">
              <a:solidFill>
                <a:schemeClr val="tx2"/>
              </a:solidFill>
            </a:endParaRPr>
          </a:p>
          <a:p>
            <a:pPr marL="285750" indent="-285750">
              <a:lnSpc>
                <a:spcPct val="107000"/>
              </a:lnSpc>
              <a:spcAft>
                <a:spcPts val="800"/>
              </a:spcAft>
              <a:buFont typeface="Arial" panose="020B0604020202020204" pitchFamily="34" charset="0"/>
              <a:buChar char="•"/>
            </a:pPr>
            <a:endParaRPr lang="en-GB" sz="1500" dirty="0"/>
          </a:p>
          <a:p>
            <a:pPr>
              <a:lnSpc>
                <a:spcPct val="107000"/>
              </a:lnSpc>
              <a:spcAft>
                <a:spcPts val="800"/>
              </a:spcAft>
            </a:pPr>
            <a:endParaRPr lang="en-GB" dirty="0"/>
          </a:p>
          <a:p>
            <a:pPr>
              <a:lnSpc>
                <a:spcPct val="107000"/>
              </a:lnSpc>
              <a:spcAft>
                <a:spcPts val="800"/>
              </a:spcAft>
            </a:pPr>
            <a:r>
              <a:rPr lang="en-GB" sz="1000" dirty="0">
                <a:effectLst/>
                <a:latin typeface="Calibri" panose="020F0502020204030204" pitchFamily="34" charset="0"/>
                <a:ea typeface="Calibri" panose="020F0502020204030204" pitchFamily="34" charset="0"/>
                <a:cs typeface="Arial" panose="020B060402020202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lvl="1"/>
            <a:endParaRPr lang="en-GB" sz="1500" dirty="0"/>
          </a:p>
        </p:txBody>
      </p:sp>
      <p:sp>
        <p:nvSpPr>
          <p:cNvPr id="4" name="Text Placeholder 3"/>
          <p:cNvSpPr>
            <a:spLocks noGrp="1"/>
          </p:cNvSpPr>
          <p:nvPr>
            <p:ph type="body" sz="quarter" idx="13"/>
          </p:nvPr>
        </p:nvSpPr>
        <p:spPr>
          <a:xfrm>
            <a:off x="473074" y="222092"/>
            <a:ext cx="9585326" cy="596952"/>
          </a:xfrm>
        </p:spPr>
        <p:txBody>
          <a:bodyPr/>
          <a:lstStyle/>
          <a:p>
            <a:r>
              <a:rPr lang="en-GB" dirty="0"/>
              <a:t>Highlights of Public Participation – Q1</a:t>
            </a:r>
          </a:p>
        </p:txBody>
      </p:sp>
      <p:pic>
        <p:nvPicPr>
          <p:cNvPr id="6" name="Picture Placeholder 5">
            <a:extLst>
              <a:ext uri="{FF2B5EF4-FFF2-40B4-BE49-F238E27FC236}">
                <a16:creationId xmlns:a16="http://schemas.microsoft.com/office/drawing/2014/main" id="{118A808F-06B3-46AF-826B-EE130017834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56330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A3FA2D-7B59-4734-A6B8-86B59CB48941}"/>
              </a:ext>
            </a:extLst>
          </p:cNvPr>
          <p:cNvSpPr>
            <a:spLocks noGrp="1"/>
          </p:cNvSpPr>
          <p:nvPr>
            <p:ph type="body" sz="quarter" idx="11"/>
          </p:nvPr>
        </p:nvSpPr>
        <p:spPr>
          <a:xfrm>
            <a:off x="0" y="1165733"/>
            <a:ext cx="11248007" cy="5370991"/>
          </a:xfrm>
        </p:spPr>
        <p:txBody>
          <a:bodyPr>
            <a:normAutofit lnSpcReduction="10000"/>
          </a:bodyPr>
          <a:lstStyle/>
          <a:p>
            <a:pPr marL="285750" indent="-285750">
              <a:buFont typeface="Arial" panose="020B0604020202020204" pitchFamily="34" charset="0"/>
              <a:buChar char="•"/>
            </a:pPr>
            <a:r>
              <a:rPr lang="en-GB" sz="1400" dirty="0"/>
              <a:t>The Public Assurance Forum (PAF) met on 3</a:t>
            </a:r>
            <a:r>
              <a:rPr lang="en-GB" sz="1400" baseline="30000" dirty="0"/>
              <a:t>rd</a:t>
            </a:r>
            <a:r>
              <a:rPr lang="en-GB" sz="1400" dirty="0"/>
              <a:t> October 2022, with good member representation from community members and divisional teams.  Chair invited contributions from members for future agenda items</a:t>
            </a:r>
          </a:p>
          <a:p>
            <a:pPr marL="285750" indent="-285750">
              <a:buFont typeface="Arial" panose="020B0604020202020204" pitchFamily="34" charset="0"/>
              <a:buChar char="•"/>
            </a:pPr>
            <a:r>
              <a:rPr lang="en-GB" sz="1400" b="1" dirty="0"/>
              <a:t>External membership of the Forum includes representatives from: Healthwatch Shropshire, Healthwatch T&amp;W, Community Health Council, Shropshire Patient Group, Telford Chief Officers Group (COG), Telford Patient First, Maternity Voices Partnership, Shropshire Voluntary and Community Sector Assembly, Powys Association of Voluntary Organisations (PAVO), Health and Wellbeing Board, Montgomery Health Forum.</a:t>
            </a:r>
            <a:endParaRPr lang="en-GB" sz="1400" dirty="0"/>
          </a:p>
          <a:p>
            <a:pPr marL="285750" indent="-285750">
              <a:buFont typeface="Arial" panose="020B0604020202020204" pitchFamily="34" charset="0"/>
              <a:buChar char="•"/>
            </a:pPr>
            <a:r>
              <a:rPr lang="en-GB" sz="1400" dirty="0"/>
              <a:t>Key Items that were discussed at the Forum included:</a:t>
            </a:r>
          </a:p>
          <a:p>
            <a:pPr marL="742950" lvl="1" indent="-285750">
              <a:buFont typeface="Arial" panose="020B0604020202020204" pitchFamily="34" charset="0"/>
              <a:buChar char="•"/>
            </a:pPr>
            <a:r>
              <a:rPr lang="en-GB" sz="1400" b="1" dirty="0">
                <a:effectLst/>
              </a:rPr>
              <a:t>Members </a:t>
            </a:r>
            <a:r>
              <a:rPr lang="en-GB" sz="1400" b="1" dirty="0"/>
              <a:t>U</a:t>
            </a:r>
            <a:r>
              <a:rPr lang="en-GB" sz="1400" b="1" dirty="0">
                <a:effectLst/>
              </a:rPr>
              <a:t>pdates</a:t>
            </a:r>
          </a:p>
          <a:p>
            <a:pPr marL="742950" lvl="1" indent="-285750">
              <a:buFont typeface="Arial" panose="020B0604020202020204" pitchFamily="34" charset="0"/>
              <a:buChar char="•"/>
            </a:pPr>
            <a:r>
              <a:rPr lang="en-GB" sz="1400" dirty="0"/>
              <a:t>Concerns from Powys residents regarding potential changes to the ambulance and air ambulance base in Welshpool</a:t>
            </a:r>
          </a:p>
          <a:p>
            <a:pPr marL="742950" lvl="1" indent="-285750">
              <a:buFont typeface="Arial" panose="020B0604020202020204" pitchFamily="34" charset="0"/>
              <a:buChar char="•"/>
            </a:pPr>
            <a:r>
              <a:rPr lang="en-GB" sz="1400" dirty="0"/>
              <a:t>From April 2023 the CHC will be replaced by a new Citizen Voice Body for Health and Social Care (CVB)</a:t>
            </a:r>
          </a:p>
          <a:p>
            <a:pPr marL="742950" lvl="1" indent="-285750">
              <a:buFont typeface="Arial" panose="020B0604020202020204" pitchFamily="34" charset="0"/>
              <a:buChar char="•"/>
            </a:pPr>
            <a:r>
              <a:rPr lang="en-GB" sz="1400" dirty="0"/>
              <a:t>An update was requested from a member regarding the system-wide Women’s Health Project. (TO BE ADDED)</a:t>
            </a:r>
          </a:p>
          <a:p>
            <a:pPr marL="742950" lvl="1" indent="-285750">
              <a:buFont typeface="Arial" panose="020B0604020202020204" pitchFamily="34" charset="0"/>
              <a:buChar char="•"/>
            </a:pPr>
            <a:r>
              <a:rPr lang="en-GB" sz="1400" dirty="0"/>
              <a:t>There was discussion around PAF members role which was to ensure assurance and scrutinise Involvement and Engagement of the public within </a:t>
            </a:r>
            <a:r>
              <a:rPr lang="en-GB" sz="1400" dirty="0" err="1"/>
              <a:t>SaTH</a:t>
            </a:r>
            <a:r>
              <a:rPr lang="en-GB" sz="1400" dirty="0"/>
              <a:t>.  It was also noted that the last CQC inspection criticised SaTH for because “</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Division leaders/middle managers, on behalf of front-line staff, did not engage with external stakeholders such as commissioners and Healthwatch” and that PAF now provides that direct engagement.</a:t>
            </a:r>
          </a:p>
          <a:p>
            <a:pPr lvl="1"/>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GB" sz="1400" b="1" dirty="0"/>
              <a:t>Divisional Updates</a:t>
            </a:r>
          </a:p>
          <a:p>
            <a:pPr marL="742950" lvl="1" indent="-285750">
              <a:buFont typeface="Arial" panose="020B0604020202020204" pitchFamily="34" charset="0"/>
              <a:buChar char="•"/>
            </a:pPr>
            <a:r>
              <a:rPr lang="en-GB" sz="1400" dirty="0"/>
              <a:t>Written updates were provided by all the Divisions and all Divisions attend PAF excepted Medicine due to site pressures.  Future updates from the Division will include how the divisions will involve and engage with our external stakeholders on service changes/developments.  There was discussion about involving patients/public in some of the Improvement Hub projects</a:t>
            </a:r>
          </a:p>
          <a:p>
            <a:pPr marL="742950" lvl="1" indent="-285750">
              <a:buFont typeface="Arial" panose="020B0604020202020204" pitchFamily="34" charset="0"/>
              <a:buChar char="•"/>
            </a:pPr>
            <a:r>
              <a:rPr lang="en-GB" sz="1400" dirty="0">
                <a:ea typeface="Times New Roman" panose="02020603050405020304" pitchFamily="18" charset="0"/>
              </a:rPr>
              <a:t>Members queried how long it would take to implement digital white boards within Maternity and W&amp;C.  Delivery suite has been prioritised followed by post and Antenatal wards</a:t>
            </a:r>
          </a:p>
          <a:p>
            <a:pPr marL="742950" lvl="1" indent="-285750">
              <a:buFont typeface="Arial" panose="020B0604020202020204" pitchFamily="34" charset="0"/>
              <a:buChar char="•"/>
            </a:pPr>
            <a:r>
              <a:rPr lang="en-GB" sz="1400" dirty="0">
                <a:effectLst/>
                <a:latin typeface="Arial" panose="020B0604020202020204" pitchFamily="34" charset="0"/>
                <a:ea typeface="Times New Roman" panose="02020603050405020304" pitchFamily="18" charset="0"/>
              </a:rPr>
              <a:t>An update was provided about the relocation of renal dialysis at PRH to an off</a:t>
            </a:r>
            <a:r>
              <a:rPr lang="en-GB" sz="1400" dirty="0">
                <a:ea typeface="Times New Roman" panose="02020603050405020304" pitchFamily="18" charset="0"/>
              </a:rPr>
              <a:t>site location – this was still on target to be completed by March 2023 and there was engagement of staff and patients in the development and regular updates on the SATH Public Participation web pages</a:t>
            </a:r>
          </a:p>
          <a:p>
            <a:pPr marL="742950" lvl="1" indent="-285750">
              <a:buFont typeface="Arial" panose="020B0604020202020204" pitchFamily="34" charset="0"/>
              <a:buChar char="•"/>
            </a:pPr>
            <a:endParaRPr lang="en-GB" sz="1400" dirty="0"/>
          </a:p>
        </p:txBody>
      </p:sp>
      <p:sp>
        <p:nvSpPr>
          <p:cNvPr id="3" name="Text Placeholder 2">
            <a:extLst>
              <a:ext uri="{FF2B5EF4-FFF2-40B4-BE49-F238E27FC236}">
                <a16:creationId xmlns:a16="http://schemas.microsoft.com/office/drawing/2014/main" id="{C28F3613-DEA5-46AF-A7D7-6F09FF6E0AFE}"/>
              </a:ext>
            </a:extLst>
          </p:cNvPr>
          <p:cNvSpPr>
            <a:spLocks noGrp="1"/>
          </p:cNvSpPr>
          <p:nvPr>
            <p:ph type="body" sz="quarter" idx="10"/>
          </p:nvPr>
        </p:nvSpPr>
        <p:spPr>
          <a:xfrm>
            <a:off x="482599" y="321276"/>
            <a:ext cx="9461501" cy="596952"/>
          </a:xfrm>
        </p:spPr>
        <p:txBody>
          <a:bodyPr>
            <a:normAutofit fontScale="92500"/>
          </a:bodyPr>
          <a:lstStyle/>
          <a:p>
            <a:r>
              <a:rPr lang="en-GB" dirty="0"/>
              <a:t>Public Assurance Forum 3 October 2022 (1)</a:t>
            </a:r>
          </a:p>
          <a:p>
            <a:endParaRPr lang="en-GB" dirty="0"/>
          </a:p>
        </p:txBody>
      </p:sp>
    </p:spTree>
    <p:extLst>
      <p:ext uri="{BB962C8B-B14F-4D97-AF65-F5344CB8AC3E}">
        <p14:creationId xmlns:p14="http://schemas.microsoft.com/office/powerpoint/2010/main" val="3461532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B4134D-2BD0-2CC9-873C-4D1B7EFC0E24}"/>
              </a:ext>
            </a:extLst>
          </p:cNvPr>
          <p:cNvSpPr>
            <a:spLocks noGrp="1"/>
          </p:cNvSpPr>
          <p:nvPr>
            <p:ph type="body" sz="quarter" idx="11"/>
          </p:nvPr>
        </p:nvSpPr>
        <p:spPr>
          <a:xfrm>
            <a:off x="393701" y="850782"/>
            <a:ext cx="10161200" cy="5537200"/>
          </a:xfrm>
        </p:spPr>
        <p:txBody>
          <a:bodyPr>
            <a:normAutofit/>
          </a:bodyPr>
          <a:lstStyle/>
          <a:p>
            <a:pPr marL="457200" indent="-457200">
              <a:buFont typeface="Arial" panose="020B0604020202020204" pitchFamily="34" charset="0"/>
              <a:buChar char="•"/>
            </a:pPr>
            <a:endParaRPr lang="en-GB" sz="1500" b="1" dirty="0"/>
          </a:p>
          <a:p>
            <a:pPr marL="457200" indent="-457200">
              <a:buFont typeface="Arial" panose="020B0604020202020204" pitchFamily="34" charset="0"/>
              <a:buChar char="•"/>
            </a:pPr>
            <a:r>
              <a:rPr lang="en-GB" sz="1500" b="1" dirty="0"/>
              <a:t>Update on HTP – </a:t>
            </a:r>
            <a:r>
              <a:rPr lang="en-GB" sz="1500" dirty="0"/>
              <a:t>The Forum received an update from Richard Steyn (co-Medical Director) on HTP following the approval of the SOC.  The Decision Making Business Case  and options were discussed with the Forum.  The Forum were supportive of the work being delivered at pace and asked how patients and the public would be involved in working up the options’ detail moving forward.  It was advised that a Communication and Engagement plan was being developed.  </a:t>
            </a:r>
          </a:p>
          <a:p>
            <a:endParaRPr lang="en-GB" sz="1500" dirty="0"/>
          </a:p>
          <a:p>
            <a:pPr marL="914400" lvl="1" indent="-457200">
              <a:buFont typeface="Arial" panose="020B0604020202020204" pitchFamily="34" charset="0"/>
              <a:buChar char="•"/>
            </a:pPr>
            <a:r>
              <a:rPr lang="en-GB" sz="1500" dirty="0"/>
              <a:t>The importance of involving the public and PAF members was discussed and the need to engaging with organisations and their representatives and not with individuals as representatives.  </a:t>
            </a:r>
          </a:p>
          <a:p>
            <a:pPr lvl="1"/>
            <a:endParaRPr lang="en-GB" sz="1500" dirty="0"/>
          </a:p>
          <a:p>
            <a:pPr marL="914400" lvl="1" indent="-457200">
              <a:buFont typeface="Arial" panose="020B0604020202020204" pitchFamily="34" charset="0"/>
              <a:buChar char="•"/>
            </a:pPr>
            <a:r>
              <a:rPr lang="en-GB" sz="1500" dirty="0"/>
              <a:t>It was discussed that engagement around HTP was around developing the agreed plans – that the model has been consulted on and it was now about implementing this.</a:t>
            </a:r>
          </a:p>
          <a:p>
            <a:pPr lvl="1"/>
            <a:endParaRPr lang="en-GB" sz="1500" dirty="0"/>
          </a:p>
          <a:p>
            <a:pPr marL="914400" lvl="1" indent="-457200">
              <a:buFont typeface="Arial" panose="020B0604020202020204" pitchFamily="34" charset="0"/>
              <a:buChar char="•"/>
            </a:pPr>
            <a:r>
              <a:rPr lang="en-GB" sz="1500" dirty="0"/>
              <a:t>The next stage needs to be completed in about 12 months so there will need to be a fast pace to ensure we meet this deadline</a:t>
            </a:r>
          </a:p>
          <a:p>
            <a:pPr lvl="1"/>
            <a:endParaRPr lang="en-GB" sz="1500" dirty="0"/>
          </a:p>
          <a:p>
            <a:pPr marL="914400" lvl="1" indent="-457200">
              <a:buFont typeface="Arial" panose="020B0604020202020204" pitchFamily="34" charset="0"/>
              <a:buChar char="•"/>
            </a:pPr>
            <a:r>
              <a:rPr lang="en-GB" sz="1500" dirty="0"/>
              <a:t>Forum members have volunteered their support to be involved with this project and it was agreed that the HTP programme would inform them of ways they can get involved over the forthcoming months</a:t>
            </a:r>
          </a:p>
          <a:p>
            <a:pPr lvl="1"/>
            <a:endParaRPr lang="en-GB" sz="1500" dirty="0"/>
          </a:p>
          <a:p>
            <a:pPr marL="914400" lvl="1" indent="-457200">
              <a:buFont typeface="Arial" panose="020B0604020202020204" pitchFamily="34" charset="0"/>
              <a:buChar char="•"/>
            </a:pPr>
            <a:r>
              <a:rPr lang="en-GB" sz="1500" dirty="0"/>
              <a:t>It was noted that other clinical services, aligned with HTP  faced challenges and that any changes that needed to be expedited would include early engagement with PAF members</a:t>
            </a:r>
          </a:p>
          <a:p>
            <a:pPr marL="914400" lvl="1" indent="-457200">
              <a:buFont typeface="Arial" panose="020B0604020202020204" pitchFamily="34" charset="0"/>
              <a:buChar char="•"/>
            </a:pPr>
            <a:endParaRPr lang="en-GB" sz="1500" dirty="0">
              <a:effectLst/>
            </a:endParaRPr>
          </a:p>
          <a:p>
            <a:endParaRPr lang="en-GB" dirty="0"/>
          </a:p>
        </p:txBody>
      </p:sp>
      <p:sp>
        <p:nvSpPr>
          <p:cNvPr id="3" name="Text Placeholder 2">
            <a:extLst>
              <a:ext uri="{FF2B5EF4-FFF2-40B4-BE49-F238E27FC236}">
                <a16:creationId xmlns:a16="http://schemas.microsoft.com/office/drawing/2014/main" id="{282E4F4F-7006-A557-62D6-3D4B7F48BAC0}"/>
              </a:ext>
            </a:extLst>
          </p:cNvPr>
          <p:cNvSpPr>
            <a:spLocks noGrp="1"/>
          </p:cNvSpPr>
          <p:nvPr>
            <p:ph type="body" sz="quarter" idx="10"/>
          </p:nvPr>
        </p:nvSpPr>
        <p:spPr>
          <a:xfrm>
            <a:off x="203200" y="321276"/>
            <a:ext cx="10351701" cy="596952"/>
          </a:xfrm>
        </p:spPr>
        <p:txBody>
          <a:bodyPr/>
          <a:lstStyle/>
          <a:p>
            <a:r>
              <a:rPr lang="en-GB" dirty="0"/>
              <a:t>Public Assurance Forum 3 October 2022 (2)</a:t>
            </a:r>
          </a:p>
          <a:p>
            <a:r>
              <a:rPr lang="en-GB" dirty="0"/>
              <a:t>  </a:t>
            </a:r>
          </a:p>
          <a:p>
            <a:endParaRPr lang="en-GB" dirty="0"/>
          </a:p>
        </p:txBody>
      </p:sp>
    </p:spTree>
    <p:extLst>
      <p:ext uri="{BB962C8B-B14F-4D97-AF65-F5344CB8AC3E}">
        <p14:creationId xmlns:p14="http://schemas.microsoft.com/office/powerpoint/2010/main" val="864137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B4134D-2BD0-2CC9-873C-4D1B7EFC0E24}"/>
              </a:ext>
            </a:extLst>
          </p:cNvPr>
          <p:cNvSpPr>
            <a:spLocks noGrp="1"/>
          </p:cNvSpPr>
          <p:nvPr>
            <p:ph type="body" sz="quarter" idx="11"/>
          </p:nvPr>
        </p:nvSpPr>
        <p:spPr>
          <a:xfrm>
            <a:off x="495301" y="918228"/>
            <a:ext cx="10351702" cy="5537200"/>
          </a:xfrm>
        </p:spPr>
        <p:txBody>
          <a:bodyPr>
            <a:normAutofit/>
          </a:bodyPr>
          <a:lstStyle/>
          <a:p>
            <a:pPr marL="457200" indent="-457200">
              <a:buFont typeface="Arial" panose="020B0604020202020204" pitchFamily="34" charset="0"/>
              <a:buChar char="•"/>
            </a:pPr>
            <a:endParaRPr lang="en-GB" sz="1500" b="1" dirty="0"/>
          </a:p>
          <a:p>
            <a:pPr lvl="1"/>
            <a:endParaRPr lang="en-GB" sz="1500" dirty="0"/>
          </a:p>
          <a:p>
            <a:pPr marL="457200" indent="-457200">
              <a:buFont typeface="Arial" panose="020B0604020202020204" pitchFamily="34" charset="0"/>
              <a:buChar char="•"/>
            </a:pPr>
            <a:r>
              <a:rPr lang="en-GB" sz="1500" b="1" dirty="0"/>
              <a:t>Trust Strategy – </a:t>
            </a:r>
            <a:r>
              <a:rPr lang="en-GB" sz="1500" dirty="0"/>
              <a:t>An update was provided about the development of the Trust Strategy.  It was agreed that Forum Members would received a copy of the Strategy once approved</a:t>
            </a:r>
            <a:endParaRPr lang="en-GB" sz="1500" b="1" dirty="0"/>
          </a:p>
          <a:p>
            <a:pPr marL="457200" indent="-457200">
              <a:buFont typeface="Arial" panose="020B0604020202020204" pitchFamily="34" charset="0"/>
              <a:buChar char="•"/>
            </a:pPr>
            <a:endParaRPr lang="en-GB" sz="1400" b="1" dirty="0"/>
          </a:p>
          <a:p>
            <a:pPr marL="457200" indent="-457200">
              <a:buFont typeface="Arial" panose="020B0604020202020204" pitchFamily="34" charset="0"/>
              <a:buChar char="•"/>
            </a:pPr>
            <a:r>
              <a:rPr lang="en-GB" sz="1400" b="1" dirty="0">
                <a:effectLst/>
              </a:rPr>
              <a:t>Service Changes - </a:t>
            </a:r>
            <a:r>
              <a:rPr lang="en-GB" sz="1400" dirty="0">
                <a:effectLst/>
              </a:rPr>
              <a:t>The Forum welcomed the comprehensive update on the service changes in Q2, including:</a:t>
            </a:r>
          </a:p>
          <a:p>
            <a:pPr marL="914400" lvl="1" indent="-457200">
              <a:buFont typeface="Arial" panose="020B0604020202020204" pitchFamily="34" charset="0"/>
              <a:buChar char="•"/>
            </a:pPr>
            <a:r>
              <a:rPr lang="en-GB" sz="1400" dirty="0">
                <a:effectLst/>
              </a:rPr>
              <a:t>PRH renal dialysis relocation</a:t>
            </a:r>
          </a:p>
          <a:p>
            <a:pPr marL="914400" lvl="1" indent="-457200">
              <a:buFont typeface="Arial" panose="020B0604020202020204" pitchFamily="34" charset="0"/>
              <a:buChar char="•"/>
            </a:pPr>
            <a:r>
              <a:rPr lang="en-GB" sz="1400" dirty="0">
                <a:effectLst/>
              </a:rPr>
              <a:t>county mobile breast screening in Market Drayton and Bridgnorth in 2022 (temporary)</a:t>
            </a:r>
          </a:p>
          <a:p>
            <a:pPr marL="914400" lvl="1" indent="-457200">
              <a:buFont typeface="Arial" panose="020B0604020202020204" pitchFamily="34" charset="0"/>
              <a:buChar char="•"/>
            </a:pPr>
            <a:r>
              <a:rPr lang="en-GB" sz="1400" dirty="0">
                <a:effectLst/>
              </a:rPr>
              <a:t>RSH ENT and audiology outpatient clinics (te</a:t>
            </a:r>
            <a:r>
              <a:rPr lang="en-GB" sz="1400" dirty="0"/>
              <a:t>mporary)</a:t>
            </a:r>
          </a:p>
          <a:p>
            <a:pPr marL="914400" lvl="1" indent="-457200">
              <a:buFont typeface="Arial" panose="020B0604020202020204" pitchFamily="34" charset="0"/>
              <a:buChar char="•"/>
            </a:pPr>
            <a:r>
              <a:rPr lang="en-GB" sz="1400" dirty="0">
                <a:effectLst/>
              </a:rPr>
              <a:t>Cardiology Inpatient Services (temporary)</a:t>
            </a:r>
          </a:p>
          <a:p>
            <a:pPr lvl="1"/>
            <a:endParaRPr lang="en-GB" sz="1400" dirty="0">
              <a:effectLst/>
            </a:endParaRPr>
          </a:p>
          <a:p>
            <a:pPr marL="457200" indent="-457200">
              <a:buFont typeface="Arial" panose="020B0604020202020204" pitchFamily="34" charset="0"/>
              <a:buChar char="•"/>
            </a:pPr>
            <a:r>
              <a:rPr lang="en-GB" sz="1400" b="1" dirty="0">
                <a:effectLst/>
              </a:rPr>
              <a:t>Public Participation updates –</a:t>
            </a:r>
            <a:endParaRPr lang="en-GB" sz="1400" b="1" dirty="0"/>
          </a:p>
          <a:p>
            <a:pPr marL="1371600" lvl="2" indent="-457200">
              <a:buFont typeface="Arial" panose="020B0604020202020204" pitchFamily="34" charset="0"/>
              <a:buChar char="•"/>
            </a:pPr>
            <a:r>
              <a:rPr lang="en-GB" sz="1400" dirty="0">
                <a:effectLst/>
              </a:rPr>
              <a:t>The Engagement Process Flow Diagram was presented to the Forum.  There was a </a:t>
            </a:r>
            <a:r>
              <a:rPr lang="en-GB" sz="1400" dirty="0"/>
              <a:t>discussion around the process the Divisions should follow when considering a service change.  Members stated the importance of engaging with the public/organisations at the beginning of the process and not when a decision has been made, as this is tokenistic.</a:t>
            </a:r>
          </a:p>
          <a:p>
            <a:pPr marL="1371600" lvl="2" indent="-457200">
              <a:buFont typeface="Arial" panose="020B0604020202020204" pitchFamily="34" charset="0"/>
              <a:buChar char="•"/>
            </a:pPr>
            <a:r>
              <a:rPr lang="en-GB" sz="1400" dirty="0">
                <a:effectLst/>
              </a:rPr>
              <a:t>The </a:t>
            </a:r>
            <a:r>
              <a:rPr lang="en-GB" sz="1400" dirty="0"/>
              <a:t>first year’s ‘Plan on a Page’ </a:t>
            </a:r>
            <a:r>
              <a:rPr lang="en-GB" sz="1400" dirty="0">
                <a:effectLst/>
              </a:rPr>
              <a:t>for community engagement, social inclusion, volunteers and SATH Charity was presented to the Forum with an update on Quarter 2 in relation to the actions.  The Forum complimented the Public Participation team on its work especially with regards to volunteers </a:t>
            </a:r>
          </a:p>
          <a:p>
            <a:pPr marL="1371600" lvl="2" indent="-457200">
              <a:buFont typeface="Arial" panose="020B0604020202020204" pitchFamily="34" charset="0"/>
              <a:buChar char="•"/>
            </a:pPr>
            <a:r>
              <a:rPr lang="en-GB" sz="1400" dirty="0">
                <a:effectLst/>
              </a:rPr>
              <a:t>Draft Quarterly Board report presented</a:t>
            </a:r>
          </a:p>
          <a:p>
            <a:pPr lvl="2"/>
            <a:endParaRPr lang="en-GB" sz="1400" dirty="0">
              <a:effectLst/>
            </a:endParaRPr>
          </a:p>
          <a:p>
            <a:endParaRPr lang="en-GB" dirty="0"/>
          </a:p>
        </p:txBody>
      </p:sp>
      <p:sp>
        <p:nvSpPr>
          <p:cNvPr id="3" name="Text Placeholder 2">
            <a:extLst>
              <a:ext uri="{FF2B5EF4-FFF2-40B4-BE49-F238E27FC236}">
                <a16:creationId xmlns:a16="http://schemas.microsoft.com/office/drawing/2014/main" id="{282E4F4F-7006-A557-62D6-3D4B7F48BAC0}"/>
              </a:ext>
            </a:extLst>
          </p:cNvPr>
          <p:cNvSpPr>
            <a:spLocks noGrp="1"/>
          </p:cNvSpPr>
          <p:nvPr>
            <p:ph type="body" sz="quarter" idx="10"/>
          </p:nvPr>
        </p:nvSpPr>
        <p:spPr>
          <a:xfrm>
            <a:off x="203200" y="321276"/>
            <a:ext cx="10351701" cy="596952"/>
          </a:xfrm>
        </p:spPr>
        <p:txBody>
          <a:bodyPr/>
          <a:lstStyle/>
          <a:p>
            <a:r>
              <a:rPr lang="en-GB" dirty="0"/>
              <a:t>Public Assurance Forum 3 October 2022 (3)</a:t>
            </a:r>
          </a:p>
          <a:p>
            <a:endParaRPr lang="en-GB" dirty="0"/>
          </a:p>
        </p:txBody>
      </p:sp>
    </p:spTree>
    <p:extLst>
      <p:ext uri="{BB962C8B-B14F-4D97-AF65-F5344CB8AC3E}">
        <p14:creationId xmlns:p14="http://schemas.microsoft.com/office/powerpoint/2010/main" val="2126764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B10443C-24AD-4961-AD2E-A6326BBB29B0}"/>
              </a:ext>
            </a:extLst>
          </p:cNvPr>
          <p:cNvSpPr>
            <a:spLocks noGrp="1"/>
          </p:cNvSpPr>
          <p:nvPr>
            <p:ph type="body" sz="quarter" idx="13"/>
          </p:nvPr>
        </p:nvSpPr>
        <p:spPr/>
        <p:txBody>
          <a:bodyPr/>
          <a:lstStyle/>
          <a:p>
            <a:r>
              <a:rPr lang="en-GB" sz="3600" dirty="0"/>
              <a:t>Section 242 duties– Service changes</a:t>
            </a:r>
          </a:p>
          <a:p>
            <a:endParaRPr lang="en-GB" dirty="0"/>
          </a:p>
        </p:txBody>
      </p:sp>
      <p:pic>
        <p:nvPicPr>
          <p:cNvPr id="5" name="Picture Placeholder 5" descr="A picture containing tree, outdoor, trailer, yellow&#10;&#10;Description automatically generated">
            <a:extLst>
              <a:ext uri="{FF2B5EF4-FFF2-40B4-BE49-F238E27FC236}">
                <a16:creationId xmlns:a16="http://schemas.microsoft.com/office/drawing/2014/main" id="{80BFF806-033A-424E-A49A-3A382473345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7239000" y="1249363"/>
            <a:ext cx="4813300" cy="4746625"/>
          </a:xfrm>
          <a:noFill/>
        </p:spPr>
      </p:pic>
      <p:sp>
        <p:nvSpPr>
          <p:cNvPr id="7" name="Text Placeholder 6">
            <a:extLst>
              <a:ext uri="{FF2B5EF4-FFF2-40B4-BE49-F238E27FC236}">
                <a16:creationId xmlns:a16="http://schemas.microsoft.com/office/drawing/2014/main" id="{2D089A5D-243F-498E-D942-9195AD50DECC}"/>
              </a:ext>
            </a:extLst>
          </p:cNvPr>
          <p:cNvSpPr>
            <a:spLocks noGrp="1"/>
          </p:cNvSpPr>
          <p:nvPr>
            <p:ph type="body" sz="quarter" idx="12"/>
          </p:nvPr>
        </p:nvSpPr>
        <p:spPr>
          <a:xfrm>
            <a:off x="304800" y="1145438"/>
            <a:ext cx="6769100" cy="4567124"/>
          </a:xfrm>
        </p:spPr>
        <p:txBody>
          <a:bodyPr>
            <a:normAutofit fontScale="25000" lnSpcReduction="20000"/>
          </a:bodyPr>
          <a:lstStyle/>
          <a:p>
            <a:pPr>
              <a:lnSpc>
                <a:spcPct val="120000"/>
              </a:lnSpc>
              <a:spcBef>
                <a:spcPts val="0"/>
              </a:spcBef>
            </a:pPr>
            <a:r>
              <a:rPr lang="en-GB" sz="5200" b="1" dirty="0">
                <a:latin typeface="+mn-lt"/>
              </a:rPr>
              <a:t>Breast Screening Mobile Unit (Market Drayton &amp; Bridgnorth) temporary service change </a:t>
            </a:r>
          </a:p>
          <a:p>
            <a:pPr marL="1143000" lvl="1" indent="-685800">
              <a:lnSpc>
                <a:spcPct val="120000"/>
              </a:lnSpc>
              <a:spcBef>
                <a:spcPts val="0"/>
              </a:spcBef>
              <a:buFont typeface="Arial" panose="020B0604020202020204" pitchFamily="34" charset="0"/>
              <a:buChar char="•"/>
            </a:pPr>
            <a:r>
              <a:rPr lang="en-GB" sz="5200" dirty="0">
                <a:solidFill>
                  <a:schemeClr val="tx2"/>
                </a:solidFill>
                <a:effectLst/>
                <a:latin typeface="+mn-lt"/>
                <a:ea typeface="Calibri" panose="020F0502020204030204" pitchFamily="34" charset="0"/>
              </a:rPr>
              <a:t>A temporary service change </a:t>
            </a:r>
            <a:r>
              <a:rPr lang="en-GB" sz="5200" dirty="0">
                <a:solidFill>
                  <a:schemeClr val="tx2"/>
                </a:solidFill>
                <a:latin typeface="+mn-lt"/>
              </a:rPr>
              <a:t>which will affect the county mobile breast screening unit going to Market Drayton &amp; Bridgnorth in 2022.  For women in these areas they are being invited to attend their appointment at one of our main hospital sites –  with extended our opening hours to evenings and weekend to support patients attending appointments</a:t>
            </a:r>
          </a:p>
          <a:p>
            <a:pPr marL="1143000" lvl="1" indent="-685800">
              <a:lnSpc>
                <a:spcPct val="120000"/>
              </a:lnSpc>
              <a:spcBef>
                <a:spcPts val="0"/>
              </a:spcBef>
              <a:buFont typeface="Arial" panose="020B0604020202020204" pitchFamily="34" charset="0"/>
              <a:buChar char="•"/>
            </a:pPr>
            <a:r>
              <a:rPr lang="en-GB" sz="5200" dirty="0">
                <a:solidFill>
                  <a:schemeClr val="tx2"/>
                </a:solidFill>
                <a:latin typeface="+mn-lt"/>
              </a:rPr>
              <a:t>Following feedback from patients groups, free car parking on the hospital sites is being offered to women from the affected areas</a:t>
            </a:r>
          </a:p>
          <a:p>
            <a:pPr marL="1143000" lvl="1" indent="-685800">
              <a:lnSpc>
                <a:spcPct val="120000"/>
              </a:lnSpc>
              <a:spcBef>
                <a:spcPts val="0"/>
              </a:spcBef>
              <a:buFont typeface="Arial" panose="020B0604020202020204" pitchFamily="34" charset="0"/>
              <a:buChar char="•"/>
            </a:pPr>
            <a:r>
              <a:rPr lang="en-GB" sz="5200" dirty="0">
                <a:solidFill>
                  <a:schemeClr val="tx2"/>
                </a:solidFill>
                <a:latin typeface="+mn-lt"/>
              </a:rPr>
              <a:t>Following appointment letters being sent to women from Market Drayton and Bridgnorth, the team have monitored appointment uptake.  Currently there is a good uptake rate which is similar to previous years.</a:t>
            </a:r>
          </a:p>
          <a:p>
            <a:pPr marL="1143000" lvl="1" indent="-685800">
              <a:lnSpc>
                <a:spcPct val="120000"/>
              </a:lnSpc>
              <a:spcBef>
                <a:spcPts val="0"/>
              </a:spcBef>
              <a:buFont typeface="Arial" panose="020B0604020202020204" pitchFamily="34" charset="0"/>
              <a:buChar char="•"/>
            </a:pPr>
            <a:r>
              <a:rPr lang="en-GB" sz="5200" dirty="0">
                <a:latin typeface="+mn-lt"/>
              </a:rPr>
              <a:t>Following our initial engagement we have met with  the Market Drayton Patient Participation to feedback to them.</a:t>
            </a:r>
          </a:p>
          <a:p>
            <a:pPr marL="685800" indent="-685800">
              <a:lnSpc>
                <a:spcPct val="120000"/>
              </a:lnSpc>
              <a:spcBef>
                <a:spcPts val="0"/>
              </a:spcBef>
              <a:buFont typeface="Arial" panose="020B0604020202020204" pitchFamily="34" charset="0"/>
              <a:buChar char="•"/>
            </a:pPr>
            <a:endParaRPr lang="en-GB" sz="5200" dirty="0">
              <a:latin typeface="+mn-lt"/>
            </a:endParaRPr>
          </a:p>
          <a:p>
            <a:pPr>
              <a:lnSpc>
                <a:spcPct val="120000"/>
              </a:lnSpc>
              <a:spcBef>
                <a:spcPts val="0"/>
              </a:spcBef>
            </a:pPr>
            <a:r>
              <a:rPr lang="en-GB" sz="5200" b="1" dirty="0">
                <a:latin typeface="+mn-lt"/>
              </a:rPr>
              <a:t>Audiology and ENT (Ear, Nose and Throat) at RSH, temporary service change </a:t>
            </a:r>
          </a:p>
          <a:p>
            <a:pPr>
              <a:lnSpc>
                <a:spcPct val="120000"/>
              </a:lnSpc>
              <a:spcBef>
                <a:spcPts val="0"/>
              </a:spcBef>
            </a:pPr>
            <a:endParaRPr lang="en-GB" sz="5200" b="1" dirty="0">
              <a:latin typeface="+mn-lt"/>
            </a:endParaRPr>
          </a:p>
          <a:p>
            <a:pPr marL="1143000" lvl="1" indent="-685800">
              <a:lnSpc>
                <a:spcPct val="120000"/>
              </a:lnSpc>
              <a:spcBef>
                <a:spcPts val="0"/>
              </a:spcBef>
              <a:buFont typeface="Arial" panose="020B0604020202020204" pitchFamily="34" charset="0"/>
              <a:buChar char="•"/>
            </a:pPr>
            <a:r>
              <a:rPr lang="en-GB" sz="5200" dirty="0">
                <a:latin typeface="+mn-lt"/>
              </a:rPr>
              <a:t> A </a:t>
            </a:r>
            <a:r>
              <a:rPr lang="en-GB" sz="5200" b="0" dirty="0">
                <a:solidFill>
                  <a:schemeClr val="tx2"/>
                </a:solidFill>
                <a:effectLst/>
                <a:latin typeface="+mn-lt"/>
              </a:rPr>
              <a:t>This is a temporary service change (approximately 12-18 weeks) to outpatient Ear, Nose and Throat (ENT) and Audiology Services at the Royal Shrewsbury Hospital.</a:t>
            </a:r>
            <a:r>
              <a:rPr lang="en-GB" sz="5200" dirty="0">
                <a:solidFill>
                  <a:schemeClr val="tx2"/>
                </a:solidFill>
                <a:latin typeface="+mn-lt"/>
              </a:rPr>
              <a:t>  Improvement works at the outpatient clinics commenced on 18</a:t>
            </a:r>
            <a:r>
              <a:rPr lang="en-GB" sz="5200" baseline="30000" dirty="0">
                <a:solidFill>
                  <a:schemeClr val="tx2"/>
                </a:solidFill>
                <a:latin typeface="+mn-lt"/>
              </a:rPr>
              <a:t>th</a:t>
            </a:r>
            <a:r>
              <a:rPr lang="en-GB" sz="5200" dirty="0">
                <a:solidFill>
                  <a:schemeClr val="tx2"/>
                </a:solidFill>
                <a:latin typeface="+mn-lt"/>
              </a:rPr>
              <a:t> April 2022, and will enable the air flow systems to be upgraded</a:t>
            </a:r>
          </a:p>
          <a:p>
            <a:pPr marL="1143000" lvl="1" indent="-685800">
              <a:lnSpc>
                <a:spcPct val="120000"/>
              </a:lnSpc>
              <a:spcBef>
                <a:spcPts val="0"/>
              </a:spcBef>
              <a:buFont typeface="Arial" panose="020B0604020202020204" pitchFamily="34" charset="0"/>
              <a:buChar char="•"/>
            </a:pPr>
            <a:r>
              <a:rPr lang="en-GB" sz="5200" b="1" dirty="0">
                <a:solidFill>
                  <a:schemeClr val="tx2"/>
                </a:solidFill>
                <a:latin typeface="+mn-lt"/>
              </a:rPr>
              <a:t>The work to upgrade the outpatients clinics at RSH have now been completed.</a:t>
            </a:r>
            <a:endParaRPr lang="en-GB" sz="5200" b="0" i="0" dirty="0">
              <a:solidFill>
                <a:schemeClr val="tx2"/>
              </a:solidFill>
              <a:effectLst/>
              <a:latin typeface="+mn-lt"/>
            </a:endParaRPr>
          </a:p>
          <a:p>
            <a:endParaRPr lang="en-GB" dirty="0"/>
          </a:p>
        </p:txBody>
      </p:sp>
      <p:sp>
        <p:nvSpPr>
          <p:cNvPr id="8" name="TextBox 7">
            <a:extLst>
              <a:ext uri="{FF2B5EF4-FFF2-40B4-BE49-F238E27FC236}">
                <a16:creationId xmlns:a16="http://schemas.microsoft.com/office/drawing/2014/main" id="{01247621-FAB2-B13B-9833-47E4B0898224}"/>
              </a:ext>
            </a:extLst>
          </p:cNvPr>
          <p:cNvSpPr txBox="1"/>
          <p:nvPr/>
        </p:nvSpPr>
        <p:spPr>
          <a:xfrm>
            <a:off x="304800" y="6049758"/>
            <a:ext cx="9105900" cy="553998"/>
          </a:xfrm>
          <a:prstGeom prst="rect">
            <a:avLst/>
          </a:prstGeom>
          <a:noFill/>
        </p:spPr>
        <p:txBody>
          <a:bodyPr wrap="square" rtlCol="0">
            <a:spAutoFit/>
          </a:bodyPr>
          <a:lstStyle/>
          <a:p>
            <a:r>
              <a:rPr lang="en-GB" sz="1200" dirty="0">
                <a:solidFill>
                  <a:schemeClr val="tx2"/>
                </a:solidFill>
                <a:latin typeface="+mn-lt"/>
              </a:rPr>
              <a:t>The detail of all service change proposals and engagement can be found at </a:t>
            </a:r>
            <a:r>
              <a:rPr lang="en-GB" sz="1200" dirty="0">
                <a:solidFill>
                  <a:schemeClr val="tx2"/>
                </a:solidFill>
                <a:latin typeface="+mn-lt"/>
                <a:hlinkClick r:id="rId3">
                  <a:extLst>
                    <a:ext uri="{A12FA001-AC4F-418D-AE19-62706E023703}">
                      <ahyp:hlinkClr xmlns:ahyp="http://schemas.microsoft.com/office/drawing/2018/hyperlinkcolor" val="tx"/>
                    </a:ext>
                  </a:extLst>
                </a:hlinkClick>
              </a:rPr>
              <a:t>Services Changes and Developments – SaTH</a:t>
            </a:r>
            <a:endParaRPr lang="en-GB" sz="1200" dirty="0">
              <a:solidFill>
                <a:schemeClr val="tx2"/>
              </a:solidFill>
              <a:latin typeface="+mn-lt"/>
            </a:endParaRPr>
          </a:p>
          <a:p>
            <a:endParaRPr lang="en-GB" dirty="0"/>
          </a:p>
        </p:txBody>
      </p:sp>
    </p:spTree>
    <p:extLst>
      <p:ext uri="{BB962C8B-B14F-4D97-AF65-F5344CB8AC3E}">
        <p14:creationId xmlns:p14="http://schemas.microsoft.com/office/powerpoint/2010/main" val="3698076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F93A4-2BED-D871-10FD-74C9CAA1393E}"/>
              </a:ext>
            </a:extLst>
          </p:cNvPr>
          <p:cNvSpPr>
            <a:spLocks noGrp="1"/>
          </p:cNvSpPr>
          <p:nvPr>
            <p:ph type="body" sz="quarter" idx="13"/>
          </p:nvPr>
        </p:nvSpPr>
        <p:spPr/>
        <p:txBody>
          <a:bodyPr/>
          <a:lstStyle/>
          <a:p>
            <a:r>
              <a:rPr lang="en-GB" sz="3600" dirty="0"/>
              <a:t>Section 242 duties– Service changes (2)</a:t>
            </a:r>
          </a:p>
        </p:txBody>
      </p:sp>
      <p:sp>
        <p:nvSpPr>
          <p:cNvPr id="3" name="Text Placeholder 2">
            <a:extLst>
              <a:ext uri="{FF2B5EF4-FFF2-40B4-BE49-F238E27FC236}">
                <a16:creationId xmlns:a16="http://schemas.microsoft.com/office/drawing/2014/main" id="{8BFD536B-AFC9-8D9D-00DE-5E38ADD7F557}"/>
              </a:ext>
            </a:extLst>
          </p:cNvPr>
          <p:cNvSpPr>
            <a:spLocks noGrp="1"/>
          </p:cNvSpPr>
          <p:nvPr>
            <p:ph type="body" sz="quarter" idx="12"/>
          </p:nvPr>
        </p:nvSpPr>
        <p:spPr>
          <a:xfrm>
            <a:off x="482599" y="918228"/>
            <a:ext cx="6216634" cy="4567124"/>
          </a:xfrm>
        </p:spPr>
        <p:txBody>
          <a:bodyPr/>
          <a:lstStyle/>
          <a:p>
            <a:pPr algn="l"/>
            <a:endParaRPr lang="en-GB" sz="1800" b="0" i="0" u="none" strike="noStrike" baseline="0" dirty="0">
              <a:latin typeface="Arial" panose="020B0604020202020204" pitchFamily="34" charset="0"/>
            </a:endParaRPr>
          </a:p>
          <a:p>
            <a:endParaRPr lang="en-GB" dirty="0"/>
          </a:p>
        </p:txBody>
      </p:sp>
      <p:pic>
        <p:nvPicPr>
          <p:cNvPr id="6" name="Picture Placeholder 5">
            <a:extLst>
              <a:ext uri="{FF2B5EF4-FFF2-40B4-BE49-F238E27FC236}">
                <a16:creationId xmlns:a16="http://schemas.microsoft.com/office/drawing/2014/main" id="{65B783F3-33C1-DA69-0FFE-2A89A52B9568}"/>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2821" r="12821"/>
          <a:stretch/>
        </p:blipFill>
        <p:spPr/>
      </p:pic>
      <p:sp>
        <p:nvSpPr>
          <p:cNvPr id="9" name="TextBox 8">
            <a:extLst>
              <a:ext uri="{FF2B5EF4-FFF2-40B4-BE49-F238E27FC236}">
                <a16:creationId xmlns:a16="http://schemas.microsoft.com/office/drawing/2014/main" id="{447C02F6-CF98-B3A6-78D9-A1745A3FA7A9}"/>
              </a:ext>
            </a:extLst>
          </p:cNvPr>
          <p:cNvSpPr txBox="1"/>
          <p:nvPr/>
        </p:nvSpPr>
        <p:spPr>
          <a:xfrm>
            <a:off x="90487" y="988238"/>
            <a:ext cx="6903235" cy="5478423"/>
          </a:xfrm>
          <a:prstGeom prst="rect">
            <a:avLst/>
          </a:prstGeom>
          <a:noFill/>
        </p:spPr>
        <p:txBody>
          <a:bodyPr wrap="square">
            <a:spAutoFit/>
          </a:bodyPr>
          <a:lstStyle/>
          <a:p>
            <a:r>
              <a:rPr lang="en-GB" sz="1400" b="1" dirty="0">
                <a:solidFill>
                  <a:schemeClr val="tx2"/>
                </a:solidFill>
              </a:rPr>
              <a:t>Cardiology Inpatient Services(Temporary Change)</a:t>
            </a:r>
          </a:p>
          <a:p>
            <a:endParaRPr lang="en-GB" sz="1400" b="1" dirty="0">
              <a:solidFill>
                <a:schemeClr val="tx2"/>
              </a:solidFill>
              <a:effectLst/>
            </a:endParaRPr>
          </a:p>
          <a:p>
            <a:pPr marL="285750" indent="-285750">
              <a:lnSpc>
                <a:spcPct val="100000"/>
              </a:lnSpc>
              <a:spcBef>
                <a:spcPts val="0"/>
              </a:spcBef>
              <a:buFont typeface="Arial" panose="020B0604020202020204" pitchFamily="34" charset="0"/>
              <a:buChar char="•"/>
            </a:pPr>
            <a:r>
              <a:rPr lang="en-GB" sz="1400" b="0" dirty="0">
                <a:solidFill>
                  <a:schemeClr val="tx2"/>
                </a:solidFill>
                <a:effectLst/>
              </a:rPr>
              <a:t>This is a temporary service change involved the transfer of 24 cardiology inpatient beds at RSH to PRH.  All inpatient Cardiology bed would then based at PRH.  This is a temporary service change until Cardiology services were moved to RSH as part of the Hospital Transformation Programme.</a:t>
            </a:r>
          </a:p>
          <a:p>
            <a:pPr>
              <a:lnSpc>
                <a:spcPct val="100000"/>
              </a:lnSpc>
              <a:spcBef>
                <a:spcPts val="0"/>
              </a:spcBef>
            </a:pPr>
            <a:endParaRPr lang="en-GB" sz="1400" b="0" dirty="0">
              <a:solidFill>
                <a:schemeClr val="tx2"/>
              </a:solidFill>
              <a:effectLst/>
            </a:endParaRPr>
          </a:p>
          <a:p>
            <a:pPr marL="285750" indent="-285750">
              <a:lnSpc>
                <a:spcPct val="100000"/>
              </a:lnSpc>
              <a:spcBef>
                <a:spcPts val="0"/>
              </a:spcBef>
              <a:buFont typeface="Arial" panose="020B0604020202020204" pitchFamily="34" charset="0"/>
              <a:buChar char="•"/>
            </a:pPr>
            <a:r>
              <a:rPr lang="en-GB" sz="1400" b="0" dirty="0">
                <a:solidFill>
                  <a:schemeClr val="tx2"/>
                </a:solidFill>
                <a:effectLst/>
              </a:rPr>
              <a:t>As agreed with the CCG prior to the change in service, the Division is now undertaking a 6 month review of Cardiology inpatient services</a:t>
            </a:r>
            <a:endParaRPr lang="en-GB" sz="1400" dirty="0">
              <a:solidFill>
                <a:schemeClr val="tx2"/>
              </a:solidFill>
            </a:endParaRPr>
          </a:p>
          <a:p>
            <a:endParaRPr lang="en-GB" sz="1400" b="1" dirty="0">
              <a:solidFill>
                <a:schemeClr val="tx2"/>
              </a:solidFill>
            </a:endParaRPr>
          </a:p>
          <a:p>
            <a:r>
              <a:rPr lang="en-GB" sz="1400" b="1" dirty="0">
                <a:solidFill>
                  <a:schemeClr val="tx2"/>
                </a:solidFill>
              </a:rPr>
              <a:t>Renal Dialysis Services – Telford</a:t>
            </a:r>
          </a:p>
          <a:p>
            <a:endParaRPr lang="en-GB" sz="1400" b="1" dirty="0">
              <a:solidFill>
                <a:schemeClr val="tx2"/>
              </a:solidFill>
            </a:endParaRPr>
          </a:p>
          <a:p>
            <a:pPr marL="285750" indent="-285750">
              <a:buFont typeface="Arial" panose="020B0604020202020204" pitchFamily="34" charset="0"/>
              <a:buChar char="•"/>
            </a:pPr>
            <a:r>
              <a:rPr lang="en-GB" sz="1400" dirty="0">
                <a:solidFill>
                  <a:schemeClr val="tx2"/>
                </a:solidFill>
              </a:rPr>
              <a:t>Following a period of public engagement and funding approved, plans to move the renal dialysis unit to an offsite community setting are underway.  </a:t>
            </a:r>
          </a:p>
          <a:p>
            <a:pPr marL="285750" indent="-285750">
              <a:buFont typeface="Arial" panose="020B0604020202020204" pitchFamily="34" charset="0"/>
              <a:buChar char="•"/>
            </a:pPr>
            <a:endParaRPr lang="en-GB" sz="1400" dirty="0">
              <a:solidFill>
                <a:schemeClr val="tx2"/>
              </a:solidFill>
            </a:endParaRPr>
          </a:p>
          <a:p>
            <a:pPr marL="285750" indent="-285750">
              <a:buFont typeface="Arial" panose="020B0604020202020204" pitchFamily="34" charset="0"/>
              <a:buChar char="•"/>
            </a:pPr>
            <a:r>
              <a:rPr lang="en-GB" sz="1400" dirty="0">
                <a:solidFill>
                  <a:schemeClr val="tx2"/>
                </a:solidFill>
              </a:rPr>
              <a:t>The renal unit will be relocated from PRH to </a:t>
            </a:r>
            <a:r>
              <a:rPr lang="en-GB" sz="1400" dirty="0" err="1">
                <a:solidFill>
                  <a:schemeClr val="tx2"/>
                </a:solidFill>
              </a:rPr>
              <a:t>Hollinswood</a:t>
            </a:r>
            <a:r>
              <a:rPr lang="en-GB" sz="1400" dirty="0">
                <a:solidFill>
                  <a:schemeClr val="tx2"/>
                </a:solidFill>
              </a:rPr>
              <a:t> House, Stafford Park – this is also the location of the Community Diagnostic Centre.</a:t>
            </a:r>
          </a:p>
          <a:p>
            <a:pPr marL="285750" indent="-285750">
              <a:buFont typeface="Arial" panose="020B0604020202020204" pitchFamily="34" charset="0"/>
              <a:buChar char="•"/>
            </a:pPr>
            <a:endParaRPr lang="en-GB" sz="1400" dirty="0">
              <a:solidFill>
                <a:schemeClr val="tx2"/>
              </a:solidFill>
            </a:endParaRPr>
          </a:p>
          <a:p>
            <a:pPr marL="285750" indent="-285750">
              <a:buFont typeface="Arial" panose="020B0604020202020204" pitchFamily="34" charset="0"/>
              <a:buChar char="•"/>
            </a:pPr>
            <a:r>
              <a:rPr lang="en-GB" sz="1400" dirty="0">
                <a:solidFill>
                  <a:schemeClr val="tx2"/>
                </a:solidFill>
              </a:rPr>
              <a:t>A meeting was held on 14</a:t>
            </a:r>
            <a:r>
              <a:rPr lang="en-GB" sz="1400" baseline="30000" dirty="0">
                <a:solidFill>
                  <a:schemeClr val="tx2"/>
                </a:solidFill>
              </a:rPr>
              <a:t>th</a:t>
            </a:r>
            <a:r>
              <a:rPr lang="en-GB" sz="1400" dirty="0">
                <a:solidFill>
                  <a:schemeClr val="tx2"/>
                </a:solidFill>
              </a:rPr>
              <a:t> June 2022 to update our patients/public on this service change.  A presentation was delivered by our Estates and Operations Teams, and this presentation can be found on our website, alongside the previous presentation, Engagement plan and report, and EQIA</a:t>
            </a:r>
          </a:p>
          <a:p>
            <a:pPr marL="285750" indent="-285750">
              <a:buFont typeface="Arial" panose="020B0604020202020204" pitchFamily="34" charset="0"/>
              <a:buChar char="•"/>
            </a:pPr>
            <a:endParaRPr lang="en-GB" sz="1400" dirty="0">
              <a:solidFill>
                <a:schemeClr val="tx2"/>
              </a:solidFill>
            </a:endParaRPr>
          </a:p>
          <a:p>
            <a:pPr marL="285750" indent="-285750">
              <a:buFont typeface="Arial" panose="020B0604020202020204" pitchFamily="34" charset="0"/>
              <a:buChar char="•"/>
            </a:pPr>
            <a:r>
              <a:rPr lang="en-GB" sz="1400" dirty="0">
                <a:solidFill>
                  <a:schemeClr val="tx2"/>
                </a:solidFill>
              </a:rPr>
              <a:t>The Division and Estates have agreed to provide a quarterly update on the new facilities</a:t>
            </a:r>
          </a:p>
        </p:txBody>
      </p:sp>
    </p:spTree>
    <p:extLst>
      <p:ext uri="{BB962C8B-B14F-4D97-AF65-F5344CB8AC3E}">
        <p14:creationId xmlns:p14="http://schemas.microsoft.com/office/powerpoint/2010/main" val="2090526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6A1269-4200-4F16-8917-0FC08A45D202}"/>
              </a:ext>
            </a:extLst>
          </p:cNvPr>
          <p:cNvSpPr>
            <a:spLocks noGrp="1"/>
          </p:cNvSpPr>
          <p:nvPr>
            <p:ph type="body" sz="quarter" idx="13"/>
          </p:nvPr>
        </p:nvSpPr>
        <p:spPr/>
        <p:txBody>
          <a:bodyPr/>
          <a:lstStyle/>
          <a:p>
            <a:r>
              <a:rPr lang="en-GB" sz="3600" dirty="0"/>
              <a:t>Engaging with our Local Communities</a:t>
            </a:r>
          </a:p>
        </p:txBody>
      </p:sp>
      <p:sp>
        <p:nvSpPr>
          <p:cNvPr id="3" name="Text Placeholder 2">
            <a:extLst>
              <a:ext uri="{FF2B5EF4-FFF2-40B4-BE49-F238E27FC236}">
                <a16:creationId xmlns:a16="http://schemas.microsoft.com/office/drawing/2014/main" id="{FB0B8A3E-3406-4B74-A5C0-82445E8C328D}"/>
              </a:ext>
            </a:extLst>
          </p:cNvPr>
          <p:cNvSpPr>
            <a:spLocks noGrp="1"/>
          </p:cNvSpPr>
          <p:nvPr>
            <p:ph type="body" sz="quarter" idx="12"/>
          </p:nvPr>
        </p:nvSpPr>
        <p:spPr>
          <a:xfrm>
            <a:off x="482599" y="1219201"/>
            <a:ext cx="6216634" cy="5016500"/>
          </a:xfrm>
        </p:spPr>
        <p:txBody>
          <a:bodyPr>
            <a:normAutofit fontScale="92500" lnSpcReduction="10000"/>
          </a:bodyPr>
          <a:lstStyle/>
          <a:p>
            <a:pPr marL="285750" indent="-285750">
              <a:buFont typeface="Arial" panose="020B0604020202020204" pitchFamily="34" charset="0"/>
              <a:buChar char="•"/>
            </a:pPr>
            <a:r>
              <a:rPr lang="en-GB" sz="1600" dirty="0">
                <a:latin typeface="+mn-lt"/>
              </a:rPr>
              <a:t>The Engagement team hold a series of community meetings where the public across Shropshire, Telford &amp; Wrekin and Powys are invited to join us virtually to find out more about their hospitals, which includes:</a:t>
            </a:r>
          </a:p>
          <a:p>
            <a:pPr marL="742950" lvl="1" indent="-285750">
              <a:lnSpc>
                <a:spcPct val="100000"/>
              </a:lnSpc>
              <a:buFont typeface="Arial" panose="020B0604020202020204" pitchFamily="34" charset="0"/>
              <a:buChar char="•"/>
            </a:pPr>
            <a:r>
              <a:rPr lang="en-GB" sz="1600" b="1" dirty="0">
                <a:latin typeface="+mn-lt"/>
              </a:rPr>
              <a:t>Monthly email update – </a:t>
            </a:r>
            <a:r>
              <a:rPr lang="en-GB" sz="1600" dirty="0">
                <a:latin typeface="+mn-lt"/>
              </a:rPr>
              <a:t>An email update to our members and organisations</a:t>
            </a:r>
          </a:p>
          <a:p>
            <a:pPr marL="742950" lvl="1" indent="-285750">
              <a:lnSpc>
                <a:spcPct val="100000"/>
              </a:lnSpc>
              <a:buFont typeface="Arial" panose="020B0604020202020204" pitchFamily="34" charset="0"/>
              <a:buChar char="•"/>
            </a:pPr>
            <a:r>
              <a:rPr lang="en-GB" sz="1600" b="1" dirty="0">
                <a:latin typeface="+mn-lt"/>
              </a:rPr>
              <a:t>Community Cascade </a:t>
            </a:r>
            <a:r>
              <a:rPr lang="en-GB" sz="1600" dirty="0">
                <a:latin typeface="+mn-lt"/>
              </a:rPr>
              <a:t>– this is delivered twice a month following feedback from the public requesting an additional session in the evening</a:t>
            </a:r>
          </a:p>
          <a:p>
            <a:pPr marL="742950" lvl="1" indent="-285750">
              <a:lnSpc>
                <a:spcPct val="100000"/>
              </a:lnSpc>
              <a:buFont typeface="Arial" panose="020B0604020202020204" pitchFamily="34" charset="0"/>
              <a:buChar char="•"/>
            </a:pPr>
            <a:r>
              <a:rPr lang="en-GB" sz="1600" b="1" dirty="0">
                <a:latin typeface="+mn-lt"/>
              </a:rPr>
              <a:t>Monthly Community drop-ins – </a:t>
            </a:r>
            <a:r>
              <a:rPr lang="en-GB" sz="1600" dirty="0">
                <a:latin typeface="+mn-lt"/>
              </a:rPr>
              <a:t>informal drop-ins for a community to meet with members of the engagement team</a:t>
            </a:r>
            <a:endParaRPr lang="en-GB" sz="1600" b="1" dirty="0">
              <a:latin typeface="+mn-lt"/>
            </a:endParaRPr>
          </a:p>
          <a:p>
            <a:pPr marL="742950" lvl="1" indent="-285750">
              <a:lnSpc>
                <a:spcPct val="100000"/>
              </a:lnSpc>
              <a:buFont typeface="Arial" panose="020B0604020202020204" pitchFamily="34" charset="0"/>
              <a:buChar char="•"/>
            </a:pPr>
            <a:r>
              <a:rPr lang="en-GB" sz="1600" b="1" dirty="0">
                <a:latin typeface="+mn-lt"/>
              </a:rPr>
              <a:t>About Health Events</a:t>
            </a:r>
            <a:r>
              <a:rPr lang="en-GB" sz="1600" dirty="0">
                <a:latin typeface="+mn-lt"/>
              </a:rPr>
              <a:t>– There is an ongoing series of virtual health events for staff and the public.  </a:t>
            </a:r>
          </a:p>
          <a:p>
            <a:pPr marL="742950" lvl="1" indent="-285750">
              <a:lnSpc>
                <a:spcPct val="100000"/>
              </a:lnSpc>
              <a:buFont typeface="Arial" panose="020B0604020202020204" pitchFamily="34" charset="0"/>
              <a:buChar char="•"/>
            </a:pPr>
            <a:endParaRPr lang="en-GB" sz="1600" dirty="0">
              <a:latin typeface="+mn-lt"/>
            </a:endParaRPr>
          </a:p>
          <a:p>
            <a:pPr marL="285750" indent="-285750">
              <a:buFont typeface="Arial" panose="020B0604020202020204" pitchFamily="34" charset="0"/>
              <a:buChar char="•"/>
            </a:pPr>
            <a:r>
              <a:rPr lang="en-GB" sz="1600" dirty="0">
                <a:solidFill>
                  <a:schemeClr val="tx2"/>
                </a:solidFill>
                <a:latin typeface="+mn-lt"/>
              </a:rPr>
              <a:t>Our team have attended a number of events in Q2, either virtually or in person, to listen to the views of our local community including:</a:t>
            </a:r>
          </a:p>
          <a:p>
            <a:pPr marL="742950" lvl="1" indent="-285750">
              <a:buFont typeface="Arial" panose="020B0604020202020204" pitchFamily="34" charset="0"/>
              <a:buChar char="•"/>
            </a:pPr>
            <a:r>
              <a:rPr lang="en-GB" sz="1600" dirty="0">
                <a:latin typeface="+mn-lt"/>
              </a:rPr>
              <a:t>Pride Festival, </a:t>
            </a:r>
            <a:r>
              <a:rPr lang="en-GB" sz="1600" dirty="0" err="1">
                <a:latin typeface="+mn-lt"/>
              </a:rPr>
              <a:t>Llanfyllin</a:t>
            </a:r>
            <a:endParaRPr lang="en-GB" sz="1600" dirty="0">
              <a:latin typeface="+mn-lt"/>
            </a:endParaRPr>
          </a:p>
          <a:p>
            <a:pPr marL="742950" lvl="1" indent="-285750">
              <a:buFont typeface="Arial" panose="020B0604020202020204" pitchFamily="34" charset="0"/>
              <a:buChar char="•"/>
            </a:pPr>
            <a:r>
              <a:rPr lang="en-GB" sz="1600" dirty="0">
                <a:latin typeface="+mn-lt"/>
              </a:rPr>
              <a:t>Hadley &amp; </a:t>
            </a:r>
            <a:r>
              <a:rPr lang="en-GB" sz="1600" dirty="0" err="1">
                <a:latin typeface="+mn-lt"/>
              </a:rPr>
              <a:t>Leegomery</a:t>
            </a:r>
            <a:r>
              <a:rPr lang="en-GB" sz="1600" dirty="0">
                <a:latin typeface="+mn-lt"/>
              </a:rPr>
              <a:t> Community Festival</a:t>
            </a:r>
          </a:p>
          <a:p>
            <a:pPr marL="742950" lvl="1" indent="-285750">
              <a:buFont typeface="Arial" panose="020B0604020202020204" pitchFamily="34" charset="0"/>
              <a:buChar char="•"/>
            </a:pPr>
            <a:r>
              <a:rPr lang="en-GB" sz="1600" dirty="0">
                <a:latin typeface="+mn-lt"/>
              </a:rPr>
              <a:t>Telford Carnival and Balloon Fiesta</a:t>
            </a:r>
          </a:p>
          <a:p>
            <a:pPr marL="742950" lvl="1" indent="-285750">
              <a:buFont typeface="Arial" panose="020B0604020202020204" pitchFamily="34" charset="0"/>
              <a:buChar char="•"/>
            </a:pPr>
            <a:r>
              <a:rPr lang="en-GB" sz="1600" dirty="0">
                <a:latin typeface="+mn-lt"/>
              </a:rPr>
              <a:t>Shrewsbury Steam Rally</a:t>
            </a:r>
            <a:r>
              <a:rPr lang="en-GB" sz="1600" dirty="0">
                <a:solidFill>
                  <a:schemeClr val="tx2"/>
                </a:solidFill>
                <a:latin typeface="+mn-lt"/>
              </a:rPr>
              <a:t> </a:t>
            </a:r>
          </a:p>
          <a:p>
            <a:pPr marL="742950" lvl="1" indent="-285750">
              <a:buFont typeface="Arial" panose="020B0604020202020204" pitchFamily="34" charset="0"/>
              <a:buChar char="•"/>
            </a:pPr>
            <a:r>
              <a:rPr lang="en-GB" sz="1600" dirty="0">
                <a:solidFill>
                  <a:schemeClr val="tx2"/>
                </a:solidFill>
                <a:latin typeface="+mn-lt"/>
              </a:rPr>
              <a:t>South Shropshire Youth Conference </a:t>
            </a:r>
          </a:p>
        </p:txBody>
      </p:sp>
      <p:pic>
        <p:nvPicPr>
          <p:cNvPr id="4" name="Picture Placeholder 3">
            <a:extLst>
              <a:ext uri="{FF2B5EF4-FFF2-40B4-BE49-F238E27FC236}">
                <a16:creationId xmlns:a16="http://schemas.microsoft.com/office/drawing/2014/main" id="{A9D51F18-8214-E6EE-731C-448341EDDD7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a:prstGeom prst="rect">
            <a:avLst/>
          </a:prstGeom>
        </p:spPr>
      </p:pic>
    </p:spTree>
    <p:extLst>
      <p:ext uri="{BB962C8B-B14F-4D97-AF65-F5344CB8AC3E}">
        <p14:creationId xmlns:p14="http://schemas.microsoft.com/office/powerpoint/2010/main" val="423041834"/>
      </p:ext>
    </p:extLst>
  </p:cSld>
  <p:clrMapOvr>
    <a:masterClrMapping/>
  </p:clrMapOvr>
</p:sld>
</file>

<file path=ppt/theme/theme1.xml><?xml version="1.0" encoding="utf-8"?>
<a:theme xmlns:a="http://schemas.openxmlformats.org/drawingml/2006/main" name="Office Theme">
  <a:themeElements>
    <a:clrScheme name="Shrewbury and Telford Hospital">
      <a:dk1>
        <a:srgbClr val="141414"/>
      </a:dk1>
      <a:lt1>
        <a:srgbClr val="FFFFFF"/>
      </a:lt1>
      <a:dk2>
        <a:srgbClr val="2E2E6E"/>
      </a:dk2>
      <a:lt2>
        <a:srgbClr val="E6E6E6"/>
      </a:lt2>
      <a:accent1>
        <a:srgbClr val="514997"/>
      </a:accent1>
      <a:accent2>
        <a:srgbClr val="F9B200"/>
      </a:accent2>
      <a:accent3>
        <a:srgbClr val="E50079"/>
      </a:accent3>
      <a:accent4>
        <a:srgbClr val="28B19B"/>
      </a:accent4>
      <a:accent5>
        <a:srgbClr val="C2C2C2"/>
      </a:accent5>
      <a:accent6>
        <a:srgbClr val="E7E6E6"/>
      </a:accent6>
      <a:hlink>
        <a:srgbClr val="E50079"/>
      </a:hlink>
      <a:folHlink>
        <a:srgbClr val="F9B2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CT_SaTH_Powerpoint_Template" id="{4FFD0E87-5449-2C49-AB2F-7DD2714D401D}" vid="{D278DBBF-B036-3246-BC9B-C8BC36ED53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PACT_SaTH_Powerpoint_Template</Template>
  <TotalTime>5247</TotalTime>
  <Words>4114</Words>
  <Application>Microsoft Office PowerPoint</Application>
  <PresentationFormat>Widescreen</PresentationFormat>
  <Paragraphs>276</Paragraphs>
  <Slides>24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Frutiger LT Std 45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Shrewsbury &amp; Telford Hospital NHS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&lt;Insert title of Presentation&gt;</dc:title>
  <dc:creator>Parker Sam (Web Dev Team)</dc:creator>
  <cp:lastModifiedBy>BALLINGER, Kate (THE SHREWSBURY AND TELFORD HOSPITAL NHS TRUST)</cp:lastModifiedBy>
  <cp:revision>326</cp:revision>
  <dcterms:created xsi:type="dcterms:W3CDTF">2020-09-14T13:18:11Z</dcterms:created>
  <dcterms:modified xsi:type="dcterms:W3CDTF">2022-10-28T13:51:12Z</dcterms:modified>
</cp:coreProperties>
</file>

<file path=userCustomization/customUI.xml><?xml version="1.0" encoding="utf-8"?>
<mso:customUI xmlns:mso="http://schemas.microsoft.com/office/2006/01/customui">
  <mso:ribbon>
    <mso:qat>
      <mso:documentControls>
        <mso:control idQ="mso:ShapesCombine" visible="true"/>
      </mso:documentControls>
    </mso:qat>
  </mso:ribbon>
</mso:customUI>
</file>