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72" r:id="rId3"/>
    <p:sldId id="266" r:id="rId4"/>
    <p:sldId id="283" r:id="rId5"/>
    <p:sldId id="284" r:id="rId6"/>
    <p:sldId id="273" r:id="rId7"/>
    <p:sldId id="285" r:id="rId8"/>
    <p:sldId id="286" r:id="rId9"/>
    <p:sldId id="274" r:id="rId10"/>
    <p:sldId id="275" r:id="rId11"/>
    <p:sldId id="276" r:id="rId12"/>
    <p:sldId id="287" r:id="rId13"/>
    <p:sldId id="288" r:id="rId14"/>
    <p:sldId id="264" r:id="rId15"/>
    <p:sldId id="271" r:id="rId16"/>
    <p:sldId id="292" r:id="rId17"/>
    <p:sldId id="277" r:id="rId18"/>
    <p:sldId id="278" r:id="rId19"/>
    <p:sldId id="290" r:id="rId20"/>
    <p:sldId id="291" r:id="rId21"/>
    <p:sldId id="279" r:id="rId22"/>
    <p:sldId id="281" r:id="rId23"/>
    <p:sldId id="282"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377"/>
    <a:srgbClr val="422C88"/>
    <a:srgbClr val="44257D"/>
    <a:srgbClr val="FBB907"/>
    <a:srgbClr val="00A098"/>
    <a:srgbClr val="575757"/>
    <a:srgbClr val="BE1E2D"/>
    <a:srgbClr val="EF7B14"/>
    <a:srgbClr val="422C89"/>
    <a:srgbClr val="1591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3792" autoAdjust="0"/>
  </p:normalViewPr>
  <p:slideViewPr>
    <p:cSldViewPr snapToGrid="0">
      <p:cViewPr varScale="1">
        <p:scale>
          <a:sx n="107" d="100"/>
          <a:sy n="107" d="100"/>
        </p:scale>
        <p:origin x="774" y="12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D391BD-6F2A-CCBB-E68B-E2B07AF71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B934CE1-2280-B77D-05CF-37C9F2139D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D7ABE4-2554-4C3B-B704-06CEF61DEAAF}" type="datetimeFigureOut">
              <a:rPr lang="en-GB" smtClean="0"/>
              <a:t>23/09/2024</a:t>
            </a:fld>
            <a:endParaRPr lang="en-GB"/>
          </a:p>
        </p:txBody>
      </p:sp>
      <p:sp>
        <p:nvSpPr>
          <p:cNvPr id="4" name="Footer Placeholder 3">
            <a:extLst>
              <a:ext uri="{FF2B5EF4-FFF2-40B4-BE49-F238E27FC236}">
                <a16:creationId xmlns:a16="http://schemas.microsoft.com/office/drawing/2014/main" id="{19E8813A-D53A-2FB2-8E74-5549F47558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2A79BF3-2A0E-6A15-EF93-76229AFBDA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59A381-1785-4D7A-9F48-7E15FCA6A8C5}" type="slidenum">
              <a:rPr lang="en-GB" smtClean="0"/>
              <a:t>‹#›</a:t>
            </a:fld>
            <a:endParaRPr lang="en-GB"/>
          </a:p>
        </p:txBody>
      </p:sp>
    </p:spTree>
    <p:extLst>
      <p:ext uri="{BB962C8B-B14F-4D97-AF65-F5344CB8AC3E}">
        <p14:creationId xmlns:p14="http://schemas.microsoft.com/office/powerpoint/2010/main" val="607317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95AAE-9ECB-471A-A21D-0AE67169DA69}"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D66A4-0449-4557-A5FA-CC10898B409D}" type="slidenum">
              <a:rPr lang="en-GB" smtClean="0"/>
              <a:t>‹#›</a:t>
            </a:fld>
            <a:endParaRPr lang="en-GB"/>
          </a:p>
        </p:txBody>
      </p:sp>
    </p:spTree>
    <p:extLst>
      <p:ext uri="{BB962C8B-B14F-4D97-AF65-F5344CB8AC3E}">
        <p14:creationId xmlns:p14="http://schemas.microsoft.com/office/powerpoint/2010/main" val="231036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885296E2-221F-709B-E62A-992D0921D828}"/>
              </a:ext>
            </a:extLst>
          </p:cNvPr>
          <p:cNvSpPr>
            <a:spLocks noGrp="1"/>
          </p:cNvSpPr>
          <p:nvPr>
            <p:ph type="body" sz="quarter" idx="16" hasCustomPrompt="1"/>
          </p:nvPr>
        </p:nvSpPr>
        <p:spPr>
          <a:xfrm>
            <a:off x="5873750" y="2628900"/>
            <a:ext cx="5651500" cy="1894915"/>
          </a:xfrm>
        </p:spPr>
        <p:txBody>
          <a:bodyPr>
            <a:noAutofit/>
          </a:bodyPr>
          <a:lstStyle>
            <a:lvl1pPr marL="0" indent="0" algn="r">
              <a:buNone/>
              <a:defRPr sz="5400" b="1">
                <a:solidFill>
                  <a:srgbClr val="44257D"/>
                </a:solidFill>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17" name="Text Placeholder 8">
            <a:extLst>
              <a:ext uri="{FF2B5EF4-FFF2-40B4-BE49-F238E27FC236}">
                <a16:creationId xmlns:a16="http://schemas.microsoft.com/office/drawing/2014/main" id="{84C326A4-F0EF-9159-C02A-CA6646642B17}"/>
              </a:ext>
            </a:extLst>
          </p:cNvPr>
          <p:cNvSpPr>
            <a:spLocks noGrp="1"/>
          </p:cNvSpPr>
          <p:nvPr>
            <p:ph type="body" sz="quarter" idx="17"/>
          </p:nvPr>
        </p:nvSpPr>
        <p:spPr>
          <a:xfrm>
            <a:off x="5873750" y="4757509"/>
            <a:ext cx="5651500" cy="411152"/>
          </a:xfrm>
        </p:spPr>
        <p:txBody>
          <a:bodyPr>
            <a:normAutofit/>
          </a:bodyPr>
          <a:lstStyle>
            <a:lvl1pPr marL="0" indent="0" algn="r">
              <a:buNone/>
              <a:defRPr sz="2000">
                <a:solidFill>
                  <a:srgbClr val="BE0377"/>
                </a:solidFill>
                <a:latin typeface="Arial" panose="020B0604020202020204" pitchFamily="34" charset="0"/>
                <a:cs typeface="Arial" panose="020B0604020202020204" pitchFamily="34" charset="0"/>
              </a:defRPr>
            </a:lvl1pPr>
          </a:lstStyle>
          <a:p>
            <a:pPr lvl="0"/>
            <a:endParaRPr lang="en-GB" dirty="0"/>
          </a:p>
        </p:txBody>
      </p:sp>
      <p:sp>
        <p:nvSpPr>
          <p:cNvPr id="9" name="Graphic 2">
            <a:extLst>
              <a:ext uri="{FF2B5EF4-FFF2-40B4-BE49-F238E27FC236}">
                <a16:creationId xmlns:a16="http://schemas.microsoft.com/office/drawing/2014/main" id="{C5808CCF-BF5E-4625-8541-A784CB3A1318}"/>
              </a:ext>
            </a:extLst>
          </p:cNvPr>
          <p:cNvSpPr/>
          <p:nvPr/>
        </p:nvSpPr>
        <p:spPr>
          <a:xfrm>
            <a:off x="0" y="-2263614"/>
            <a:ext cx="2875443" cy="7021123"/>
          </a:xfrm>
          <a:custGeom>
            <a:avLst/>
            <a:gdLst>
              <a:gd name="connsiteX0" fmla="*/ 2875443 w 2875443"/>
              <a:gd name="connsiteY0" fmla="*/ 0 h 7021123"/>
              <a:gd name="connsiteX1" fmla="*/ 2416381 w 2875443"/>
              <a:gd name="connsiteY1" fmla="*/ 0 h 7021123"/>
              <a:gd name="connsiteX2" fmla="*/ 0 w 2875443"/>
              <a:gd name="connsiteY2" fmla="*/ 2340875 h 7021123"/>
              <a:gd name="connsiteX3" fmla="*/ 0 w 2875443"/>
              <a:gd name="connsiteY3" fmla="*/ 7021124 h 7021123"/>
              <a:gd name="connsiteX4" fmla="*/ 459062 w 2875443"/>
              <a:gd name="connsiteY4" fmla="*/ 7021124 h 7021123"/>
              <a:gd name="connsiteX5" fmla="*/ 2875443 w 2875443"/>
              <a:gd name="connsiteY5" fmla="*/ 4680249 h 7021123"/>
              <a:gd name="connsiteX6" fmla="*/ 2875443 w 2875443"/>
              <a:gd name="connsiteY6" fmla="*/ 0 h 702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43" h="7021123">
                <a:moveTo>
                  <a:pt x="2875443" y="0"/>
                </a:moveTo>
                <a:lnTo>
                  <a:pt x="2416381" y="0"/>
                </a:lnTo>
                <a:cubicBezTo>
                  <a:pt x="1081704" y="0"/>
                  <a:pt x="0" y="1048192"/>
                  <a:pt x="0" y="2340875"/>
                </a:cubicBezTo>
                <a:lnTo>
                  <a:pt x="0" y="7021124"/>
                </a:lnTo>
                <a:lnTo>
                  <a:pt x="459062" y="7021124"/>
                </a:lnTo>
                <a:cubicBezTo>
                  <a:pt x="1793531" y="7021124"/>
                  <a:pt x="2875443" y="5972931"/>
                  <a:pt x="2875443" y="4680249"/>
                </a:cubicBezTo>
                <a:lnTo>
                  <a:pt x="2875443" y="0"/>
                </a:lnTo>
                <a:close/>
              </a:path>
            </a:pathLst>
          </a:custGeom>
          <a:blipFill dpi="0" rotWithShape="1">
            <a:blip r:embed="rId2" cstate="screen">
              <a:extLst>
                <a:ext uri="{28A0092B-C50C-407E-A947-70E740481C1C}">
                  <a14:useLocalDpi xmlns:a14="http://schemas.microsoft.com/office/drawing/2010/main"/>
                </a:ext>
              </a:extLst>
            </a:blip>
            <a:srcRect/>
            <a:stretch>
              <a:fillRect t="32240"/>
            </a:stretch>
          </a:blipFill>
          <a:ln w="20845" cap="flat">
            <a:noFill/>
            <a:prstDash val="solid"/>
            <a:miter/>
          </a:ln>
        </p:spPr>
        <p:txBody>
          <a:bodyPr rtlCol="0" anchor="ctr"/>
          <a:lstStyle/>
          <a:p>
            <a:endParaRPr lang="en-GB"/>
          </a:p>
        </p:txBody>
      </p:sp>
      <p:sp>
        <p:nvSpPr>
          <p:cNvPr id="10" name="Graphic 7">
            <a:extLst>
              <a:ext uri="{FF2B5EF4-FFF2-40B4-BE49-F238E27FC236}">
                <a16:creationId xmlns:a16="http://schemas.microsoft.com/office/drawing/2014/main" id="{5082ED2B-5592-72BD-631C-C1285B6A3E49}"/>
              </a:ext>
            </a:extLst>
          </p:cNvPr>
          <p:cNvSpPr/>
          <p:nvPr/>
        </p:nvSpPr>
        <p:spPr>
          <a:xfrm>
            <a:off x="3199530" y="-1094404"/>
            <a:ext cx="2674220" cy="3872934"/>
          </a:xfrm>
          <a:custGeom>
            <a:avLst/>
            <a:gdLst>
              <a:gd name="connsiteX0" fmla="*/ 553148 w 2674220"/>
              <a:gd name="connsiteY0" fmla="*/ 0 h 3872934"/>
              <a:gd name="connsiteX1" fmla="*/ 0 w 2674220"/>
              <a:gd name="connsiteY1" fmla="*/ 0 h 3872934"/>
              <a:gd name="connsiteX2" fmla="*/ 0 w 2674220"/>
              <a:gd name="connsiteY2" fmla="*/ 3872935 h 3872934"/>
              <a:gd name="connsiteX3" fmla="*/ 452961 w 2674220"/>
              <a:gd name="connsiteY3" fmla="*/ 3872935 h 3872934"/>
              <a:gd name="connsiteX4" fmla="*/ 2674221 w 2674220"/>
              <a:gd name="connsiteY4" fmla="*/ 1942076 h 3872934"/>
              <a:gd name="connsiteX5" fmla="*/ 439859 w 2674220"/>
              <a:gd name="connsiteY5" fmla="*/ 0 h 38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220" h="3872934">
                <a:moveTo>
                  <a:pt x="553148" y="0"/>
                </a:moveTo>
                <a:lnTo>
                  <a:pt x="0" y="0"/>
                </a:lnTo>
                <a:lnTo>
                  <a:pt x="0" y="3872935"/>
                </a:lnTo>
                <a:lnTo>
                  <a:pt x="452961" y="3872935"/>
                </a:lnTo>
                <a:cubicBezTo>
                  <a:pt x="1679673" y="3872935"/>
                  <a:pt x="2674221" y="3008457"/>
                  <a:pt x="2674221" y="1942076"/>
                </a:cubicBezTo>
                <a:cubicBezTo>
                  <a:pt x="2674221" y="875695"/>
                  <a:pt x="1673893" y="0"/>
                  <a:pt x="439859" y="0"/>
                </a:cubicBezTo>
              </a:path>
            </a:pathLst>
          </a:custGeom>
          <a:blipFill dpi="0" rotWithShape="1">
            <a:blip r:embed="rId3" cstate="screen">
              <a:extLst>
                <a:ext uri="{28A0092B-C50C-407E-A947-70E740481C1C}">
                  <a14:useLocalDpi xmlns:a14="http://schemas.microsoft.com/office/drawing/2010/main"/>
                </a:ext>
              </a:extLst>
            </a:blip>
            <a:srcRect/>
            <a:stretch>
              <a:fillRect t="28258"/>
            </a:stretch>
          </a:blipFill>
          <a:ln w="19256" cap="flat">
            <a:noFill/>
            <a:prstDash val="solid"/>
            <a:miter/>
          </a:ln>
        </p:spPr>
        <p:txBody>
          <a:bodyPr rtlCol="0" anchor="ctr"/>
          <a:lstStyle/>
          <a:p>
            <a:endParaRPr lang="en-GB" dirty="0"/>
          </a:p>
        </p:txBody>
      </p:sp>
    </p:spTree>
    <p:extLst>
      <p:ext uri="{BB962C8B-B14F-4D97-AF65-F5344CB8AC3E}">
        <p14:creationId xmlns:p14="http://schemas.microsoft.com/office/powerpoint/2010/main" val="290268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FB18467E-A56E-5692-D1B4-0453093C2A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5" y="-1"/>
            <a:ext cx="12201525" cy="6029325"/>
          </a:xfrm>
          <a:prstGeom prst="rect">
            <a:avLst/>
          </a:prstGeom>
        </p:spPr>
      </p:pic>
      <p:sp>
        <p:nvSpPr>
          <p:cNvPr id="2" name="Title 1">
            <a:extLst>
              <a:ext uri="{FF2B5EF4-FFF2-40B4-BE49-F238E27FC236}">
                <a16:creationId xmlns:a16="http://schemas.microsoft.com/office/drawing/2014/main" id="{9788FA02-187A-1F0B-BE81-0E3871B8ACCA}"/>
              </a:ext>
            </a:extLst>
          </p:cNvPr>
          <p:cNvSpPr>
            <a:spLocks noGrp="1"/>
          </p:cNvSpPr>
          <p:nvPr>
            <p:ph type="title"/>
          </p:nvPr>
        </p:nvSpPr>
        <p:spPr>
          <a:xfrm>
            <a:off x="485775" y="355600"/>
            <a:ext cx="10515600" cy="682625"/>
          </a:xfrm>
        </p:spPr>
        <p:txBody>
          <a:bodyPr/>
          <a:lstStyle>
            <a:lvl1pPr>
              <a:defRPr b="1">
                <a:solidFill>
                  <a:srgbClr val="BE0377"/>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F08089A5-8DA0-5341-566B-1C7E14A48700}"/>
              </a:ext>
            </a:extLst>
          </p:cNvPr>
          <p:cNvSpPr>
            <a:spLocks noGrp="1"/>
          </p:cNvSpPr>
          <p:nvPr>
            <p:ph idx="1"/>
          </p:nvPr>
        </p:nvSpPr>
        <p:spPr>
          <a:xfrm>
            <a:off x="485775" y="1303848"/>
            <a:ext cx="11344275" cy="4344477"/>
          </a:xfrm>
        </p:spPr>
        <p:txBody>
          <a:bodyPr>
            <a:normAutofit/>
          </a:bodyPr>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dirty="0"/>
              <a:t>Click to edit Master text style</a:t>
            </a:r>
          </a:p>
        </p:txBody>
      </p:sp>
      <p:pic>
        <p:nvPicPr>
          <p:cNvPr id="10" name="Picture 9" descr="A close up of a sign&#10;&#10;Description automatically generated">
            <a:extLst>
              <a:ext uri="{FF2B5EF4-FFF2-40B4-BE49-F238E27FC236}">
                <a16:creationId xmlns:a16="http://schemas.microsoft.com/office/drawing/2014/main" id="{24BCA511-951B-7F11-30A2-C04E59CEFBF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6516" y="205983"/>
            <a:ext cx="1620000" cy="742265"/>
          </a:xfrm>
          <a:prstGeom prst="rect">
            <a:avLst/>
          </a:prstGeom>
        </p:spPr>
      </p:pic>
    </p:spTree>
    <p:extLst>
      <p:ext uri="{BB962C8B-B14F-4D97-AF65-F5344CB8AC3E}">
        <p14:creationId xmlns:p14="http://schemas.microsoft.com/office/powerpoint/2010/main" val="416567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hape 1">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FA0F4983-7B5F-D46C-AA2F-5AADC8F7E1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5" y="-1"/>
            <a:ext cx="12201525" cy="6029325"/>
          </a:xfrm>
          <a:prstGeom prst="rect">
            <a:avLst/>
          </a:prstGeom>
        </p:spPr>
      </p:pic>
      <p:pic>
        <p:nvPicPr>
          <p:cNvPr id="10" name="Picture 9" descr="A close up of a sign&#10;&#10;Description automatically generated">
            <a:extLst>
              <a:ext uri="{FF2B5EF4-FFF2-40B4-BE49-F238E27FC236}">
                <a16:creationId xmlns:a16="http://schemas.microsoft.com/office/drawing/2014/main" id="{45895410-F476-3DD4-173E-AF7DC1FE16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6516" y="205983"/>
            <a:ext cx="1620000" cy="742265"/>
          </a:xfrm>
          <a:prstGeom prst="rect">
            <a:avLst/>
          </a:prstGeom>
        </p:spPr>
      </p:pic>
      <p:sp>
        <p:nvSpPr>
          <p:cNvPr id="13" name="Title 1">
            <a:extLst>
              <a:ext uri="{FF2B5EF4-FFF2-40B4-BE49-F238E27FC236}">
                <a16:creationId xmlns:a16="http://schemas.microsoft.com/office/drawing/2014/main" id="{220D289C-3B60-516D-5CFB-499968A7E01A}"/>
              </a:ext>
            </a:extLst>
          </p:cNvPr>
          <p:cNvSpPr>
            <a:spLocks noGrp="1"/>
          </p:cNvSpPr>
          <p:nvPr>
            <p:ph type="title"/>
          </p:nvPr>
        </p:nvSpPr>
        <p:spPr>
          <a:xfrm>
            <a:off x="485775" y="355600"/>
            <a:ext cx="10515600" cy="682625"/>
          </a:xfrm>
        </p:spPr>
        <p:txBody>
          <a:bodyPr/>
          <a:lstStyle>
            <a:lvl1pPr>
              <a:defRPr b="1">
                <a:solidFill>
                  <a:srgbClr val="BE0377"/>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4" name="Content Placeholder 2">
            <a:extLst>
              <a:ext uri="{FF2B5EF4-FFF2-40B4-BE49-F238E27FC236}">
                <a16:creationId xmlns:a16="http://schemas.microsoft.com/office/drawing/2014/main" id="{37BFE18E-35F3-D879-244A-16EAD3ECE78E}"/>
              </a:ext>
            </a:extLst>
          </p:cNvPr>
          <p:cNvSpPr>
            <a:spLocks noGrp="1"/>
          </p:cNvSpPr>
          <p:nvPr>
            <p:ph idx="1"/>
          </p:nvPr>
        </p:nvSpPr>
        <p:spPr>
          <a:xfrm>
            <a:off x="485775" y="1303848"/>
            <a:ext cx="8196001" cy="4344477"/>
          </a:xfrm>
        </p:spPr>
        <p:txBody>
          <a:bodyPr>
            <a:normAutofit/>
          </a:bodyPr>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dirty="0"/>
              <a:t>Click to edit Master text style</a:t>
            </a:r>
          </a:p>
        </p:txBody>
      </p:sp>
    </p:spTree>
    <p:extLst>
      <p:ext uri="{BB962C8B-B14F-4D97-AF65-F5344CB8AC3E}">
        <p14:creationId xmlns:p14="http://schemas.microsoft.com/office/powerpoint/2010/main" val="37582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hape 2">
    <p:spTree>
      <p:nvGrpSpPr>
        <p:cNvPr id="1" name=""/>
        <p:cNvGrpSpPr/>
        <p:nvPr/>
      </p:nvGrpSpPr>
      <p:grpSpPr>
        <a:xfrm>
          <a:off x="0" y="0"/>
          <a:ext cx="0" cy="0"/>
          <a:chOff x="0" y="0"/>
          <a:chExt cx="0" cy="0"/>
        </a:xfrm>
      </p:grpSpPr>
      <p:pic>
        <p:nvPicPr>
          <p:cNvPr id="8" name="Picture 7" descr="Background pattern&#10;&#10;Description automatically generated with low confidence">
            <a:extLst>
              <a:ext uri="{FF2B5EF4-FFF2-40B4-BE49-F238E27FC236}">
                <a16:creationId xmlns:a16="http://schemas.microsoft.com/office/drawing/2014/main" id="{FA0F4983-7B5F-D46C-AA2F-5AADC8F7E1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5" y="-1"/>
            <a:ext cx="12201525" cy="6029325"/>
          </a:xfrm>
          <a:prstGeom prst="rect">
            <a:avLst/>
          </a:prstGeom>
        </p:spPr>
      </p:pic>
      <p:pic>
        <p:nvPicPr>
          <p:cNvPr id="10" name="Picture 9" descr="A close up of a sign&#10;&#10;Description automatically generated">
            <a:extLst>
              <a:ext uri="{FF2B5EF4-FFF2-40B4-BE49-F238E27FC236}">
                <a16:creationId xmlns:a16="http://schemas.microsoft.com/office/drawing/2014/main" id="{45895410-F476-3DD4-173E-AF7DC1FE16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6516" y="205983"/>
            <a:ext cx="1620000" cy="742265"/>
          </a:xfrm>
          <a:prstGeom prst="rect">
            <a:avLst/>
          </a:prstGeom>
        </p:spPr>
      </p:pic>
      <p:sp>
        <p:nvSpPr>
          <p:cNvPr id="13" name="Title 1">
            <a:extLst>
              <a:ext uri="{FF2B5EF4-FFF2-40B4-BE49-F238E27FC236}">
                <a16:creationId xmlns:a16="http://schemas.microsoft.com/office/drawing/2014/main" id="{220D289C-3B60-516D-5CFB-499968A7E01A}"/>
              </a:ext>
            </a:extLst>
          </p:cNvPr>
          <p:cNvSpPr>
            <a:spLocks noGrp="1"/>
          </p:cNvSpPr>
          <p:nvPr>
            <p:ph type="title"/>
          </p:nvPr>
        </p:nvSpPr>
        <p:spPr>
          <a:xfrm>
            <a:off x="485775" y="355600"/>
            <a:ext cx="10515600" cy="682625"/>
          </a:xfrm>
        </p:spPr>
        <p:txBody>
          <a:bodyPr/>
          <a:lstStyle>
            <a:lvl1pPr>
              <a:defRPr b="1">
                <a:solidFill>
                  <a:srgbClr val="BE0377"/>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4" name="Content Placeholder 2">
            <a:extLst>
              <a:ext uri="{FF2B5EF4-FFF2-40B4-BE49-F238E27FC236}">
                <a16:creationId xmlns:a16="http://schemas.microsoft.com/office/drawing/2014/main" id="{37BFE18E-35F3-D879-244A-16EAD3ECE78E}"/>
              </a:ext>
            </a:extLst>
          </p:cNvPr>
          <p:cNvSpPr>
            <a:spLocks noGrp="1"/>
          </p:cNvSpPr>
          <p:nvPr>
            <p:ph idx="1"/>
          </p:nvPr>
        </p:nvSpPr>
        <p:spPr>
          <a:xfrm>
            <a:off x="3439990" y="1361536"/>
            <a:ext cx="8196001" cy="4344477"/>
          </a:xfrm>
        </p:spPr>
        <p:txBody>
          <a:bodyPr>
            <a:normAutofit/>
          </a:bodyPr>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dirty="0"/>
              <a:t>Click to edit Master text style</a:t>
            </a:r>
          </a:p>
        </p:txBody>
      </p:sp>
    </p:spTree>
    <p:extLst>
      <p:ext uri="{BB962C8B-B14F-4D97-AF65-F5344CB8AC3E}">
        <p14:creationId xmlns:p14="http://schemas.microsoft.com/office/powerpoint/2010/main" val="13520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D4DD8B4-0824-2666-956B-8D29EE880B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027539"/>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262E57B8-3E64-6B37-B372-E21147181C0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924175" cy="2676526"/>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A70792EF-9A1C-8056-DC5C-4035BEB417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44472" y="2566095"/>
            <a:ext cx="2947528" cy="3461444"/>
          </a:xfrm>
          <a:prstGeom prst="rect">
            <a:avLst/>
          </a:prstGeom>
        </p:spPr>
      </p:pic>
      <p:sp>
        <p:nvSpPr>
          <p:cNvPr id="12" name="Content Placeholder 2">
            <a:extLst>
              <a:ext uri="{FF2B5EF4-FFF2-40B4-BE49-F238E27FC236}">
                <a16:creationId xmlns:a16="http://schemas.microsoft.com/office/drawing/2014/main" id="{FD4A2D74-54F5-A88F-885A-5DD636CE379D}"/>
              </a:ext>
            </a:extLst>
          </p:cNvPr>
          <p:cNvSpPr>
            <a:spLocks noGrp="1"/>
          </p:cNvSpPr>
          <p:nvPr>
            <p:ph idx="1"/>
          </p:nvPr>
        </p:nvSpPr>
        <p:spPr>
          <a:xfrm>
            <a:off x="3543300" y="841530"/>
            <a:ext cx="5105400" cy="4344477"/>
          </a:xfrm>
        </p:spPr>
        <p:txBody>
          <a:bodyP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GB" dirty="0"/>
              <a:t>Click to edit Master text style</a:t>
            </a:r>
          </a:p>
        </p:txBody>
      </p:sp>
    </p:spTree>
    <p:extLst>
      <p:ext uri="{BB962C8B-B14F-4D97-AF65-F5344CB8AC3E}">
        <p14:creationId xmlns:p14="http://schemas.microsoft.com/office/powerpoint/2010/main" val="340298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0A0F41-085F-DED1-3768-FD9C2C11EE5C}"/>
              </a:ext>
            </a:extLst>
          </p:cNvPr>
          <p:cNvSpPr/>
          <p:nvPr userDrawn="1"/>
        </p:nvSpPr>
        <p:spPr>
          <a:xfrm>
            <a:off x="0" y="0"/>
            <a:ext cx="12192000" cy="5527963"/>
          </a:xfrm>
          <a:prstGeom prst="rect">
            <a:avLst/>
          </a:prstGeom>
          <a:solidFill>
            <a:srgbClr val="BE0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 Placeholder 6">
            <a:extLst>
              <a:ext uri="{FF2B5EF4-FFF2-40B4-BE49-F238E27FC236}">
                <a16:creationId xmlns:a16="http://schemas.microsoft.com/office/drawing/2014/main" id="{885296E2-221F-709B-E62A-992D0921D828}"/>
              </a:ext>
            </a:extLst>
          </p:cNvPr>
          <p:cNvSpPr>
            <a:spLocks noGrp="1"/>
          </p:cNvSpPr>
          <p:nvPr>
            <p:ph type="body" sz="quarter" idx="16" hasCustomPrompt="1"/>
          </p:nvPr>
        </p:nvSpPr>
        <p:spPr>
          <a:xfrm>
            <a:off x="5873750" y="2628900"/>
            <a:ext cx="5651500" cy="1894915"/>
          </a:xfrm>
        </p:spPr>
        <p:txBody>
          <a:bodyPr>
            <a:noAutofit/>
          </a:bodyPr>
          <a:lstStyle>
            <a:lvl1pPr marL="0" indent="0" algn="r">
              <a:buNone/>
              <a:defRPr sz="5400" b="1">
                <a:solidFill>
                  <a:schemeClr val="bg1"/>
                </a:solidFill>
                <a:latin typeface="Arial" panose="020B0604020202020204" pitchFamily="34" charset="0"/>
                <a:cs typeface="Arial" panose="020B0604020202020204" pitchFamily="34" charset="0"/>
              </a:defRPr>
            </a:lvl1pPr>
          </a:lstStyle>
          <a:p>
            <a:pPr lvl="0"/>
            <a:r>
              <a:rPr lang="en-US" dirty="0"/>
              <a:t>Click to edit Master title style</a:t>
            </a:r>
            <a:endParaRPr lang="en-GB" dirty="0"/>
          </a:p>
        </p:txBody>
      </p:sp>
      <p:sp>
        <p:nvSpPr>
          <p:cNvPr id="17" name="Text Placeholder 8">
            <a:extLst>
              <a:ext uri="{FF2B5EF4-FFF2-40B4-BE49-F238E27FC236}">
                <a16:creationId xmlns:a16="http://schemas.microsoft.com/office/drawing/2014/main" id="{84C326A4-F0EF-9159-C02A-CA6646642B17}"/>
              </a:ext>
            </a:extLst>
          </p:cNvPr>
          <p:cNvSpPr>
            <a:spLocks noGrp="1"/>
          </p:cNvSpPr>
          <p:nvPr>
            <p:ph type="body" sz="quarter" idx="17"/>
          </p:nvPr>
        </p:nvSpPr>
        <p:spPr>
          <a:xfrm>
            <a:off x="5873750" y="4757509"/>
            <a:ext cx="5651500" cy="411152"/>
          </a:xfrm>
        </p:spPr>
        <p:txBody>
          <a:bodyPr>
            <a:normAutofit/>
          </a:bodyPr>
          <a:lstStyle>
            <a:lvl1pPr marL="0" indent="0" algn="r">
              <a:buNone/>
              <a:defRPr sz="2000">
                <a:solidFill>
                  <a:schemeClr val="bg1"/>
                </a:solidFill>
                <a:latin typeface="Arial" panose="020B0604020202020204" pitchFamily="34" charset="0"/>
                <a:cs typeface="Arial" panose="020B0604020202020204" pitchFamily="34" charset="0"/>
              </a:defRPr>
            </a:lvl1pPr>
          </a:lstStyle>
          <a:p>
            <a:pPr lvl="0"/>
            <a:endParaRPr lang="en-GB" dirty="0"/>
          </a:p>
        </p:txBody>
      </p:sp>
      <p:pic>
        <p:nvPicPr>
          <p:cNvPr id="4" name="Picture 3" descr="Text&#10;&#10;Description automatically generated">
            <a:extLst>
              <a:ext uri="{FF2B5EF4-FFF2-40B4-BE49-F238E27FC236}">
                <a16:creationId xmlns:a16="http://schemas.microsoft.com/office/drawing/2014/main" id="{86E87937-E996-A051-DAF8-AE0A6E0D670B}"/>
              </a:ext>
            </a:extLst>
          </p:cNvPr>
          <p:cNvPicPr>
            <a:picLocks noChangeAspect="1"/>
          </p:cNvPicPr>
          <p:nvPr userDrawn="1"/>
        </p:nvPicPr>
        <p:blipFill>
          <a:blip r:embed="rId2"/>
          <a:stretch>
            <a:fillRect/>
          </a:stretch>
        </p:blipFill>
        <p:spPr>
          <a:xfrm>
            <a:off x="10333569" y="143171"/>
            <a:ext cx="1686225" cy="912546"/>
          </a:xfrm>
          <a:prstGeom prst="rect">
            <a:avLst/>
          </a:prstGeom>
        </p:spPr>
      </p:pic>
      <p:sp>
        <p:nvSpPr>
          <p:cNvPr id="7" name="Graphic 2">
            <a:extLst>
              <a:ext uri="{FF2B5EF4-FFF2-40B4-BE49-F238E27FC236}">
                <a16:creationId xmlns:a16="http://schemas.microsoft.com/office/drawing/2014/main" id="{D3882176-97BD-7252-9020-8DA2C593D33A}"/>
              </a:ext>
            </a:extLst>
          </p:cNvPr>
          <p:cNvSpPr/>
          <p:nvPr userDrawn="1"/>
        </p:nvSpPr>
        <p:spPr>
          <a:xfrm>
            <a:off x="0" y="-2263614"/>
            <a:ext cx="2875443" cy="7021123"/>
          </a:xfrm>
          <a:custGeom>
            <a:avLst/>
            <a:gdLst>
              <a:gd name="connsiteX0" fmla="*/ 2875443 w 2875443"/>
              <a:gd name="connsiteY0" fmla="*/ 0 h 7021123"/>
              <a:gd name="connsiteX1" fmla="*/ 2416381 w 2875443"/>
              <a:gd name="connsiteY1" fmla="*/ 0 h 7021123"/>
              <a:gd name="connsiteX2" fmla="*/ 0 w 2875443"/>
              <a:gd name="connsiteY2" fmla="*/ 2340875 h 7021123"/>
              <a:gd name="connsiteX3" fmla="*/ 0 w 2875443"/>
              <a:gd name="connsiteY3" fmla="*/ 7021124 h 7021123"/>
              <a:gd name="connsiteX4" fmla="*/ 459062 w 2875443"/>
              <a:gd name="connsiteY4" fmla="*/ 7021124 h 7021123"/>
              <a:gd name="connsiteX5" fmla="*/ 2875443 w 2875443"/>
              <a:gd name="connsiteY5" fmla="*/ 4680249 h 7021123"/>
              <a:gd name="connsiteX6" fmla="*/ 2875443 w 2875443"/>
              <a:gd name="connsiteY6" fmla="*/ 0 h 702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43" h="7021123">
                <a:moveTo>
                  <a:pt x="2875443" y="0"/>
                </a:moveTo>
                <a:lnTo>
                  <a:pt x="2416381" y="0"/>
                </a:lnTo>
                <a:cubicBezTo>
                  <a:pt x="1081704" y="0"/>
                  <a:pt x="0" y="1048192"/>
                  <a:pt x="0" y="2340875"/>
                </a:cubicBezTo>
                <a:lnTo>
                  <a:pt x="0" y="7021124"/>
                </a:lnTo>
                <a:lnTo>
                  <a:pt x="459062" y="7021124"/>
                </a:lnTo>
                <a:cubicBezTo>
                  <a:pt x="1793531" y="7021124"/>
                  <a:pt x="2875443" y="5972931"/>
                  <a:pt x="2875443" y="4680249"/>
                </a:cubicBezTo>
                <a:lnTo>
                  <a:pt x="2875443" y="0"/>
                </a:lnTo>
                <a:close/>
              </a:path>
            </a:pathLst>
          </a:custGeom>
          <a:solidFill>
            <a:schemeClr val="bg1"/>
          </a:solidFill>
          <a:ln w="20845" cap="flat">
            <a:noFill/>
            <a:prstDash val="solid"/>
            <a:miter/>
          </a:ln>
        </p:spPr>
        <p:txBody>
          <a:bodyPr rtlCol="0" anchor="ctr"/>
          <a:lstStyle/>
          <a:p>
            <a:endParaRPr lang="en-GB"/>
          </a:p>
        </p:txBody>
      </p:sp>
      <p:sp>
        <p:nvSpPr>
          <p:cNvPr id="8" name="Graphic 7">
            <a:extLst>
              <a:ext uri="{FF2B5EF4-FFF2-40B4-BE49-F238E27FC236}">
                <a16:creationId xmlns:a16="http://schemas.microsoft.com/office/drawing/2014/main" id="{418E986A-9A67-2FE6-7B4B-1F850646F886}"/>
              </a:ext>
            </a:extLst>
          </p:cNvPr>
          <p:cNvSpPr/>
          <p:nvPr userDrawn="1"/>
        </p:nvSpPr>
        <p:spPr>
          <a:xfrm>
            <a:off x="3199530" y="-1244034"/>
            <a:ext cx="2674220" cy="3872934"/>
          </a:xfrm>
          <a:custGeom>
            <a:avLst/>
            <a:gdLst>
              <a:gd name="connsiteX0" fmla="*/ 553148 w 2674220"/>
              <a:gd name="connsiteY0" fmla="*/ 0 h 3872934"/>
              <a:gd name="connsiteX1" fmla="*/ 0 w 2674220"/>
              <a:gd name="connsiteY1" fmla="*/ 0 h 3872934"/>
              <a:gd name="connsiteX2" fmla="*/ 0 w 2674220"/>
              <a:gd name="connsiteY2" fmla="*/ 3872935 h 3872934"/>
              <a:gd name="connsiteX3" fmla="*/ 452961 w 2674220"/>
              <a:gd name="connsiteY3" fmla="*/ 3872935 h 3872934"/>
              <a:gd name="connsiteX4" fmla="*/ 2674221 w 2674220"/>
              <a:gd name="connsiteY4" fmla="*/ 1942076 h 3872934"/>
              <a:gd name="connsiteX5" fmla="*/ 439859 w 2674220"/>
              <a:gd name="connsiteY5" fmla="*/ 0 h 38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220" h="3872934">
                <a:moveTo>
                  <a:pt x="553148" y="0"/>
                </a:moveTo>
                <a:lnTo>
                  <a:pt x="0" y="0"/>
                </a:lnTo>
                <a:lnTo>
                  <a:pt x="0" y="3872935"/>
                </a:lnTo>
                <a:lnTo>
                  <a:pt x="452961" y="3872935"/>
                </a:lnTo>
                <a:cubicBezTo>
                  <a:pt x="1679673" y="3872935"/>
                  <a:pt x="2674221" y="3008457"/>
                  <a:pt x="2674221" y="1942076"/>
                </a:cubicBezTo>
                <a:cubicBezTo>
                  <a:pt x="2674221" y="875695"/>
                  <a:pt x="1673893" y="0"/>
                  <a:pt x="439859" y="0"/>
                </a:cubicBezTo>
              </a:path>
            </a:pathLst>
          </a:custGeom>
          <a:solidFill>
            <a:schemeClr val="bg1"/>
          </a:solidFill>
          <a:ln w="19256" cap="flat">
            <a:noFill/>
            <a:prstDash val="solid"/>
            <a:miter/>
          </a:ln>
        </p:spPr>
        <p:txBody>
          <a:bodyPr rtlCol="0" anchor="ctr"/>
          <a:lstStyle/>
          <a:p>
            <a:endParaRPr lang="en-GB"/>
          </a:p>
        </p:txBody>
      </p:sp>
    </p:spTree>
    <p:extLst>
      <p:ext uri="{BB962C8B-B14F-4D97-AF65-F5344CB8AC3E}">
        <p14:creationId xmlns:p14="http://schemas.microsoft.com/office/powerpoint/2010/main" val="371501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9489047-61FB-BB2C-2CB4-3E9C36308A0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5524500"/>
            <a:ext cx="12192000" cy="971550"/>
          </a:xfrm>
          <a:prstGeom prst="rect">
            <a:avLst/>
          </a:prstGeom>
        </p:spPr>
      </p:pic>
      <p:sp>
        <p:nvSpPr>
          <p:cNvPr id="2" name="Title Placeholder 1">
            <a:extLst>
              <a:ext uri="{FF2B5EF4-FFF2-40B4-BE49-F238E27FC236}">
                <a16:creationId xmlns:a16="http://schemas.microsoft.com/office/drawing/2014/main" id="{FB81A8FF-0CC0-63A1-643D-3BBF65DCB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12" name="Rectangle 11">
            <a:extLst>
              <a:ext uri="{FF2B5EF4-FFF2-40B4-BE49-F238E27FC236}">
                <a16:creationId xmlns:a16="http://schemas.microsoft.com/office/drawing/2014/main" id="{6FEC90B5-1B71-C53A-9E31-3A54330BCF1D}"/>
              </a:ext>
            </a:extLst>
          </p:cNvPr>
          <p:cNvSpPr/>
          <p:nvPr userDrawn="1"/>
        </p:nvSpPr>
        <p:spPr>
          <a:xfrm>
            <a:off x="0" y="6095162"/>
            <a:ext cx="12192000" cy="762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74306079-8D17-BE08-2FFF-CE596BF55B52}"/>
              </a:ext>
            </a:extLst>
          </p:cNvPr>
          <p:cNvSpPr>
            <a:spLocks noGrp="1"/>
          </p:cNvSpPr>
          <p:nvPr>
            <p:ph type="body" idx="1"/>
          </p:nvPr>
        </p:nvSpPr>
        <p:spPr>
          <a:xfrm>
            <a:off x="838200" y="1825625"/>
            <a:ext cx="10515600" cy="41346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 name="Picture 9" descr="Logo&#10;&#10;Description automatically generated">
            <a:extLst>
              <a:ext uri="{FF2B5EF4-FFF2-40B4-BE49-F238E27FC236}">
                <a16:creationId xmlns:a16="http://schemas.microsoft.com/office/drawing/2014/main" id="{49C4FFD4-2688-0676-B23E-589462AACF23}"/>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66255" y="6235178"/>
            <a:ext cx="1778923" cy="465513"/>
          </a:xfrm>
          <a:prstGeom prst="rect">
            <a:avLst/>
          </a:prstGeom>
        </p:spPr>
      </p:pic>
      <p:sp>
        <p:nvSpPr>
          <p:cNvPr id="11" name="TextBox 10">
            <a:extLst>
              <a:ext uri="{FF2B5EF4-FFF2-40B4-BE49-F238E27FC236}">
                <a16:creationId xmlns:a16="http://schemas.microsoft.com/office/drawing/2014/main" id="{2C08D267-D714-D061-1366-49AC541F8080}"/>
              </a:ext>
            </a:extLst>
          </p:cNvPr>
          <p:cNvSpPr txBox="1"/>
          <p:nvPr userDrawn="1"/>
        </p:nvSpPr>
        <p:spPr>
          <a:xfrm>
            <a:off x="7518150" y="6367630"/>
            <a:ext cx="4507595" cy="246221"/>
          </a:xfrm>
          <a:prstGeom prst="rect">
            <a:avLst/>
          </a:prstGeom>
          <a:noFill/>
        </p:spPr>
        <p:txBody>
          <a:bodyPr wrap="square" rtlCol="0">
            <a:spAutoFit/>
          </a:bodyPr>
          <a:lstStyle/>
          <a:p>
            <a:pPr algn="r"/>
            <a:r>
              <a:rPr lang="en-GB" sz="1000" b="0" baseline="0" dirty="0">
                <a:solidFill>
                  <a:schemeClr val="accent4"/>
                </a:solidFill>
                <a:latin typeface="Arial" panose="020B0604020202020204" pitchFamily="34" charset="0"/>
                <a:cs typeface="Arial" panose="020B0604020202020204" pitchFamily="34" charset="0"/>
              </a:rPr>
              <a:t> </a:t>
            </a:r>
            <a:r>
              <a:rPr lang="en-GB" sz="1000" b="1" baseline="0" dirty="0">
                <a:solidFill>
                  <a:srgbClr val="00A098"/>
                </a:solidFill>
                <a:latin typeface="Arial" panose="020B0604020202020204" pitchFamily="34" charset="0"/>
                <a:cs typeface="Arial" panose="020B0604020202020204" pitchFamily="34" charset="0"/>
              </a:rPr>
              <a:t>Our Vision: </a:t>
            </a:r>
            <a:r>
              <a:rPr lang="en-GB" sz="1000" b="0" dirty="0">
                <a:solidFill>
                  <a:schemeClr val="tx2"/>
                </a:solidFill>
                <a:latin typeface="Arial" panose="020B0604020202020204" pitchFamily="34" charset="0"/>
                <a:cs typeface="Arial" panose="020B0604020202020204" pitchFamily="34" charset="0"/>
              </a:rPr>
              <a:t>To provide excellent care for the communities we serve</a:t>
            </a:r>
          </a:p>
        </p:txBody>
      </p:sp>
      <p:pic>
        <p:nvPicPr>
          <p:cNvPr id="14" name="Picture 13" descr="A close up of a sign&#10;&#10;Description automatically generated">
            <a:extLst>
              <a:ext uri="{FF2B5EF4-FFF2-40B4-BE49-F238E27FC236}">
                <a16:creationId xmlns:a16="http://schemas.microsoft.com/office/drawing/2014/main" id="{956EEACC-961A-6D3C-46C3-55470A93140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366516" y="205983"/>
            <a:ext cx="1620000" cy="742265"/>
          </a:xfrm>
          <a:prstGeom prst="rect">
            <a:avLst/>
          </a:prstGeom>
        </p:spPr>
      </p:pic>
    </p:spTree>
    <p:extLst>
      <p:ext uri="{BB962C8B-B14F-4D97-AF65-F5344CB8AC3E}">
        <p14:creationId xmlns:p14="http://schemas.microsoft.com/office/powerpoint/2010/main" val="44297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1" r:id="rId5"/>
    <p:sldLayoutId id="214748365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tranet.sath.nhs.uk/Armed_Forces/team.asp" TargetMode="External"/><Relationship Id="rId2" Type="http://schemas.openxmlformats.org/officeDocument/2006/relationships/hyperlink" Target="https://intranet.sath.nhs.uk/Armed_Force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tranet.sath.nhs.uk/Armed_Forces/team.asp"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tranet.sath.nhs.uk/Armed_Forces/default.asp"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hyperlink" Target="https://www.nhsemployers.org/recruitment/step-health"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s://www.forcesfamiliesjobs.co.uk/" TargetMode="External"/><Relationship Id="rId5" Type="http://schemas.openxmlformats.org/officeDocument/2006/relationships/hyperlink" Target="https://www.jobs.nhs.uk/candidate"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Preparing%20for%20an%20interview%20(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hyperlink" Target="https://intranet.sath.nhs.uk/Armed_Forces/default.a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ngland.nhs.uk/get-involved/resources/involvejargon/"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forcesfamiliesjobs.co.uk/" TargetMode="External"/><Relationship Id="rId2" Type="http://schemas.openxmlformats.org/officeDocument/2006/relationships/hyperlink" Target="https://www.nhsemployers.org/recruitment/step-health"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tranet.sath.nhs.uk/hr/recruitment/Recruitment_Home_Page.asp"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orcesemployment.org.uk/"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tranet.sath.nhs.uk/Library_Intranet/documents/HR/Recruitment/VBA/Values-Based%20Interview%20Procedure.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B4B277-6C0A-F7BF-000C-E9863ECC7DE9}"/>
              </a:ext>
            </a:extLst>
          </p:cNvPr>
          <p:cNvSpPr>
            <a:spLocks noGrp="1"/>
          </p:cNvSpPr>
          <p:nvPr>
            <p:ph type="body" sz="quarter" idx="16"/>
          </p:nvPr>
        </p:nvSpPr>
        <p:spPr>
          <a:xfrm>
            <a:off x="4886326" y="2255983"/>
            <a:ext cx="6644440" cy="1793583"/>
          </a:xfrm>
        </p:spPr>
        <p:txBody>
          <a:bodyPr/>
          <a:lstStyle/>
          <a:p>
            <a:r>
              <a:rPr lang="en-GB" dirty="0"/>
              <a:t>Armed Forces Community Recruitment Guide</a:t>
            </a:r>
          </a:p>
        </p:txBody>
      </p:sp>
      <p:pic>
        <p:nvPicPr>
          <p:cNvPr id="3" name="Picture 2" descr="A close-up of a flag&#10;&#10;Description automatically generated">
            <a:extLst>
              <a:ext uri="{FF2B5EF4-FFF2-40B4-BE49-F238E27FC236}">
                <a16:creationId xmlns:a16="http://schemas.microsoft.com/office/drawing/2014/main" id="{FC453D5B-1EBC-9BBB-8F67-C94FE058FA4B}"/>
              </a:ext>
            </a:extLst>
          </p:cNvPr>
          <p:cNvPicPr>
            <a:picLocks noChangeAspect="1"/>
          </p:cNvPicPr>
          <p:nvPr/>
        </p:nvPicPr>
        <p:blipFill>
          <a:blip r:embed="rId2"/>
          <a:stretch>
            <a:fillRect/>
          </a:stretch>
        </p:blipFill>
        <p:spPr>
          <a:xfrm>
            <a:off x="3952875" y="6218525"/>
            <a:ext cx="1681420" cy="563275"/>
          </a:xfrm>
          <a:prstGeom prst="rect">
            <a:avLst/>
          </a:prstGeom>
        </p:spPr>
      </p:pic>
      <p:pic>
        <p:nvPicPr>
          <p:cNvPr id="4" name="Picture 3" descr="A lion holding a flag&#10;&#10;Description automatically generated">
            <a:extLst>
              <a:ext uri="{FF2B5EF4-FFF2-40B4-BE49-F238E27FC236}">
                <a16:creationId xmlns:a16="http://schemas.microsoft.com/office/drawing/2014/main" id="{DA80C6B2-B07B-E6D1-2106-A22B9420D9D0}"/>
              </a:ext>
            </a:extLst>
          </p:cNvPr>
          <p:cNvPicPr>
            <a:picLocks noChangeAspect="1"/>
          </p:cNvPicPr>
          <p:nvPr/>
        </p:nvPicPr>
        <p:blipFill>
          <a:blip r:embed="rId3"/>
          <a:stretch>
            <a:fillRect/>
          </a:stretch>
        </p:blipFill>
        <p:spPr>
          <a:xfrm>
            <a:off x="6313276" y="6147807"/>
            <a:ext cx="488862" cy="633993"/>
          </a:xfrm>
          <a:prstGeom prst="rect">
            <a:avLst/>
          </a:prstGeom>
        </p:spPr>
      </p:pic>
    </p:spTree>
    <p:extLst>
      <p:ext uri="{BB962C8B-B14F-4D97-AF65-F5344CB8AC3E}">
        <p14:creationId xmlns:p14="http://schemas.microsoft.com/office/powerpoint/2010/main" val="264472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F90C-7960-63B5-8A02-AC98F1BFF7D1}"/>
              </a:ext>
            </a:extLst>
          </p:cNvPr>
          <p:cNvSpPr>
            <a:spLocks noGrp="1"/>
          </p:cNvSpPr>
          <p:nvPr>
            <p:ph type="title"/>
          </p:nvPr>
        </p:nvSpPr>
        <p:spPr/>
        <p:txBody>
          <a:bodyPr>
            <a:normAutofit fontScale="90000"/>
          </a:bodyPr>
          <a:lstStyle/>
          <a:p>
            <a:r>
              <a:rPr lang="en-GB" dirty="0"/>
              <a:t>Appointment/Commencement</a:t>
            </a:r>
          </a:p>
        </p:txBody>
      </p:sp>
      <p:sp>
        <p:nvSpPr>
          <p:cNvPr id="3" name="Content Placeholder 2">
            <a:extLst>
              <a:ext uri="{FF2B5EF4-FFF2-40B4-BE49-F238E27FC236}">
                <a16:creationId xmlns:a16="http://schemas.microsoft.com/office/drawing/2014/main" id="{84492900-7741-D1F2-A929-3E5470460D22}"/>
              </a:ext>
            </a:extLst>
          </p:cNvPr>
          <p:cNvSpPr>
            <a:spLocks noGrp="1"/>
          </p:cNvSpPr>
          <p:nvPr>
            <p:ph idx="1"/>
          </p:nvPr>
        </p:nvSpPr>
        <p:spPr/>
        <p:txBody>
          <a:bodyPr/>
          <a:lstStyle/>
          <a:p>
            <a:r>
              <a:rPr lang="en-GB" dirty="0"/>
              <a:t>When appointing the candidate please provide feedback of the interview and be clear on the expectations of them prior to their start date. Ensure you provide them with the </a:t>
            </a:r>
            <a:r>
              <a:rPr lang="en-GB" b="1" dirty="0"/>
              <a:t>Armed Forces intranet link</a:t>
            </a:r>
            <a:r>
              <a:rPr lang="en-GB" dirty="0"/>
              <a:t>: </a:t>
            </a:r>
            <a:r>
              <a:rPr lang="en-GB" dirty="0" err="1">
                <a:hlinkClick r:id="rId2"/>
              </a:rPr>
              <a:t>SaTH</a:t>
            </a:r>
            <a:r>
              <a:rPr lang="en-GB" dirty="0">
                <a:hlinkClick r:id="rId2"/>
              </a:rPr>
              <a:t> Intranet - Armed Forces</a:t>
            </a:r>
            <a:r>
              <a:rPr lang="en-GB" dirty="0"/>
              <a:t> which they mind find useful. </a:t>
            </a:r>
          </a:p>
          <a:p>
            <a:endParaRPr lang="en-GB" dirty="0"/>
          </a:p>
          <a:p>
            <a:r>
              <a:rPr lang="en-GB" dirty="0"/>
              <a:t>Please ensure they are booked onto the induction training prior to commence date if possible, ensuring to advise them of what to expect and what is expected of them.</a:t>
            </a:r>
          </a:p>
          <a:p>
            <a:endParaRPr lang="en-GB" dirty="0"/>
          </a:p>
          <a:p>
            <a:r>
              <a:rPr lang="en-GB" dirty="0"/>
              <a:t>There are a list of our Veteran Aware (VA) champions who are available to provide mentorship to your appointed Armed Forces candidate, please </a:t>
            </a:r>
            <a:r>
              <a:rPr lang="en-GB" dirty="0">
                <a:hlinkClick r:id="rId3"/>
              </a:rPr>
              <a:t>click here </a:t>
            </a:r>
            <a:r>
              <a:rPr lang="en-GB" dirty="0"/>
              <a:t>for the list of champions.</a:t>
            </a:r>
          </a:p>
          <a:p>
            <a:endParaRPr lang="en-GB" dirty="0"/>
          </a:p>
          <a:p>
            <a:r>
              <a:rPr lang="en-GB" dirty="0"/>
              <a:t>Managers are encouraged to provide their own introduction pack for their area and a two-week induction timetable to ensure the transition period is clear and supportive.</a:t>
            </a:r>
          </a:p>
          <a:p>
            <a:endParaRPr lang="en-GB" dirty="0"/>
          </a:p>
          <a:p>
            <a:endParaRPr lang="en-GB" dirty="0"/>
          </a:p>
          <a:p>
            <a:endParaRPr lang="en-GB" dirty="0"/>
          </a:p>
          <a:p>
            <a:endParaRPr lang="en-GB" dirty="0"/>
          </a:p>
        </p:txBody>
      </p:sp>
      <p:pic>
        <p:nvPicPr>
          <p:cNvPr id="4" name="Picture 3" descr="A close-up of a flag&#10;&#10;Description automatically generated">
            <a:extLst>
              <a:ext uri="{FF2B5EF4-FFF2-40B4-BE49-F238E27FC236}">
                <a16:creationId xmlns:a16="http://schemas.microsoft.com/office/drawing/2014/main" id="{85DF66CF-3D5C-0FDE-C21C-E051A0EE734B}"/>
              </a:ext>
            </a:extLst>
          </p:cNvPr>
          <p:cNvPicPr>
            <a:picLocks noChangeAspect="1"/>
          </p:cNvPicPr>
          <p:nvPr/>
        </p:nvPicPr>
        <p:blipFill>
          <a:blip r:embed="rId4"/>
          <a:stretch>
            <a:fillRect/>
          </a:stretch>
        </p:blipFill>
        <p:spPr>
          <a:xfrm>
            <a:off x="4810125" y="6170900"/>
            <a:ext cx="1681420" cy="563275"/>
          </a:xfrm>
          <a:prstGeom prst="rect">
            <a:avLst/>
          </a:prstGeom>
        </p:spPr>
      </p:pic>
      <p:pic>
        <p:nvPicPr>
          <p:cNvPr id="6" name="Picture 5" descr="A lion holding a flag&#10;&#10;Description automatically generated">
            <a:extLst>
              <a:ext uri="{FF2B5EF4-FFF2-40B4-BE49-F238E27FC236}">
                <a16:creationId xmlns:a16="http://schemas.microsoft.com/office/drawing/2014/main" id="{5E7B9524-7F0E-25FB-D34B-F9CA73A8D813}"/>
              </a:ext>
            </a:extLst>
          </p:cNvPr>
          <p:cNvPicPr>
            <a:picLocks noChangeAspect="1"/>
          </p:cNvPicPr>
          <p:nvPr/>
        </p:nvPicPr>
        <p:blipFill>
          <a:blip r:embed="rId5"/>
          <a:stretch>
            <a:fillRect/>
          </a:stretch>
        </p:blipFill>
        <p:spPr>
          <a:xfrm>
            <a:off x="3370105" y="6172516"/>
            <a:ext cx="508635" cy="659765"/>
          </a:xfrm>
          <a:prstGeom prst="rect">
            <a:avLst/>
          </a:prstGeom>
        </p:spPr>
      </p:pic>
    </p:spTree>
    <p:extLst>
      <p:ext uri="{BB962C8B-B14F-4D97-AF65-F5344CB8AC3E}">
        <p14:creationId xmlns:p14="http://schemas.microsoft.com/office/powerpoint/2010/main" val="3060664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35C5-ED64-ADFA-C9A4-AA585BE79184}"/>
              </a:ext>
            </a:extLst>
          </p:cNvPr>
          <p:cNvSpPr>
            <a:spLocks noGrp="1"/>
          </p:cNvSpPr>
          <p:nvPr>
            <p:ph type="title"/>
          </p:nvPr>
        </p:nvSpPr>
        <p:spPr/>
        <p:txBody>
          <a:bodyPr>
            <a:normAutofit fontScale="90000"/>
          </a:bodyPr>
          <a:lstStyle/>
          <a:p>
            <a:r>
              <a:rPr lang="en-GB" dirty="0"/>
              <a:t>Retention Guidance</a:t>
            </a:r>
          </a:p>
        </p:txBody>
      </p:sp>
      <p:pic>
        <p:nvPicPr>
          <p:cNvPr id="7" name="Content Placeholder 6">
            <a:extLst>
              <a:ext uri="{FF2B5EF4-FFF2-40B4-BE49-F238E27FC236}">
                <a16:creationId xmlns:a16="http://schemas.microsoft.com/office/drawing/2014/main" id="{9FD985D6-1D68-B41D-78C1-7DB657613C6A}"/>
              </a:ext>
            </a:extLst>
          </p:cNvPr>
          <p:cNvPicPr>
            <a:picLocks noGrp="1" noChangeAspect="1"/>
          </p:cNvPicPr>
          <p:nvPr>
            <p:ph idx="1"/>
          </p:nvPr>
        </p:nvPicPr>
        <p:blipFill>
          <a:blip r:embed="rId2"/>
          <a:stretch>
            <a:fillRect/>
          </a:stretch>
        </p:blipFill>
        <p:spPr>
          <a:xfrm>
            <a:off x="6822141" y="1595765"/>
            <a:ext cx="5000625" cy="3114675"/>
          </a:xfrm>
        </p:spPr>
      </p:pic>
      <p:pic>
        <p:nvPicPr>
          <p:cNvPr id="4" name="Picture 3" descr="A close-up of a flag&#10;&#10;Description automatically generated">
            <a:extLst>
              <a:ext uri="{FF2B5EF4-FFF2-40B4-BE49-F238E27FC236}">
                <a16:creationId xmlns:a16="http://schemas.microsoft.com/office/drawing/2014/main" id="{F49A6DF6-4934-8B29-0A76-DFEDE1FFA20A}"/>
              </a:ext>
            </a:extLst>
          </p:cNvPr>
          <p:cNvPicPr>
            <a:picLocks noChangeAspect="1"/>
          </p:cNvPicPr>
          <p:nvPr/>
        </p:nvPicPr>
        <p:blipFill>
          <a:blip r:embed="rId3"/>
          <a:stretch>
            <a:fillRect/>
          </a:stretch>
        </p:blipFill>
        <p:spPr>
          <a:xfrm>
            <a:off x="4810125" y="6170900"/>
            <a:ext cx="1681420" cy="563275"/>
          </a:xfrm>
          <a:prstGeom prst="rect">
            <a:avLst/>
          </a:prstGeom>
        </p:spPr>
      </p:pic>
      <p:pic>
        <p:nvPicPr>
          <p:cNvPr id="5" name="Picture 4" descr="A lion holding a flag&#10;&#10;Description automatically generated">
            <a:extLst>
              <a:ext uri="{FF2B5EF4-FFF2-40B4-BE49-F238E27FC236}">
                <a16:creationId xmlns:a16="http://schemas.microsoft.com/office/drawing/2014/main" id="{848AA3CE-D38C-8768-5C46-96E2780746A3}"/>
              </a:ext>
            </a:extLst>
          </p:cNvPr>
          <p:cNvPicPr>
            <a:picLocks noChangeAspect="1"/>
          </p:cNvPicPr>
          <p:nvPr/>
        </p:nvPicPr>
        <p:blipFill>
          <a:blip r:embed="rId4"/>
          <a:stretch>
            <a:fillRect/>
          </a:stretch>
        </p:blipFill>
        <p:spPr>
          <a:xfrm>
            <a:off x="298132" y="5061267"/>
            <a:ext cx="508635" cy="659765"/>
          </a:xfrm>
          <a:prstGeom prst="rect">
            <a:avLst/>
          </a:prstGeom>
        </p:spPr>
      </p:pic>
      <p:sp>
        <p:nvSpPr>
          <p:cNvPr id="9" name="TextBox 8">
            <a:extLst>
              <a:ext uri="{FF2B5EF4-FFF2-40B4-BE49-F238E27FC236}">
                <a16:creationId xmlns:a16="http://schemas.microsoft.com/office/drawing/2014/main" id="{835154CE-489D-EFBB-B107-45BF982BDF13}"/>
              </a:ext>
            </a:extLst>
          </p:cNvPr>
          <p:cNvSpPr txBox="1"/>
          <p:nvPr/>
        </p:nvSpPr>
        <p:spPr>
          <a:xfrm>
            <a:off x="485775" y="1692627"/>
            <a:ext cx="6100618" cy="1200329"/>
          </a:xfrm>
          <a:prstGeom prst="rect">
            <a:avLst/>
          </a:prstGeom>
          <a:noFill/>
        </p:spPr>
        <p:txBody>
          <a:bodyPr wrap="square">
            <a:spAutoFit/>
          </a:bodyPr>
          <a:lstStyle/>
          <a:p>
            <a:r>
              <a:rPr lang="en-GB" dirty="0"/>
              <a:t>Employers who benefit the most from the value that veterans have to offer provide opportunities for continued progression and development, and create a culture of inclusion and belonging for those who join their business</a:t>
            </a:r>
          </a:p>
        </p:txBody>
      </p:sp>
      <p:sp>
        <p:nvSpPr>
          <p:cNvPr id="11" name="TextBox 10">
            <a:extLst>
              <a:ext uri="{FF2B5EF4-FFF2-40B4-BE49-F238E27FC236}">
                <a16:creationId xmlns:a16="http://schemas.microsoft.com/office/drawing/2014/main" id="{D4D00F40-41F6-E3D0-C8CD-76C5CB5A008A}"/>
              </a:ext>
            </a:extLst>
          </p:cNvPr>
          <p:cNvSpPr txBox="1"/>
          <p:nvPr/>
        </p:nvSpPr>
        <p:spPr>
          <a:xfrm>
            <a:off x="485775" y="3429000"/>
            <a:ext cx="6100482" cy="1477328"/>
          </a:xfrm>
          <a:prstGeom prst="rect">
            <a:avLst/>
          </a:prstGeom>
          <a:noFill/>
        </p:spPr>
        <p:txBody>
          <a:bodyPr wrap="square">
            <a:spAutoFit/>
          </a:bodyPr>
          <a:lstStyle/>
          <a:p>
            <a:r>
              <a:rPr lang="en-GB" dirty="0"/>
              <a:t>The steps outlined opposite will help you to retain the talent of the veterans and members of the Armed Forces community that you have recruited into your workforce and will in turn help them to achieve rewarding and fulfilling careers within your business.</a:t>
            </a:r>
          </a:p>
        </p:txBody>
      </p:sp>
      <p:pic>
        <p:nvPicPr>
          <p:cNvPr id="3" name="Picture 2" descr="A lion holding a flag&#10;&#10;Description automatically generated">
            <a:extLst>
              <a:ext uri="{FF2B5EF4-FFF2-40B4-BE49-F238E27FC236}">
                <a16:creationId xmlns:a16="http://schemas.microsoft.com/office/drawing/2014/main" id="{AF3B15D6-27C9-A4CA-244D-CDD4351162F4}"/>
              </a:ext>
            </a:extLst>
          </p:cNvPr>
          <p:cNvPicPr>
            <a:picLocks noChangeAspect="1"/>
          </p:cNvPicPr>
          <p:nvPr/>
        </p:nvPicPr>
        <p:blipFill>
          <a:blip r:embed="rId4"/>
          <a:stretch>
            <a:fillRect/>
          </a:stretch>
        </p:blipFill>
        <p:spPr>
          <a:xfrm>
            <a:off x="3370105" y="6162242"/>
            <a:ext cx="508635" cy="659765"/>
          </a:xfrm>
          <a:prstGeom prst="rect">
            <a:avLst/>
          </a:prstGeom>
        </p:spPr>
      </p:pic>
    </p:spTree>
    <p:extLst>
      <p:ext uri="{BB962C8B-B14F-4D97-AF65-F5344CB8AC3E}">
        <p14:creationId xmlns:p14="http://schemas.microsoft.com/office/powerpoint/2010/main" val="139551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9B9C-ED96-3887-26F8-CB622551E0F1}"/>
              </a:ext>
            </a:extLst>
          </p:cNvPr>
          <p:cNvSpPr>
            <a:spLocks noGrp="1"/>
          </p:cNvSpPr>
          <p:nvPr>
            <p:ph type="title"/>
          </p:nvPr>
        </p:nvSpPr>
        <p:spPr/>
        <p:txBody>
          <a:bodyPr>
            <a:normAutofit fontScale="90000"/>
          </a:bodyPr>
          <a:lstStyle/>
          <a:p>
            <a:r>
              <a:rPr lang="en-GB" dirty="0"/>
              <a:t>Retention Tips 1</a:t>
            </a:r>
          </a:p>
        </p:txBody>
      </p:sp>
      <p:sp>
        <p:nvSpPr>
          <p:cNvPr id="3" name="Content Placeholder 2">
            <a:extLst>
              <a:ext uri="{FF2B5EF4-FFF2-40B4-BE49-F238E27FC236}">
                <a16:creationId xmlns:a16="http://schemas.microsoft.com/office/drawing/2014/main" id="{94C1F01B-C2C7-0373-7D71-752FAA1D466C}"/>
              </a:ext>
            </a:extLst>
          </p:cNvPr>
          <p:cNvSpPr>
            <a:spLocks noGrp="1"/>
          </p:cNvSpPr>
          <p:nvPr>
            <p:ph idx="1"/>
          </p:nvPr>
        </p:nvSpPr>
        <p:spPr/>
        <p:txBody>
          <a:bodyPr>
            <a:normAutofit/>
          </a:bodyPr>
          <a:lstStyle/>
          <a:p>
            <a:r>
              <a:rPr lang="en-GB" b="1" dirty="0"/>
              <a:t>Talent development: </a:t>
            </a:r>
            <a:r>
              <a:rPr lang="en-GB" dirty="0"/>
              <a:t>Dedicated talent development programmes have a demonstrated track record of success in improving capability and performance, and increased likelihood of retention. This often focuses on activity after the recruitment stage such as learning &amp; development and progression. This can help to bring out the best in your candidate, unlocking existing potential as well as introducing new skills and expertise. This can help with retention within your workforce, as it provides opportunities for career advancement leading to an increased sense of fulfilment and achievement for those working within your company.</a:t>
            </a:r>
          </a:p>
          <a:p>
            <a:r>
              <a:rPr lang="en-GB" b="1" dirty="0"/>
              <a:t>Mentoring and coaching: </a:t>
            </a:r>
            <a:r>
              <a:rPr lang="en-GB" dirty="0"/>
              <a:t>This provides the opportunity for someone who is newer to your workforce the opportunity to get to know, trust and learn from the experience of someone who has already been through it. This can help with navigating the world of civilian employment, identify opportunities for progression or promotion and help them to understand and navigate their career path with you as an employer. Many veterans choose to become mentors to other veterans and members of the Armed Forces community, but neither the mentor or mentee need to have served time within the Armed Forces to be an effective support partner to the other.  </a:t>
            </a:r>
            <a:r>
              <a:rPr lang="en-GB" b="1" dirty="0"/>
              <a:t>Our Veteran Aware Champions (</a:t>
            </a:r>
            <a:r>
              <a:rPr lang="en-GB" b="1" dirty="0">
                <a:hlinkClick r:id="rId2"/>
              </a:rPr>
              <a:t>click here</a:t>
            </a:r>
            <a:r>
              <a:rPr lang="en-GB" b="1" dirty="0"/>
              <a:t>)</a:t>
            </a:r>
            <a:r>
              <a:rPr lang="en-GB" b="1" dirty="0">
                <a:solidFill>
                  <a:srgbClr val="FF0000"/>
                </a:solidFill>
              </a:rPr>
              <a:t> </a:t>
            </a:r>
            <a:r>
              <a:rPr lang="en-GB" b="1" dirty="0"/>
              <a:t>offer mentoring and/or coaching services. </a:t>
            </a:r>
          </a:p>
        </p:txBody>
      </p:sp>
      <p:pic>
        <p:nvPicPr>
          <p:cNvPr id="4" name="Picture 3" descr="A close-up of a flag&#10;&#10;Description automatically generated">
            <a:extLst>
              <a:ext uri="{FF2B5EF4-FFF2-40B4-BE49-F238E27FC236}">
                <a16:creationId xmlns:a16="http://schemas.microsoft.com/office/drawing/2014/main" id="{19403712-C9FF-34AC-FB78-FEE8B0FBF880}"/>
              </a:ext>
            </a:extLst>
          </p:cNvPr>
          <p:cNvPicPr>
            <a:picLocks noChangeAspect="1"/>
          </p:cNvPicPr>
          <p:nvPr/>
        </p:nvPicPr>
        <p:blipFill>
          <a:blip r:embed="rId3"/>
          <a:stretch>
            <a:fillRect/>
          </a:stretch>
        </p:blipFill>
        <p:spPr>
          <a:xfrm>
            <a:off x="4810125" y="6170900"/>
            <a:ext cx="1681420" cy="563275"/>
          </a:xfrm>
          <a:prstGeom prst="rect">
            <a:avLst/>
          </a:prstGeom>
        </p:spPr>
      </p:pic>
      <p:pic>
        <p:nvPicPr>
          <p:cNvPr id="5" name="Picture 4" descr="A lion holding a flag&#10;&#10;Description automatically generated">
            <a:extLst>
              <a:ext uri="{FF2B5EF4-FFF2-40B4-BE49-F238E27FC236}">
                <a16:creationId xmlns:a16="http://schemas.microsoft.com/office/drawing/2014/main" id="{26FB93B2-C2CA-4EB3-4232-061E41A6F26A}"/>
              </a:ext>
            </a:extLst>
          </p:cNvPr>
          <p:cNvPicPr>
            <a:picLocks noChangeAspect="1"/>
          </p:cNvPicPr>
          <p:nvPr/>
        </p:nvPicPr>
        <p:blipFill>
          <a:blip r:embed="rId4"/>
          <a:stretch>
            <a:fillRect/>
          </a:stretch>
        </p:blipFill>
        <p:spPr>
          <a:xfrm>
            <a:off x="3370105" y="6172516"/>
            <a:ext cx="508635" cy="659765"/>
          </a:xfrm>
          <a:prstGeom prst="rect">
            <a:avLst/>
          </a:prstGeom>
        </p:spPr>
      </p:pic>
    </p:spTree>
    <p:extLst>
      <p:ext uri="{BB962C8B-B14F-4D97-AF65-F5344CB8AC3E}">
        <p14:creationId xmlns:p14="http://schemas.microsoft.com/office/powerpoint/2010/main" val="172957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9B9C-ED96-3887-26F8-CB622551E0F1}"/>
              </a:ext>
            </a:extLst>
          </p:cNvPr>
          <p:cNvSpPr>
            <a:spLocks noGrp="1"/>
          </p:cNvSpPr>
          <p:nvPr>
            <p:ph type="title"/>
          </p:nvPr>
        </p:nvSpPr>
        <p:spPr/>
        <p:txBody>
          <a:bodyPr>
            <a:normAutofit fontScale="90000"/>
          </a:bodyPr>
          <a:lstStyle/>
          <a:p>
            <a:r>
              <a:rPr lang="en-GB" dirty="0"/>
              <a:t>Retention Tips 2</a:t>
            </a:r>
          </a:p>
        </p:txBody>
      </p:sp>
      <p:sp>
        <p:nvSpPr>
          <p:cNvPr id="3" name="Content Placeholder 2">
            <a:extLst>
              <a:ext uri="{FF2B5EF4-FFF2-40B4-BE49-F238E27FC236}">
                <a16:creationId xmlns:a16="http://schemas.microsoft.com/office/drawing/2014/main" id="{94C1F01B-C2C7-0373-7D71-752FAA1D466C}"/>
              </a:ext>
            </a:extLst>
          </p:cNvPr>
          <p:cNvSpPr>
            <a:spLocks noGrp="1"/>
          </p:cNvSpPr>
          <p:nvPr>
            <p:ph idx="1"/>
          </p:nvPr>
        </p:nvSpPr>
        <p:spPr/>
        <p:txBody>
          <a:bodyPr>
            <a:normAutofit fontScale="92500" lnSpcReduction="10000"/>
          </a:bodyPr>
          <a:lstStyle/>
          <a:p>
            <a:r>
              <a:rPr lang="en-GB" b="1" dirty="0"/>
              <a:t>Networks</a:t>
            </a:r>
            <a:r>
              <a:rPr lang="en-GB" dirty="0"/>
              <a:t>: There can be similarities but also significant differences between a career in service and a civilian career. An internal source of support in your organisation such as a peer network or employee resource group can help veterans to make their adjustment from service to civilian culture workplaces as smooth and streamlined as possible. The Champions group will be able to offer this support. Please also see the VA Staff pathway </a:t>
            </a:r>
            <a:r>
              <a:rPr lang="en-GB" b="1" dirty="0">
                <a:solidFill>
                  <a:srgbClr val="FF0000"/>
                </a:solidFill>
              </a:rPr>
              <a:t>(click here).</a:t>
            </a:r>
          </a:p>
          <a:p>
            <a:r>
              <a:rPr lang="en-GB" b="1" dirty="0"/>
              <a:t>Line Manager capability</a:t>
            </a:r>
            <a:r>
              <a:rPr lang="en-GB" dirty="0"/>
              <a:t>: Veterans are well suited for positions of management and leadership, regardless of rank during their time of service. This is because the ability to lead and work well with others is instilled within veterans during their time of service and can translate particularly powerfully when applied to a civilian setting. You can make the most of the value veterans have to offer by offering opportunities to further develop and utilise their leadership and management capabilities. The VA Staff Pathway also includes training for non-military colleagues that you may find supportive.</a:t>
            </a:r>
          </a:p>
          <a:p>
            <a:r>
              <a:rPr lang="en-GB" b="1" dirty="0"/>
              <a:t>Internal awareness: </a:t>
            </a:r>
            <a:r>
              <a:rPr lang="en-GB" dirty="0"/>
              <a:t>Working with other managers and leaders to raise awareness and develop an understanding of the added benefits that veterans can bring to your team can help to further embed all of the practices detailed throughout this guide. By pro-actively promoting this throughout your department, you can make sure that the benefits are not limited to only one area. (</a:t>
            </a:r>
            <a:r>
              <a:rPr lang="en-GB" sz="18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SaTH</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 Intranet - Armed Forces</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endParaRPr lang="en-GB" dirty="0">
              <a:solidFill>
                <a:srgbClr val="FF0000"/>
              </a:solidFill>
            </a:endParaRPr>
          </a:p>
          <a:p>
            <a:endParaRPr lang="en-GB" b="1" dirty="0">
              <a:solidFill>
                <a:srgbClr val="FF0000"/>
              </a:solidFill>
            </a:endParaRPr>
          </a:p>
        </p:txBody>
      </p:sp>
      <p:pic>
        <p:nvPicPr>
          <p:cNvPr id="4" name="Picture 3" descr="A close-up of a flag&#10;&#10;Description automatically generated">
            <a:extLst>
              <a:ext uri="{FF2B5EF4-FFF2-40B4-BE49-F238E27FC236}">
                <a16:creationId xmlns:a16="http://schemas.microsoft.com/office/drawing/2014/main" id="{DCDE7422-E764-9914-FDAD-A213D0647722}"/>
              </a:ext>
            </a:extLst>
          </p:cNvPr>
          <p:cNvPicPr>
            <a:picLocks noChangeAspect="1"/>
          </p:cNvPicPr>
          <p:nvPr/>
        </p:nvPicPr>
        <p:blipFill>
          <a:blip r:embed="rId3"/>
          <a:stretch>
            <a:fillRect/>
          </a:stretch>
        </p:blipFill>
        <p:spPr>
          <a:xfrm>
            <a:off x="4810125" y="6170900"/>
            <a:ext cx="1681420" cy="563275"/>
          </a:xfrm>
          <a:prstGeom prst="rect">
            <a:avLst/>
          </a:prstGeom>
        </p:spPr>
      </p:pic>
      <p:pic>
        <p:nvPicPr>
          <p:cNvPr id="5" name="Picture 4" descr="A lion holding a flag&#10;&#10;Description automatically generated">
            <a:extLst>
              <a:ext uri="{FF2B5EF4-FFF2-40B4-BE49-F238E27FC236}">
                <a16:creationId xmlns:a16="http://schemas.microsoft.com/office/drawing/2014/main" id="{9EE0EF6A-0512-44DB-708E-5C949585BD0E}"/>
              </a:ext>
            </a:extLst>
          </p:cNvPr>
          <p:cNvPicPr>
            <a:picLocks noChangeAspect="1"/>
          </p:cNvPicPr>
          <p:nvPr/>
        </p:nvPicPr>
        <p:blipFill>
          <a:blip r:embed="rId4"/>
          <a:stretch>
            <a:fillRect/>
          </a:stretch>
        </p:blipFill>
        <p:spPr>
          <a:xfrm>
            <a:off x="3370105" y="6172516"/>
            <a:ext cx="508635" cy="659765"/>
          </a:xfrm>
          <a:prstGeom prst="rect">
            <a:avLst/>
          </a:prstGeom>
        </p:spPr>
      </p:pic>
    </p:spTree>
    <p:extLst>
      <p:ext uri="{BB962C8B-B14F-4D97-AF65-F5344CB8AC3E}">
        <p14:creationId xmlns:p14="http://schemas.microsoft.com/office/powerpoint/2010/main" val="4304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FBFEEE-6FE2-5150-478A-8EB0C4983906}"/>
              </a:ext>
            </a:extLst>
          </p:cNvPr>
          <p:cNvSpPr txBox="1"/>
          <p:nvPr/>
        </p:nvSpPr>
        <p:spPr>
          <a:xfrm>
            <a:off x="6021706" y="1934170"/>
            <a:ext cx="4010025" cy="2123658"/>
          </a:xfrm>
          <a:prstGeom prst="rect">
            <a:avLst/>
          </a:prstGeom>
          <a:noFill/>
        </p:spPr>
        <p:txBody>
          <a:bodyPr wrap="square" rtlCol="0">
            <a:spAutoFit/>
          </a:bodyPr>
          <a:lstStyle/>
          <a:p>
            <a:r>
              <a:rPr lang="en-GB" sz="6600" dirty="0">
                <a:solidFill>
                  <a:schemeClr val="bg1"/>
                </a:solidFill>
              </a:rPr>
              <a:t>Applicants Guidance</a:t>
            </a:r>
          </a:p>
        </p:txBody>
      </p:sp>
      <p:pic>
        <p:nvPicPr>
          <p:cNvPr id="3" name="Picture 2" descr="A close-up of a flag&#10;&#10;Description automatically generated">
            <a:extLst>
              <a:ext uri="{FF2B5EF4-FFF2-40B4-BE49-F238E27FC236}">
                <a16:creationId xmlns:a16="http://schemas.microsoft.com/office/drawing/2014/main" id="{B833DB13-5E34-93E6-BAF3-ACF40B142899}"/>
              </a:ext>
            </a:extLst>
          </p:cNvPr>
          <p:cNvPicPr>
            <a:picLocks noChangeAspect="1"/>
          </p:cNvPicPr>
          <p:nvPr/>
        </p:nvPicPr>
        <p:blipFill>
          <a:blip r:embed="rId2"/>
          <a:stretch>
            <a:fillRect/>
          </a:stretch>
        </p:blipFill>
        <p:spPr>
          <a:xfrm>
            <a:off x="4810125" y="6170900"/>
            <a:ext cx="1681420" cy="563275"/>
          </a:xfrm>
          <a:prstGeom prst="rect">
            <a:avLst/>
          </a:prstGeom>
        </p:spPr>
      </p:pic>
      <p:pic>
        <p:nvPicPr>
          <p:cNvPr id="4" name="Picture 3" descr="A lion holding a flag&#10;&#10;Description automatically generated">
            <a:extLst>
              <a:ext uri="{FF2B5EF4-FFF2-40B4-BE49-F238E27FC236}">
                <a16:creationId xmlns:a16="http://schemas.microsoft.com/office/drawing/2014/main" id="{04D50B9B-E57B-CC61-6411-5F677D5D9EFA}"/>
              </a:ext>
            </a:extLst>
          </p:cNvPr>
          <p:cNvPicPr>
            <a:picLocks noChangeAspect="1"/>
          </p:cNvPicPr>
          <p:nvPr/>
        </p:nvPicPr>
        <p:blipFill>
          <a:blip r:embed="rId3"/>
          <a:stretch>
            <a:fillRect/>
          </a:stretch>
        </p:blipFill>
        <p:spPr>
          <a:xfrm>
            <a:off x="374118" y="277791"/>
            <a:ext cx="1845222" cy="2393490"/>
          </a:xfrm>
          <a:prstGeom prst="rect">
            <a:avLst/>
          </a:prstGeom>
        </p:spPr>
      </p:pic>
    </p:spTree>
    <p:extLst>
      <p:ext uri="{BB962C8B-B14F-4D97-AF65-F5344CB8AC3E}">
        <p14:creationId xmlns:p14="http://schemas.microsoft.com/office/powerpoint/2010/main" val="1854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AC1F-6A9F-550A-3C59-83A5619B9539}"/>
              </a:ext>
            </a:extLst>
          </p:cNvPr>
          <p:cNvSpPr>
            <a:spLocks noGrp="1"/>
          </p:cNvSpPr>
          <p:nvPr>
            <p:ph type="title"/>
          </p:nvPr>
        </p:nvSpPr>
        <p:spPr>
          <a:xfrm>
            <a:off x="311114" y="84447"/>
            <a:ext cx="10515600" cy="682625"/>
          </a:xfrm>
        </p:spPr>
        <p:txBody>
          <a:bodyPr>
            <a:normAutofit fontScale="90000"/>
          </a:bodyPr>
          <a:lstStyle/>
          <a:p>
            <a:r>
              <a:rPr lang="en-GB" dirty="0"/>
              <a:t>Application stage</a:t>
            </a:r>
          </a:p>
        </p:txBody>
      </p:sp>
      <p:sp>
        <p:nvSpPr>
          <p:cNvPr id="4" name="Graphic 6">
            <a:extLst>
              <a:ext uri="{FF2B5EF4-FFF2-40B4-BE49-F238E27FC236}">
                <a16:creationId xmlns:a16="http://schemas.microsoft.com/office/drawing/2014/main" id="{B8FA33CF-7F4E-E8D3-A801-609A1288774B}"/>
              </a:ext>
            </a:extLst>
          </p:cNvPr>
          <p:cNvSpPr/>
          <p:nvPr/>
        </p:nvSpPr>
        <p:spPr>
          <a:xfrm>
            <a:off x="228192" y="1175819"/>
            <a:ext cx="3544121" cy="4506359"/>
          </a:xfrm>
          <a:custGeom>
            <a:avLst/>
            <a:gdLst>
              <a:gd name="connsiteX0" fmla="*/ 33 w 1679596"/>
              <a:gd name="connsiteY0" fmla="*/ 4506356 h 4506359"/>
              <a:gd name="connsiteX1" fmla="*/ 33 w 1679596"/>
              <a:gd name="connsiteY1" fmla="*/ 1405510 h 4506359"/>
              <a:gd name="connsiteX2" fmla="*/ 2164 w 1679596"/>
              <a:gd name="connsiteY2" fmla="*/ 1394521 h 4506359"/>
              <a:gd name="connsiteX3" fmla="*/ 24142 w 1679596"/>
              <a:gd name="connsiteY3" fmla="*/ 1217468 h 4506359"/>
              <a:gd name="connsiteX4" fmla="*/ 84348 w 1679596"/>
              <a:gd name="connsiteY4" fmla="*/ 986270 h 4506359"/>
              <a:gd name="connsiteX5" fmla="*/ 190140 w 1679596"/>
              <a:gd name="connsiteY5" fmla="*/ 748412 h 4506359"/>
              <a:gd name="connsiteX6" fmla="*/ 258038 w 1679596"/>
              <a:gd name="connsiteY6" fmla="*/ 636692 h 4506359"/>
              <a:gd name="connsiteX7" fmla="*/ 345648 w 1679596"/>
              <a:gd name="connsiteY7" fmla="*/ 518346 h 4506359"/>
              <a:gd name="connsiteX8" fmla="*/ 412880 w 1679596"/>
              <a:gd name="connsiteY8" fmla="*/ 441790 h 4506359"/>
              <a:gd name="connsiteX9" fmla="*/ 491300 w 1679596"/>
              <a:gd name="connsiteY9" fmla="*/ 364602 h 4506359"/>
              <a:gd name="connsiteX10" fmla="*/ 583507 w 1679596"/>
              <a:gd name="connsiteY10" fmla="*/ 287347 h 4506359"/>
              <a:gd name="connsiteX11" fmla="*/ 692929 w 1679596"/>
              <a:gd name="connsiteY11" fmla="*/ 210692 h 4506359"/>
              <a:gd name="connsiteX12" fmla="*/ 758262 w 1679596"/>
              <a:gd name="connsiteY12" fmla="*/ 171798 h 4506359"/>
              <a:gd name="connsiteX13" fmla="*/ 834984 w 1679596"/>
              <a:gd name="connsiteY13" fmla="*/ 132272 h 4506359"/>
              <a:gd name="connsiteX14" fmla="*/ 922562 w 1679596"/>
              <a:gd name="connsiteY14" fmla="*/ 94111 h 4506359"/>
              <a:gd name="connsiteX15" fmla="*/ 1037245 w 1679596"/>
              <a:gd name="connsiteY15" fmla="*/ 54817 h 4506359"/>
              <a:gd name="connsiteX16" fmla="*/ 1190489 w 1679596"/>
              <a:gd name="connsiteY16" fmla="*/ 19120 h 4506359"/>
              <a:gd name="connsiteX17" fmla="*/ 1399943 w 1679596"/>
              <a:gd name="connsiteY17" fmla="*/ 306 h 4506359"/>
              <a:gd name="connsiteX18" fmla="*/ 1667504 w 1679596"/>
              <a:gd name="connsiteY18" fmla="*/ 173 h 4506359"/>
              <a:gd name="connsiteX19" fmla="*/ 1679592 w 1679596"/>
              <a:gd name="connsiteY19" fmla="*/ 173 h 4506359"/>
              <a:gd name="connsiteX20" fmla="*/ 1679592 w 1679596"/>
              <a:gd name="connsiteY20" fmla="*/ 16456 h 4506359"/>
              <a:gd name="connsiteX21" fmla="*/ 1679292 w 1679596"/>
              <a:gd name="connsiteY21" fmla="*/ 3150002 h 4506359"/>
              <a:gd name="connsiteX22" fmla="*/ 1672066 w 1679596"/>
              <a:gd name="connsiteY22" fmla="*/ 3241376 h 4506359"/>
              <a:gd name="connsiteX23" fmla="*/ 1620618 w 1679596"/>
              <a:gd name="connsiteY23" fmla="*/ 3468445 h 4506359"/>
              <a:gd name="connsiteX24" fmla="*/ 1502106 w 1679596"/>
              <a:gd name="connsiteY24" fmla="*/ 3751024 h 4506359"/>
              <a:gd name="connsiteX25" fmla="*/ 1433076 w 1679596"/>
              <a:gd name="connsiteY25" fmla="*/ 3865707 h 4506359"/>
              <a:gd name="connsiteX26" fmla="*/ 1345931 w 1679596"/>
              <a:gd name="connsiteY26" fmla="*/ 3984320 h 4506359"/>
              <a:gd name="connsiteX27" fmla="*/ 1280398 w 1679596"/>
              <a:gd name="connsiteY27" fmla="*/ 4059643 h 4506359"/>
              <a:gd name="connsiteX28" fmla="*/ 1199946 w 1679596"/>
              <a:gd name="connsiteY28" fmla="*/ 4139296 h 4506359"/>
              <a:gd name="connsiteX29" fmla="*/ 1111303 w 1679596"/>
              <a:gd name="connsiteY29" fmla="*/ 4214353 h 4506359"/>
              <a:gd name="connsiteX30" fmla="*/ 1000582 w 1679596"/>
              <a:gd name="connsiteY30" fmla="*/ 4292740 h 4506359"/>
              <a:gd name="connsiteX31" fmla="*/ 939012 w 1679596"/>
              <a:gd name="connsiteY31" fmla="*/ 4329902 h 4506359"/>
              <a:gd name="connsiteX32" fmla="*/ 862556 w 1679596"/>
              <a:gd name="connsiteY32" fmla="*/ 4369928 h 4506359"/>
              <a:gd name="connsiteX33" fmla="*/ 777176 w 1679596"/>
              <a:gd name="connsiteY33" fmla="*/ 4408056 h 4506359"/>
              <a:gd name="connsiteX34" fmla="*/ 672683 w 1679596"/>
              <a:gd name="connsiteY34" fmla="*/ 4445418 h 4506359"/>
              <a:gd name="connsiteX35" fmla="*/ 521070 w 1679596"/>
              <a:gd name="connsiteY35" fmla="*/ 4483313 h 4506359"/>
              <a:gd name="connsiteX36" fmla="*/ 300594 w 1679596"/>
              <a:gd name="connsiteY36" fmla="*/ 4505756 h 4506359"/>
              <a:gd name="connsiteX37" fmla="*/ 0 w 1679596"/>
              <a:gd name="connsiteY37" fmla="*/ 4506289 h 450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79596" h="4506359">
                <a:moveTo>
                  <a:pt x="33" y="4506356"/>
                </a:moveTo>
                <a:cubicBezTo>
                  <a:pt x="33" y="3472741"/>
                  <a:pt x="33" y="2439125"/>
                  <a:pt x="33" y="1405510"/>
                </a:cubicBezTo>
                <a:cubicBezTo>
                  <a:pt x="766" y="1401847"/>
                  <a:pt x="1698" y="1398217"/>
                  <a:pt x="2164" y="1394521"/>
                </a:cubicBezTo>
                <a:cubicBezTo>
                  <a:pt x="9390" y="1335481"/>
                  <a:pt x="14585" y="1276108"/>
                  <a:pt x="24142" y="1217468"/>
                </a:cubicBezTo>
                <a:cubicBezTo>
                  <a:pt x="36996" y="1138681"/>
                  <a:pt x="58207" y="1061726"/>
                  <a:pt x="84348" y="986270"/>
                </a:cubicBezTo>
                <a:cubicBezTo>
                  <a:pt x="112852" y="903987"/>
                  <a:pt x="147783" y="824468"/>
                  <a:pt x="190140" y="748412"/>
                </a:cubicBezTo>
                <a:cubicBezTo>
                  <a:pt x="211352" y="710350"/>
                  <a:pt x="233596" y="672689"/>
                  <a:pt x="258038" y="636692"/>
                </a:cubicBezTo>
                <a:cubicBezTo>
                  <a:pt x="285576" y="596100"/>
                  <a:pt x="315313" y="556906"/>
                  <a:pt x="345648" y="518346"/>
                </a:cubicBezTo>
                <a:cubicBezTo>
                  <a:pt x="366627" y="491673"/>
                  <a:pt x="389504" y="466398"/>
                  <a:pt x="412880" y="441790"/>
                </a:cubicBezTo>
                <a:cubicBezTo>
                  <a:pt x="438121" y="415184"/>
                  <a:pt x="464095" y="389177"/>
                  <a:pt x="491300" y="364602"/>
                </a:cubicBezTo>
                <a:cubicBezTo>
                  <a:pt x="521037" y="337729"/>
                  <a:pt x="551606" y="311589"/>
                  <a:pt x="583507" y="287347"/>
                </a:cubicBezTo>
                <a:cubicBezTo>
                  <a:pt x="618937" y="260408"/>
                  <a:pt x="655933" y="235467"/>
                  <a:pt x="692929" y="210692"/>
                </a:cubicBezTo>
                <a:cubicBezTo>
                  <a:pt x="713974" y="196606"/>
                  <a:pt x="736051" y="184019"/>
                  <a:pt x="758262" y="171798"/>
                </a:cubicBezTo>
                <a:cubicBezTo>
                  <a:pt x="783470" y="157946"/>
                  <a:pt x="808977" y="144559"/>
                  <a:pt x="834984" y="132272"/>
                </a:cubicBezTo>
                <a:cubicBezTo>
                  <a:pt x="863755" y="118686"/>
                  <a:pt x="892825" y="105432"/>
                  <a:pt x="922562" y="94111"/>
                </a:cubicBezTo>
                <a:cubicBezTo>
                  <a:pt x="960323" y="79758"/>
                  <a:pt x="998351" y="65506"/>
                  <a:pt x="1037245" y="54817"/>
                </a:cubicBezTo>
                <a:cubicBezTo>
                  <a:pt x="1087794" y="40931"/>
                  <a:pt x="1138975" y="28910"/>
                  <a:pt x="1190489" y="19120"/>
                </a:cubicBezTo>
                <a:cubicBezTo>
                  <a:pt x="1259519" y="5934"/>
                  <a:pt x="1329648" y="772"/>
                  <a:pt x="1399943" y="306"/>
                </a:cubicBezTo>
                <a:cubicBezTo>
                  <a:pt x="1489119" y="-293"/>
                  <a:pt x="1578328" y="173"/>
                  <a:pt x="1667504" y="173"/>
                </a:cubicBezTo>
                <a:cubicBezTo>
                  <a:pt x="1671200" y="173"/>
                  <a:pt x="1674897" y="173"/>
                  <a:pt x="1679592" y="173"/>
                </a:cubicBezTo>
                <a:cubicBezTo>
                  <a:pt x="1679592" y="6333"/>
                  <a:pt x="1679592" y="11395"/>
                  <a:pt x="1679592" y="16456"/>
                </a:cubicBezTo>
                <a:cubicBezTo>
                  <a:pt x="1679592" y="1060960"/>
                  <a:pt x="1679658" y="2105498"/>
                  <a:pt x="1679292" y="3150002"/>
                </a:cubicBezTo>
                <a:cubicBezTo>
                  <a:pt x="1679292" y="3180471"/>
                  <a:pt x="1676362" y="3211173"/>
                  <a:pt x="1672066" y="3241376"/>
                </a:cubicBezTo>
                <a:cubicBezTo>
                  <a:pt x="1661077" y="3318398"/>
                  <a:pt x="1643362" y="3393954"/>
                  <a:pt x="1620618" y="3468445"/>
                </a:cubicBezTo>
                <a:cubicBezTo>
                  <a:pt x="1590649" y="3566711"/>
                  <a:pt x="1551122" y="3660916"/>
                  <a:pt x="1502106" y="3751024"/>
                </a:cubicBezTo>
                <a:cubicBezTo>
                  <a:pt x="1480794" y="3790184"/>
                  <a:pt x="1457951" y="3828712"/>
                  <a:pt x="1433076" y="3865707"/>
                </a:cubicBezTo>
                <a:cubicBezTo>
                  <a:pt x="1405737" y="3906399"/>
                  <a:pt x="1376067" y="3945626"/>
                  <a:pt x="1345931" y="3984320"/>
                </a:cubicBezTo>
                <a:cubicBezTo>
                  <a:pt x="1325485" y="4010527"/>
                  <a:pt x="1303241" y="4035468"/>
                  <a:pt x="1280398" y="4059643"/>
                </a:cubicBezTo>
                <a:cubicBezTo>
                  <a:pt x="1254491" y="4087049"/>
                  <a:pt x="1227785" y="4113822"/>
                  <a:pt x="1199946" y="4139296"/>
                </a:cubicBezTo>
                <a:cubicBezTo>
                  <a:pt x="1171409" y="4165436"/>
                  <a:pt x="1142005" y="4190877"/>
                  <a:pt x="1111303" y="4214353"/>
                </a:cubicBezTo>
                <a:cubicBezTo>
                  <a:pt x="1075406" y="4241825"/>
                  <a:pt x="1037978" y="4267332"/>
                  <a:pt x="1000582" y="4292740"/>
                </a:cubicBezTo>
                <a:cubicBezTo>
                  <a:pt x="980769" y="4306193"/>
                  <a:pt x="959957" y="4318247"/>
                  <a:pt x="939012" y="4329902"/>
                </a:cubicBezTo>
                <a:cubicBezTo>
                  <a:pt x="913871" y="4343888"/>
                  <a:pt x="888463" y="4357441"/>
                  <a:pt x="862556" y="4369928"/>
                </a:cubicBezTo>
                <a:cubicBezTo>
                  <a:pt x="834485" y="4383481"/>
                  <a:pt x="806147" y="4396601"/>
                  <a:pt x="777176" y="4408056"/>
                </a:cubicBezTo>
                <a:cubicBezTo>
                  <a:pt x="742811" y="4421675"/>
                  <a:pt x="708180" y="4435228"/>
                  <a:pt x="672683" y="4445418"/>
                </a:cubicBezTo>
                <a:cubicBezTo>
                  <a:pt x="622633" y="4459803"/>
                  <a:pt x="572052" y="4472757"/>
                  <a:pt x="521070" y="4483313"/>
                </a:cubicBezTo>
                <a:cubicBezTo>
                  <a:pt x="448477" y="4498331"/>
                  <a:pt x="374686" y="4505024"/>
                  <a:pt x="300594" y="4505756"/>
                </a:cubicBezTo>
                <a:cubicBezTo>
                  <a:pt x="200396" y="4506756"/>
                  <a:pt x="100198" y="4506189"/>
                  <a:pt x="0" y="450628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3326" cap="flat">
            <a:noFill/>
            <a:prstDash val="solid"/>
            <a:miter/>
          </a:ln>
        </p:spPr>
        <p:txBody>
          <a:bodyPr rtlCol="0" anchor="ctr"/>
          <a:lstStyle/>
          <a:p>
            <a:endParaRPr lang="en-GB"/>
          </a:p>
        </p:txBody>
      </p:sp>
      <p:pic>
        <p:nvPicPr>
          <p:cNvPr id="3" name="Picture 2" descr="A lion holding a flag&#10;&#10;Description automatically generated">
            <a:extLst>
              <a:ext uri="{FF2B5EF4-FFF2-40B4-BE49-F238E27FC236}">
                <a16:creationId xmlns:a16="http://schemas.microsoft.com/office/drawing/2014/main" id="{FD89F34E-F4C2-0118-239D-02AB272E7AD8}"/>
              </a:ext>
            </a:extLst>
          </p:cNvPr>
          <p:cNvPicPr>
            <a:picLocks noChangeAspect="1"/>
          </p:cNvPicPr>
          <p:nvPr/>
        </p:nvPicPr>
        <p:blipFill>
          <a:blip r:embed="rId3"/>
          <a:stretch>
            <a:fillRect/>
          </a:stretch>
        </p:blipFill>
        <p:spPr>
          <a:xfrm>
            <a:off x="3020090" y="6090925"/>
            <a:ext cx="508635" cy="659765"/>
          </a:xfrm>
          <a:prstGeom prst="rect">
            <a:avLst/>
          </a:prstGeom>
        </p:spPr>
      </p:pic>
      <p:pic>
        <p:nvPicPr>
          <p:cNvPr id="5" name="Picture 4">
            <a:extLst>
              <a:ext uri="{FF2B5EF4-FFF2-40B4-BE49-F238E27FC236}">
                <a16:creationId xmlns:a16="http://schemas.microsoft.com/office/drawing/2014/main" id="{34E50900-B72E-931C-5C9F-7193A4CD5599}"/>
              </a:ext>
            </a:extLst>
          </p:cNvPr>
          <p:cNvPicPr>
            <a:picLocks noChangeAspect="1"/>
          </p:cNvPicPr>
          <p:nvPr/>
        </p:nvPicPr>
        <p:blipFill rotWithShape="1">
          <a:blip r:embed="rId4"/>
          <a:srcRect l="5830" r="8753" b="24788"/>
          <a:stretch/>
        </p:blipFill>
        <p:spPr>
          <a:xfrm>
            <a:off x="5061445" y="3851761"/>
            <a:ext cx="6267236" cy="1834523"/>
          </a:xfrm>
          <a:prstGeom prst="rect">
            <a:avLst/>
          </a:prstGeom>
          <a:effectLst>
            <a:softEdge rad="12700"/>
          </a:effectLst>
        </p:spPr>
      </p:pic>
      <p:sp>
        <p:nvSpPr>
          <p:cNvPr id="6" name="TextBox 5">
            <a:extLst>
              <a:ext uri="{FF2B5EF4-FFF2-40B4-BE49-F238E27FC236}">
                <a16:creationId xmlns:a16="http://schemas.microsoft.com/office/drawing/2014/main" id="{46F13B5E-970B-4A46-FFA2-8988CB1D86B9}"/>
              </a:ext>
            </a:extLst>
          </p:cNvPr>
          <p:cNvSpPr txBox="1"/>
          <p:nvPr/>
        </p:nvSpPr>
        <p:spPr>
          <a:xfrm>
            <a:off x="4219271" y="868064"/>
            <a:ext cx="7481603" cy="3108543"/>
          </a:xfrm>
          <a:prstGeom prst="rect">
            <a:avLst/>
          </a:prstGeom>
          <a:noFill/>
        </p:spPr>
        <p:txBody>
          <a:bodyPr wrap="square" rtlCol="0">
            <a:spAutoFit/>
          </a:bodyPr>
          <a:lstStyle/>
          <a:p>
            <a:r>
              <a:rPr lang="en-GB" dirty="0">
                <a:latin typeface="AeonikPro"/>
              </a:rPr>
              <a:t>Our jobs are added to a system called “trac” which uploads our jobs to the NHS Jobs webpage (</a:t>
            </a:r>
            <a:r>
              <a:rPr lang="en-GB" dirty="0">
                <a:latin typeface="AeonikPro"/>
                <a:hlinkClick r:id="rId5">
                  <a:extLst>
                    <a:ext uri="{A12FA001-AC4F-418D-AE19-62706E023703}">
                      <ahyp:hlinkClr xmlns:ahyp="http://schemas.microsoft.com/office/drawing/2018/hyperlinkcolor" val="tx"/>
                    </a:ext>
                  </a:extLst>
                </a:hlinkClick>
              </a:rPr>
              <a:t>NHS Jobs</a:t>
            </a:r>
            <a:r>
              <a:rPr lang="en-GB" dirty="0">
                <a:latin typeface="AeonikPro"/>
              </a:rPr>
              <a:t>) once it's been approved. We have a general advert on CTP (Career Transition Partnership) and Forces Families (</a:t>
            </a:r>
            <a:r>
              <a:rPr lang="en-GB" dirty="0">
                <a:latin typeface="AeonikPro"/>
                <a:hlinkClick r:id="rId6">
                  <a:extLst>
                    <a:ext uri="{A12FA001-AC4F-418D-AE19-62706E023703}">
                      <ahyp:hlinkClr xmlns:ahyp="http://schemas.microsoft.com/office/drawing/2018/hyperlinkcolor" val="tx"/>
                    </a:ext>
                  </a:extLst>
                </a:hlinkClick>
              </a:rPr>
              <a:t>Forces Families Jobs - Forces Families Jobs</a:t>
            </a:r>
            <a:r>
              <a:rPr lang="en-GB" dirty="0">
                <a:latin typeface="AeonikPro"/>
              </a:rPr>
              <a:t>), to direct any interested candidates to our main website to view our full list of live jobs. Our organisation is also signed up to the </a:t>
            </a:r>
            <a:r>
              <a:rPr lang="en-GB" dirty="0" err="1">
                <a:latin typeface="AeonikPro"/>
              </a:rPr>
              <a:t>SiH</a:t>
            </a:r>
            <a:r>
              <a:rPr lang="en-GB" dirty="0">
                <a:latin typeface="AeonikPro"/>
              </a:rPr>
              <a:t> Pledge (</a:t>
            </a:r>
            <a:r>
              <a:rPr lang="en-GB" dirty="0">
                <a:latin typeface="AeonikPro"/>
                <a:hlinkClick r:id="rId7">
                  <a:extLst>
                    <a:ext uri="{A12FA001-AC4F-418D-AE19-62706E023703}">
                      <ahyp:hlinkClr xmlns:ahyp="http://schemas.microsoft.com/office/drawing/2018/hyperlinkcolor" val="tx"/>
                    </a:ext>
                  </a:extLst>
                </a:hlinkClick>
              </a:rPr>
              <a:t>Step into Health | NHS Employers</a:t>
            </a:r>
            <a:r>
              <a:rPr lang="en-GB" dirty="0">
                <a:latin typeface="AeonikPro"/>
              </a:rPr>
              <a:t>). When selecting “apply for this job”, the system will take you to a form to complete as opposed to a CV request. The form prompts you to include whether you are from the Armed Forces Community as indicated below: </a:t>
            </a:r>
          </a:p>
          <a:p>
            <a:endParaRPr lang="en-GB" sz="1600" dirty="0">
              <a:latin typeface="AeonikPro"/>
            </a:endParaRPr>
          </a:p>
          <a:p>
            <a:endParaRPr lang="en-GB" dirty="0"/>
          </a:p>
        </p:txBody>
      </p:sp>
      <p:sp>
        <p:nvSpPr>
          <p:cNvPr id="7" name="Frame 6">
            <a:extLst>
              <a:ext uri="{FF2B5EF4-FFF2-40B4-BE49-F238E27FC236}">
                <a16:creationId xmlns:a16="http://schemas.microsoft.com/office/drawing/2014/main" id="{35979429-BA92-7B8D-58CE-ACD578977C9C}"/>
              </a:ext>
            </a:extLst>
          </p:cNvPr>
          <p:cNvSpPr/>
          <p:nvPr/>
        </p:nvSpPr>
        <p:spPr>
          <a:xfrm>
            <a:off x="4597043" y="3466835"/>
            <a:ext cx="7196039" cy="2585323"/>
          </a:xfrm>
          <a:prstGeom prst="frame">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descr="A close-up of a flag&#10;&#10;Description automatically generated">
            <a:extLst>
              <a:ext uri="{FF2B5EF4-FFF2-40B4-BE49-F238E27FC236}">
                <a16:creationId xmlns:a16="http://schemas.microsoft.com/office/drawing/2014/main" id="{20272E16-95FB-C20E-F4CE-46EAD13FEA93}"/>
              </a:ext>
            </a:extLst>
          </p:cNvPr>
          <p:cNvPicPr>
            <a:picLocks noChangeAspect="1"/>
          </p:cNvPicPr>
          <p:nvPr/>
        </p:nvPicPr>
        <p:blipFill>
          <a:blip r:embed="rId8"/>
          <a:stretch>
            <a:fillRect/>
          </a:stretch>
        </p:blipFill>
        <p:spPr>
          <a:xfrm>
            <a:off x="4810125" y="6170900"/>
            <a:ext cx="1681420" cy="563275"/>
          </a:xfrm>
          <a:prstGeom prst="rect">
            <a:avLst/>
          </a:prstGeom>
        </p:spPr>
      </p:pic>
    </p:spTree>
    <p:extLst>
      <p:ext uri="{BB962C8B-B14F-4D97-AF65-F5344CB8AC3E}">
        <p14:creationId xmlns:p14="http://schemas.microsoft.com/office/powerpoint/2010/main" val="187627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AC1F-6A9F-550A-3C59-83A5619B9539}"/>
              </a:ext>
            </a:extLst>
          </p:cNvPr>
          <p:cNvSpPr>
            <a:spLocks noGrp="1"/>
          </p:cNvSpPr>
          <p:nvPr>
            <p:ph type="title"/>
          </p:nvPr>
        </p:nvSpPr>
        <p:spPr/>
        <p:txBody>
          <a:bodyPr>
            <a:normAutofit fontScale="90000"/>
          </a:bodyPr>
          <a:lstStyle/>
          <a:p>
            <a:r>
              <a:rPr lang="en-GB" dirty="0"/>
              <a:t>Application stage cont.</a:t>
            </a:r>
          </a:p>
        </p:txBody>
      </p:sp>
      <p:sp>
        <p:nvSpPr>
          <p:cNvPr id="4" name="Graphic 6">
            <a:extLst>
              <a:ext uri="{FF2B5EF4-FFF2-40B4-BE49-F238E27FC236}">
                <a16:creationId xmlns:a16="http://schemas.microsoft.com/office/drawing/2014/main" id="{B8FA33CF-7F4E-E8D3-A801-609A1288774B}"/>
              </a:ext>
            </a:extLst>
          </p:cNvPr>
          <p:cNvSpPr/>
          <p:nvPr/>
        </p:nvSpPr>
        <p:spPr>
          <a:xfrm>
            <a:off x="228192" y="1175819"/>
            <a:ext cx="3544121" cy="4506359"/>
          </a:xfrm>
          <a:custGeom>
            <a:avLst/>
            <a:gdLst>
              <a:gd name="connsiteX0" fmla="*/ 33 w 1679596"/>
              <a:gd name="connsiteY0" fmla="*/ 4506356 h 4506359"/>
              <a:gd name="connsiteX1" fmla="*/ 33 w 1679596"/>
              <a:gd name="connsiteY1" fmla="*/ 1405510 h 4506359"/>
              <a:gd name="connsiteX2" fmla="*/ 2164 w 1679596"/>
              <a:gd name="connsiteY2" fmla="*/ 1394521 h 4506359"/>
              <a:gd name="connsiteX3" fmla="*/ 24142 w 1679596"/>
              <a:gd name="connsiteY3" fmla="*/ 1217468 h 4506359"/>
              <a:gd name="connsiteX4" fmla="*/ 84348 w 1679596"/>
              <a:gd name="connsiteY4" fmla="*/ 986270 h 4506359"/>
              <a:gd name="connsiteX5" fmla="*/ 190140 w 1679596"/>
              <a:gd name="connsiteY5" fmla="*/ 748412 h 4506359"/>
              <a:gd name="connsiteX6" fmla="*/ 258038 w 1679596"/>
              <a:gd name="connsiteY6" fmla="*/ 636692 h 4506359"/>
              <a:gd name="connsiteX7" fmla="*/ 345648 w 1679596"/>
              <a:gd name="connsiteY7" fmla="*/ 518346 h 4506359"/>
              <a:gd name="connsiteX8" fmla="*/ 412880 w 1679596"/>
              <a:gd name="connsiteY8" fmla="*/ 441790 h 4506359"/>
              <a:gd name="connsiteX9" fmla="*/ 491300 w 1679596"/>
              <a:gd name="connsiteY9" fmla="*/ 364602 h 4506359"/>
              <a:gd name="connsiteX10" fmla="*/ 583507 w 1679596"/>
              <a:gd name="connsiteY10" fmla="*/ 287347 h 4506359"/>
              <a:gd name="connsiteX11" fmla="*/ 692929 w 1679596"/>
              <a:gd name="connsiteY11" fmla="*/ 210692 h 4506359"/>
              <a:gd name="connsiteX12" fmla="*/ 758262 w 1679596"/>
              <a:gd name="connsiteY12" fmla="*/ 171798 h 4506359"/>
              <a:gd name="connsiteX13" fmla="*/ 834984 w 1679596"/>
              <a:gd name="connsiteY13" fmla="*/ 132272 h 4506359"/>
              <a:gd name="connsiteX14" fmla="*/ 922562 w 1679596"/>
              <a:gd name="connsiteY14" fmla="*/ 94111 h 4506359"/>
              <a:gd name="connsiteX15" fmla="*/ 1037245 w 1679596"/>
              <a:gd name="connsiteY15" fmla="*/ 54817 h 4506359"/>
              <a:gd name="connsiteX16" fmla="*/ 1190489 w 1679596"/>
              <a:gd name="connsiteY16" fmla="*/ 19120 h 4506359"/>
              <a:gd name="connsiteX17" fmla="*/ 1399943 w 1679596"/>
              <a:gd name="connsiteY17" fmla="*/ 306 h 4506359"/>
              <a:gd name="connsiteX18" fmla="*/ 1667504 w 1679596"/>
              <a:gd name="connsiteY18" fmla="*/ 173 h 4506359"/>
              <a:gd name="connsiteX19" fmla="*/ 1679592 w 1679596"/>
              <a:gd name="connsiteY19" fmla="*/ 173 h 4506359"/>
              <a:gd name="connsiteX20" fmla="*/ 1679592 w 1679596"/>
              <a:gd name="connsiteY20" fmla="*/ 16456 h 4506359"/>
              <a:gd name="connsiteX21" fmla="*/ 1679292 w 1679596"/>
              <a:gd name="connsiteY21" fmla="*/ 3150002 h 4506359"/>
              <a:gd name="connsiteX22" fmla="*/ 1672066 w 1679596"/>
              <a:gd name="connsiteY22" fmla="*/ 3241376 h 4506359"/>
              <a:gd name="connsiteX23" fmla="*/ 1620618 w 1679596"/>
              <a:gd name="connsiteY23" fmla="*/ 3468445 h 4506359"/>
              <a:gd name="connsiteX24" fmla="*/ 1502106 w 1679596"/>
              <a:gd name="connsiteY24" fmla="*/ 3751024 h 4506359"/>
              <a:gd name="connsiteX25" fmla="*/ 1433076 w 1679596"/>
              <a:gd name="connsiteY25" fmla="*/ 3865707 h 4506359"/>
              <a:gd name="connsiteX26" fmla="*/ 1345931 w 1679596"/>
              <a:gd name="connsiteY26" fmla="*/ 3984320 h 4506359"/>
              <a:gd name="connsiteX27" fmla="*/ 1280398 w 1679596"/>
              <a:gd name="connsiteY27" fmla="*/ 4059643 h 4506359"/>
              <a:gd name="connsiteX28" fmla="*/ 1199946 w 1679596"/>
              <a:gd name="connsiteY28" fmla="*/ 4139296 h 4506359"/>
              <a:gd name="connsiteX29" fmla="*/ 1111303 w 1679596"/>
              <a:gd name="connsiteY29" fmla="*/ 4214353 h 4506359"/>
              <a:gd name="connsiteX30" fmla="*/ 1000582 w 1679596"/>
              <a:gd name="connsiteY30" fmla="*/ 4292740 h 4506359"/>
              <a:gd name="connsiteX31" fmla="*/ 939012 w 1679596"/>
              <a:gd name="connsiteY31" fmla="*/ 4329902 h 4506359"/>
              <a:gd name="connsiteX32" fmla="*/ 862556 w 1679596"/>
              <a:gd name="connsiteY32" fmla="*/ 4369928 h 4506359"/>
              <a:gd name="connsiteX33" fmla="*/ 777176 w 1679596"/>
              <a:gd name="connsiteY33" fmla="*/ 4408056 h 4506359"/>
              <a:gd name="connsiteX34" fmla="*/ 672683 w 1679596"/>
              <a:gd name="connsiteY34" fmla="*/ 4445418 h 4506359"/>
              <a:gd name="connsiteX35" fmla="*/ 521070 w 1679596"/>
              <a:gd name="connsiteY35" fmla="*/ 4483313 h 4506359"/>
              <a:gd name="connsiteX36" fmla="*/ 300594 w 1679596"/>
              <a:gd name="connsiteY36" fmla="*/ 4505756 h 4506359"/>
              <a:gd name="connsiteX37" fmla="*/ 0 w 1679596"/>
              <a:gd name="connsiteY37" fmla="*/ 4506289 h 450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79596" h="4506359">
                <a:moveTo>
                  <a:pt x="33" y="4506356"/>
                </a:moveTo>
                <a:cubicBezTo>
                  <a:pt x="33" y="3472741"/>
                  <a:pt x="33" y="2439125"/>
                  <a:pt x="33" y="1405510"/>
                </a:cubicBezTo>
                <a:cubicBezTo>
                  <a:pt x="766" y="1401847"/>
                  <a:pt x="1698" y="1398217"/>
                  <a:pt x="2164" y="1394521"/>
                </a:cubicBezTo>
                <a:cubicBezTo>
                  <a:pt x="9390" y="1335481"/>
                  <a:pt x="14585" y="1276108"/>
                  <a:pt x="24142" y="1217468"/>
                </a:cubicBezTo>
                <a:cubicBezTo>
                  <a:pt x="36996" y="1138681"/>
                  <a:pt x="58207" y="1061726"/>
                  <a:pt x="84348" y="986270"/>
                </a:cubicBezTo>
                <a:cubicBezTo>
                  <a:pt x="112852" y="903987"/>
                  <a:pt x="147783" y="824468"/>
                  <a:pt x="190140" y="748412"/>
                </a:cubicBezTo>
                <a:cubicBezTo>
                  <a:pt x="211352" y="710350"/>
                  <a:pt x="233596" y="672689"/>
                  <a:pt x="258038" y="636692"/>
                </a:cubicBezTo>
                <a:cubicBezTo>
                  <a:pt x="285576" y="596100"/>
                  <a:pt x="315313" y="556906"/>
                  <a:pt x="345648" y="518346"/>
                </a:cubicBezTo>
                <a:cubicBezTo>
                  <a:pt x="366627" y="491673"/>
                  <a:pt x="389504" y="466398"/>
                  <a:pt x="412880" y="441790"/>
                </a:cubicBezTo>
                <a:cubicBezTo>
                  <a:pt x="438121" y="415184"/>
                  <a:pt x="464095" y="389177"/>
                  <a:pt x="491300" y="364602"/>
                </a:cubicBezTo>
                <a:cubicBezTo>
                  <a:pt x="521037" y="337729"/>
                  <a:pt x="551606" y="311589"/>
                  <a:pt x="583507" y="287347"/>
                </a:cubicBezTo>
                <a:cubicBezTo>
                  <a:pt x="618937" y="260408"/>
                  <a:pt x="655933" y="235467"/>
                  <a:pt x="692929" y="210692"/>
                </a:cubicBezTo>
                <a:cubicBezTo>
                  <a:pt x="713974" y="196606"/>
                  <a:pt x="736051" y="184019"/>
                  <a:pt x="758262" y="171798"/>
                </a:cubicBezTo>
                <a:cubicBezTo>
                  <a:pt x="783470" y="157946"/>
                  <a:pt x="808977" y="144559"/>
                  <a:pt x="834984" y="132272"/>
                </a:cubicBezTo>
                <a:cubicBezTo>
                  <a:pt x="863755" y="118686"/>
                  <a:pt x="892825" y="105432"/>
                  <a:pt x="922562" y="94111"/>
                </a:cubicBezTo>
                <a:cubicBezTo>
                  <a:pt x="960323" y="79758"/>
                  <a:pt x="998351" y="65506"/>
                  <a:pt x="1037245" y="54817"/>
                </a:cubicBezTo>
                <a:cubicBezTo>
                  <a:pt x="1087794" y="40931"/>
                  <a:pt x="1138975" y="28910"/>
                  <a:pt x="1190489" y="19120"/>
                </a:cubicBezTo>
                <a:cubicBezTo>
                  <a:pt x="1259519" y="5934"/>
                  <a:pt x="1329648" y="772"/>
                  <a:pt x="1399943" y="306"/>
                </a:cubicBezTo>
                <a:cubicBezTo>
                  <a:pt x="1489119" y="-293"/>
                  <a:pt x="1578328" y="173"/>
                  <a:pt x="1667504" y="173"/>
                </a:cubicBezTo>
                <a:cubicBezTo>
                  <a:pt x="1671200" y="173"/>
                  <a:pt x="1674897" y="173"/>
                  <a:pt x="1679592" y="173"/>
                </a:cubicBezTo>
                <a:cubicBezTo>
                  <a:pt x="1679592" y="6333"/>
                  <a:pt x="1679592" y="11395"/>
                  <a:pt x="1679592" y="16456"/>
                </a:cubicBezTo>
                <a:cubicBezTo>
                  <a:pt x="1679592" y="1060960"/>
                  <a:pt x="1679658" y="2105498"/>
                  <a:pt x="1679292" y="3150002"/>
                </a:cubicBezTo>
                <a:cubicBezTo>
                  <a:pt x="1679292" y="3180471"/>
                  <a:pt x="1676362" y="3211173"/>
                  <a:pt x="1672066" y="3241376"/>
                </a:cubicBezTo>
                <a:cubicBezTo>
                  <a:pt x="1661077" y="3318398"/>
                  <a:pt x="1643362" y="3393954"/>
                  <a:pt x="1620618" y="3468445"/>
                </a:cubicBezTo>
                <a:cubicBezTo>
                  <a:pt x="1590649" y="3566711"/>
                  <a:pt x="1551122" y="3660916"/>
                  <a:pt x="1502106" y="3751024"/>
                </a:cubicBezTo>
                <a:cubicBezTo>
                  <a:pt x="1480794" y="3790184"/>
                  <a:pt x="1457951" y="3828712"/>
                  <a:pt x="1433076" y="3865707"/>
                </a:cubicBezTo>
                <a:cubicBezTo>
                  <a:pt x="1405737" y="3906399"/>
                  <a:pt x="1376067" y="3945626"/>
                  <a:pt x="1345931" y="3984320"/>
                </a:cubicBezTo>
                <a:cubicBezTo>
                  <a:pt x="1325485" y="4010527"/>
                  <a:pt x="1303241" y="4035468"/>
                  <a:pt x="1280398" y="4059643"/>
                </a:cubicBezTo>
                <a:cubicBezTo>
                  <a:pt x="1254491" y="4087049"/>
                  <a:pt x="1227785" y="4113822"/>
                  <a:pt x="1199946" y="4139296"/>
                </a:cubicBezTo>
                <a:cubicBezTo>
                  <a:pt x="1171409" y="4165436"/>
                  <a:pt x="1142005" y="4190877"/>
                  <a:pt x="1111303" y="4214353"/>
                </a:cubicBezTo>
                <a:cubicBezTo>
                  <a:pt x="1075406" y="4241825"/>
                  <a:pt x="1037978" y="4267332"/>
                  <a:pt x="1000582" y="4292740"/>
                </a:cubicBezTo>
                <a:cubicBezTo>
                  <a:pt x="980769" y="4306193"/>
                  <a:pt x="959957" y="4318247"/>
                  <a:pt x="939012" y="4329902"/>
                </a:cubicBezTo>
                <a:cubicBezTo>
                  <a:pt x="913871" y="4343888"/>
                  <a:pt x="888463" y="4357441"/>
                  <a:pt x="862556" y="4369928"/>
                </a:cubicBezTo>
                <a:cubicBezTo>
                  <a:pt x="834485" y="4383481"/>
                  <a:pt x="806147" y="4396601"/>
                  <a:pt x="777176" y="4408056"/>
                </a:cubicBezTo>
                <a:cubicBezTo>
                  <a:pt x="742811" y="4421675"/>
                  <a:pt x="708180" y="4435228"/>
                  <a:pt x="672683" y="4445418"/>
                </a:cubicBezTo>
                <a:cubicBezTo>
                  <a:pt x="622633" y="4459803"/>
                  <a:pt x="572052" y="4472757"/>
                  <a:pt x="521070" y="4483313"/>
                </a:cubicBezTo>
                <a:cubicBezTo>
                  <a:pt x="448477" y="4498331"/>
                  <a:pt x="374686" y="4505024"/>
                  <a:pt x="300594" y="4505756"/>
                </a:cubicBezTo>
                <a:cubicBezTo>
                  <a:pt x="200396" y="4506756"/>
                  <a:pt x="100198" y="4506189"/>
                  <a:pt x="0" y="450628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3326" cap="flat">
            <a:noFill/>
            <a:prstDash val="solid"/>
            <a:miter/>
          </a:ln>
        </p:spPr>
        <p:txBody>
          <a:bodyPr rtlCol="0" anchor="ctr"/>
          <a:lstStyle/>
          <a:p>
            <a:endParaRPr lang="en-GB"/>
          </a:p>
        </p:txBody>
      </p:sp>
      <p:sp>
        <p:nvSpPr>
          <p:cNvPr id="6" name="TextBox 5">
            <a:extLst>
              <a:ext uri="{FF2B5EF4-FFF2-40B4-BE49-F238E27FC236}">
                <a16:creationId xmlns:a16="http://schemas.microsoft.com/office/drawing/2014/main" id="{46F13B5E-970B-4A46-FFA2-8988CB1D86B9}"/>
              </a:ext>
            </a:extLst>
          </p:cNvPr>
          <p:cNvSpPr txBox="1"/>
          <p:nvPr/>
        </p:nvSpPr>
        <p:spPr>
          <a:xfrm>
            <a:off x="4179565" y="1289611"/>
            <a:ext cx="7481603" cy="4339650"/>
          </a:xfrm>
          <a:prstGeom prst="rect">
            <a:avLst/>
          </a:prstGeom>
          <a:noFill/>
        </p:spPr>
        <p:txBody>
          <a:bodyPr wrap="square" rtlCol="0">
            <a:spAutoFit/>
          </a:bodyPr>
          <a:lstStyle/>
          <a:p>
            <a:r>
              <a:rPr lang="en-GB" sz="2000" dirty="0"/>
              <a:t>It is important you complete this section as this informs the shortlisting manager who will ensure they shortlist in conjunction with the guaranteed interview pledge offer. In order to meet this, </a:t>
            </a:r>
            <a:r>
              <a:rPr lang="en-GB" sz="1800" dirty="0">
                <a:effectLst/>
                <a:latin typeface="Arial" panose="020B0604020202020204" pitchFamily="34" charset="0"/>
                <a:ea typeface="Aptos" panose="020B0004020202020204" pitchFamily="34" charset="0"/>
              </a:rPr>
              <a:t>candidates are required to meet the essential criteria of the role.</a:t>
            </a:r>
          </a:p>
          <a:p>
            <a:endParaRPr lang="en-GB" sz="2000" dirty="0"/>
          </a:p>
          <a:p>
            <a:r>
              <a:rPr lang="en-GB" sz="2000" dirty="0"/>
              <a:t>The application form has a section called additional information where the candidate it required to detail how they meet the criteria for the post. Within this section you are encouraged to elaborate how you meet the jobs person specification which can be downloaded from the advert prior to clicking apply for job. </a:t>
            </a:r>
          </a:p>
          <a:p>
            <a:endParaRPr lang="en-GB" sz="2000" dirty="0"/>
          </a:p>
          <a:p>
            <a:r>
              <a:rPr lang="en-GB" sz="2000" dirty="0"/>
              <a:t>Please be note that you can discuss the job role prior to applying, by contacting the named point of contact on the job advert.</a:t>
            </a:r>
          </a:p>
          <a:p>
            <a:endParaRPr lang="en-GB" dirty="0"/>
          </a:p>
        </p:txBody>
      </p:sp>
      <p:pic>
        <p:nvPicPr>
          <p:cNvPr id="7" name="Picture 6" descr="A close-up of a flag&#10;&#10;Description automatically generated">
            <a:extLst>
              <a:ext uri="{FF2B5EF4-FFF2-40B4-BE49-F238E27FC236}">
                <a16:creationId xmlns:a16="http://schemas.microsoft.com/office/drawing/2014/main" id="{65489F00-4462-8117-8C9D-58987C52DCB4}"/>
              </a:ext>
            </a:extLst>
          </p:cNvPr>
          <p:cNvPicPr>
            <a:picLocks noChangeAspect="1"/>
          </p:cNvPicPr>
          <p:nvPr/>
        </p:nvPicPr>
        <p:blipFill>
          <a:blip r:embed="rId3"/>
          <a:stretch>
            <a:fillRect/>
          </a:stretch>
        </p:blipFill>
        <p:spPr>
          <a:xfrm>
            <a:off x="4810125" y="6170900"/>
            <a:ext cx="1681420" cy="563275"/>
          </a:xfrm>
          <a:prstGeom prst="rect">
            <a:avLst/>
          </a:prstGeom>
        </p:spPr>
      </p:pic>
      <p:pic>
        <p:nvPicPr>
          <p:cNvPr id="8" name="Picture 7" descr="A lion holding a flag&#10;&#10;Description automatically generated">
            <a:extLst>
              <a:ext uri="{FF2B5EF4-FFF2-40B4-BE49-F238E27FC236}">
                <a16:creationId xmlns:a16="http://schemas.microsoft.com/office/drawing/2014/main" id="{6B62273C-EC49-F07B-3D83-A7BBAE833D7C}"/>
              </a:ext>
            </a:extLst>
          </p:cNvPr>
          <p:cNvPicPr>
            <a:picLocks noChangeAspect="1"/>
          </p:cNvPicPr>
          <p:nvPr/>
        </p:nvPicPr>
        <p:blipFill>
          <a:blip r:embed="rId4"/>
          <a:stretch>
            <a:fillRect/>
          </a:stretch>
        </p:blipFill>
        <p:spPr>
          <a:xfrm>
            <a:off x="3020090" y="6090925"/>
            <a:ext cx="508635" cy="659765"/>
          </a:xfrm>
          <a:prstGeom prst="rect">
            <a:avLst/>
          </a:prstGeom>
        </p:spPr>
      </p:pic>
    </p:spTree>
    <p:extLst>
      <p:ext uri="{BB962C8B-B14F-4D97-AF65-F5344CB8AC3E}">
        <p14:creationId xmlns:p14="http://schemas.microsoft.com/office/powerpoint/2010/main" val="347520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767D-1F54-5A07-E65E-5DBC95975930}"/>
              </a:ext>
            </a:extLst>
          </p:cNvPr>
          <p:cNvSpPr>
            <a:spLocks noGrp="1"/>
          </p:cNvSpPr>
          <p:nvPr>
            <p:ph type="title"/>
          </p:nvPr>
        </p:nvSpPr>
        <p:spPr/>
        <p:txBody>
          <a:bodyPr>
            <a:normAutofit fontScale="90000"/>
          </a:bodyPr>
          <a:lstStyle/>
          <a:p>
            <a:r>
              <a:rPr lang="en-GB" dirty="0"/>
              <a:t>Shortlisting stage</a:t>
            </a:r>
          </a:p>
        </p:txBody>
      </p:sp>
      <p:sp>
        <p:nvSpPr>
          <p:cNvPr id="3" name="Content Placeholder 2">
            <a:extLst>
              <a:ext uri="{FF2B5EF4-FFF2-40B4-BE49-F238E27FC236}">
                <a16:creationId xmlns:a16="http://schemas.microsoft.com/office/drawing/2014/main" id="{29345D28-6426-3F6D-7E69-24FE1735CFAA}"/>
              </a:ext>
            </a:extLst>
          </p:cNvPr>
          <p:cNvSpPr>
            <a:spLocks noGrp="1"/>
          </p:cNvSpPr>
          <p:nvPr>
            <p:ph idx="1"/>
          </p:nvPr>
        </p:nvSpPr>
        <p:spPr/>
        <p:txBody>
          <a:bodyPr>
            <a:normAutofit/>
          </a:bodyPr>
          <a:lstStyle/>
          <a:p>
            <a:r>
              <a:rPr lang="en-GB" sz="2400" dirty="0"/>
              <a:t>Managers are required to shortlist the job within 5 days of closure, but delays may be experienced.</a:t>
            </a:r>
          </a:p>
          <a:p>
            <a:r>
              <a:rPr lang="en-GB" sz="2400" dirty="0"/>
              <a:t> </a:t>
            </a:r>
          </a:p>
          <a:p>
            <a:r>
              <a:rPr lang="en-GB" sz="2400" dirty="0"/>
              <a:t>Once the manager has completed shortlisting on Trac, you will be notified via email if you were successful for interview or not.</a:t>
            </a:r>
          </a:p>
          <a:p>
            <a:endParaRPr lang="en-GB" sz="2400" dirty="0"/>
          </a:p>
          <a:p>
            <a:r>
              <a:rPr lang="en-GB" sz="2400" dirty="0"/>
              <a:t>Unfortunately, managers are not able to provide feedback, to those who are not shortlisted, however feedback can be requested from the named individual on the job advert if required. </a:t>
            </a:r>
          </a:p>
        </p:txBody>
      </p:sp>
      <p:pic>
        <p:nvPicPr>
          <p:cNvPr id="5" name="Picture 4" descr="A close-up of a flag&#10;&#10;Description automatically generated">
            <a:extLst>
              <a:ext uri="{FF2B5EF4-FFF2-40B4-BE49-F238E27FC236}">
                <a16:creationId xmlns:a16="http://schemas.microsoft.com/office/drawing/2014/main" id="{077879F3-9030-FF84-8E0C-0E565C4689DB}"/>
              </a:ext>
            </a:extLst>
          </p:cNvPr>
          <p:cNvPicPr>
            <a:picLocks noChangeAspect="1"/>
          </p:cNvPicPr>
          <p:nvPr/>
        </p:nvPicPr>
        <p:blipFill>
          <a:blip r:embed="rId2"/>
          <a:stretch>
            <a:fillRect/>
          </a:stretch>
        </p:blipFill>
        <p:spPr>
          <a:xfrm>
            <a:off x="4810125" y="6170900"/>
            <a:ext cx="1681420" cy="563275"/>
          </a:xfrm>
          <a:prstGeom prst="rect">
            <a:avLst/>
          </a:prstGeom>
        </p:spPr>
      </p:pic>
    </p:spTree>
    <p:extLst>
      <p:ext uri="{BB962C8B-B14F-4D97-AF65-F5344CB8AC3E}">
        <p14:creationId xmlns:p14="http://schemas.microsoft.com/office/powerpoint/2010/main" val="204254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5552-DED3-E796-7E7C-959C3964AF1A}"/>
              </a:ext>
            </a:extLst>
          </p:cNvPr>
          <p:cNvSpPr>
            <a:spLocks noGrp="1"/>
          </p:cNvSpPr>
          <p:nvPr>
            <p:ph type="title"/>
          </p:nvPr>
        </p:nvSpPr>
        <p:spPr>
          <a:xfrm>
            <a:off x="393035" y="123825"/>
            <a:ext cx="10515600" cy="682625"/>
          </a:xfrm>
        </p:spPr>
        <p:txBody>
          <a:bodyPr>
            <a:normAutofit fontScale="90000"/>
          </a:bodyPr>
          <a:lstStyle/>
          <a:p>
            <a:r>
              <a:rPr lang="en-GB" dirty="0"/>
              <a:t>Interview stage</a:t>
            </a:r>
          </a:p>
        </p:txBody>
      </p:sp>
      <p:sp>
        <p:nvSpPr>
          <p:cNvPr id="3" name="Content Placeholder 2">
            <a:extLst>
              <a:ext uri="{FF2B5EF4-FFF2-40B4-BE49-F238E27FC236}">
                <a16:creationId xmlns:a16="http://schemas.microsoft.com/office/drawing/2014/main" id="{3EF0816C-121A-F837-EBE1-602EBC41C00B}"/>
              </a:ext>
            </a:extLst>
          </p:cNvPr>
          <p:cNvSpPr>
            <a:spLocks noGrp="1"/>
          </p:cNvSpPr>
          <p:nvPr>
            <p:ph idx="1"/>
          </p:nvPr>
        </p:nvSpPr>
        <p:spPr>
          <a:xfrm>
            <a:off x="485775" y="1017142"/>
            <a:ext cx="11344275" cy="4631183"/>
          </a:xfrm>
        </p:spPr>
        <p:txBody>
          <a:bodyPr>
            <a:normAutofit fontScale="25000" lnSpcReduction="20000"/>
          </a:bodyPr>
          <a:lstStyle/>
          <a:p>
            <a:r>
              <a:rPr lang="en-GB" sz="6400" dirty="0"/>
              <a:t>Interviews can be a daunting experience, so we have attempted to mitigate some anxieties by providing the following tips:</a:t>
            </a:r>
          </a:p>
          <a:p>
            <a:endParaRPr lang="en-GB" sz="6400" dirty="0"/>
          </a:p>
          <a:p>
            <a:pPr marL="342900" indent="-342900">
              <a:buFont typeface="Arial" panose="020B0604020202020204" pitchFamily="34" charset="0"/>
              <a:buChar char="•"/>
            </a:pPr>
            <a:r>
              <a:rPr lang="en-GB" sz="6400" dirty="0"/>
              <a:t>There is an option on Trac to declare if you require any adjustments for your interview. If something is declared, Recruitment or the appointing manager will be in touch to discuss or otherwise the reasonable adjustments would be accommodated.</a:t>
            </a:r>
          </a:p>
          <a:p>
            <a:pPr marL="342900" indent="-342900">
              <a:buFont typeface="Arial" panose="020B0604020202020204" pitchFamily="34" charset="0"/>
              <a:buChar char="•"/>
            </a:pPr>
            <a:r>
              <a:rPr lang="en-GB" sz="6400" dirty="0"/>
              <a:t>Ensure you arrive at least 15 minutes prior to your interview time (if the interview is face to face that is)</a:t>
            </a:r>
          </a:p>
          <a:p>
            <a:pPr marL="342900" indent="-342900">
              <a:buFont typeface="Arial" panose="020B0604020202020204" pitchFamily="34" charset="0"/>
              <a:buChar char="•"/>
            </a:pPr>
            <a:r>
              <a:rPr lang="en-GB" sz="6400" dirty="0"/>
              <a:t>Research the hospital values and objectives as you may be asked questions on them</a:t>
            </a:r>
          </a:p>
          <a:p>
            <a:pPr marL="342900" indent="-342900">
              <a:buFont typeface="Arial" panose="020B0604020202020204" pitchFamily="34" charset="0"/>
              <a:buChar char="•"/>
            </a:pPr>
            <a:r>
              <a:rPr lang="en-GB" sz="6400" dirty="0"/>
              <a:t>Dress code smart</a:t>
            </a:r>
          </a:p>
          <a:p>
            <a:pPr marL="342900" indent="-342900">
              <a:buFont typeface="Arial" panose="020B0604020202020204" pitchFamily="34" charset="0"/>
              <a:buChar char="•"/>
            </a:pPr>
            <a:r>
              <a:rPr lang="en-GB" sz="6400" dirty="0"/>
              <a:t>Prepare some questions of your own</a:t>
            </a:r>
          </a:p>
          <a:p>
            <a:pPr marL="342900" indent="-342900">
              <a:buFont typeface="Arial" panose="020B0604020202020204" pitchFamily="34" charset="0"/>
              <a:buChar char="•"/>
            </a:pPr>
            <a:r>
              <a:rPr lang="en-GB" sz="6400" dirty="0"/>
              <a:t>Recruitment will provide a guide on Values Based Questions when the interviews are booked</a:t>
            </a:r>
          </a:p>
          <a:p>
            <a:pPr marL="342900" indent="-342900">
              <a:buFont typeface="Arial" panose="020B0604020202020204" pitchFamily="34" charset="0"/>
              <a:buChar char="•"/>
            </a:pPr>
            <a:r>
              <a:rPr lang="en-GB" sz="6400" dirty="0"/>
              <a:t>Fully read the job description and specification, as the questions will be based on them</a:t>
            </a:r>
          </a:p>
          <a:p>
            <a:pPr marL="342900" indent="-342900">
              <a:buFont typeface="Arial" panose="020B0604020202020204" pitchFamily="34" charset="0"/>
              <a:buChar char="•"/>
            </a:pPr>
            <a:r>
              <a:rPr lang="en-GB" sz="6400" b="0" i="0" dirty="0">
                <a:solidFill>
                  <a:srgbClr val="202124"/>
                </a:solidFill>
                <a:effectLst/>
                <a:highlight>
                  <a:srgbClr val="FFFFFF"/>
                </a:highlight>
              </a:rPr>
              <a:t>Prepare a range of examples from your own experiences, to highlight how you meet the skills and competences of the role</a:t>
            </a:r>
          </a:p>
          <a:p>
            <a:pPr marL="342900" indent="-342900">
              <a:buFont typeface="Arial" panose="020B0604020202020204" pitchFamily="34" charset="0"/>
              <a:buChar char="•"/>
            </a:pPr>
            <a:r>
              <a:rPr lang="en-GB" sz="6400" dirty="0">
                <a:solidFill>
                  <a:srgbClr val="202124"/>
                </a:solidFill>
                <a:highlight>
                  <a:srgbClr val="FFFFFF"/>
                </a:highlight>
              </a:rPr>
              <a:t>Be prepared for jargon that you may never have experienced, but don’t worry its ok to request further explanation.</a:t>
            </a:r>
          </a:p>
          <a:p>
            <a:pPr marL="342900" indent="-342900">
              <a:buFont typeface="Arial" panose="020B0604020202020204" pitchFamily="34" charset="0"/>
              <a:buChar char="•"/>
            </a:pPr>
            <a:endParaRPr lang="en-GB" sz="6400" dirty="0"/>
          </a:p>
          <a:p>
            <a:r>
              <a:rPr lang="en-GB" sz="6400" dirty="0"/>
              <a:t>	We have prepared a Values Based interview support pack which can be accessed via </a:t>
            </a:r>
            <a:r>
              <a:rPr lang="en-GB" sz="6400" dirty="0">
                <a:solidFill>
                  <a:srgbClr val="FF0000"/>
                </a:solidFill>
                <a:hlinkClick r:id="rId2" action="ppaction://hlinkfile"/>
              </a:rPr>
              <a:t>click here</a:t>
            </a:r>
            <a:endParaRPr lang="en-GB" sz="6400"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pic>
        <p:nvPicPr>
          <p:cNvPr id="5" name="Picture 4" descr="A close-up of a flag&#10;&#10;Description automatically generated">
            <a:extLst>
              <a:ext uri="{FF2B5EF4-FFF2-40B4-BE49-F238E27FC236}">
                <a16:creationId xmlns:a16="http://schemas.microsoft.com/office/drawing/2014/main" id="{C740087A-8FE4-6652-0508-A242344F8683}"/>
              </a:ext>
            </a:extLst>
          </p:cNvPr>
          <p:cNvPicPr>
            <a:picLocks noChangeAspect="1"/>
          </p:cNvPicPr>
          <p:nvPr/>
        </p:nvPicPr>
        <p:blipFill>
          <a:blip r:embed="rId3"/>
          <a:stretch>
            <a:fillRect/>
          </a:stretch>
        </p:blipFill>
        <p:spPr>
          <a:xfrm>
            <a:off x="4810125" y="6170900"/>
            <a:ext cx="1681420" cy="563275"/>
          </a:xfrm>
          <a:prstGeom prst="rect">
            <a:avLst/>
          </a:prstGeom>
        </p:spPr>
      </p:pic>
    </p:spTree>
    <p:extLst>
      <p:ext uri="{BB962C8B-B14F-4D97-AF65-F5344CB8AC3E}">
        <p14:creationId xmlns:p14="http://schemas.microsoft.com/office/powerpoint/2010/main" val="258614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3A23-BAB9-7A4C-F2FB-DBCB440667A7}"/>
              </a:ext>
            </a:extLst>
          </p:cNvPr>
          <p:cNvSpPr>
            <a:spLocks noGrp="1"/>
          </p:cNvSpPr>
          <p:nvPr>
            <p:ph type="title"/>
          </p:nvPr>
        </p:nvSpPr>
        <p:spPr>
          <a:xfrm>
            <a:off x="159249" y="14287"/>
            <a:ext cx="10515600" cy="682625"/>
          </a:xfrm>
        </p:spPr>
        <p:txBody>
          <a:bodyPr>
            <a:normAutofit fontScale="90000"/>
          </a:bodyPr>
          <a:lstStyle/>
          <a:p>
            <a:r>
              <a:rPr lang="en-GB" dirty="0"/>
              <a:t>Site Maps</a:t>
            </a:r>
          </a:p>
        </p:txBody>
      </p:sp>
      <p:pic>
        <p:nvPicPr>
          <p:cNvPr id="4" name="Picture 3" descr="A lion holding a flag&#10;&#10;Description automatically generated">
            <a:extLst>
              <a:ext uri="{FF2B5EF4-FFF2-40B4-BE49-F238E27FC236}">
                <a16:creationId xmlns:a16="http://schemas.microsoft.com/office/drawing/2014/main" id="{54966EAF-70B0-28CE-823A-34E5CEB34B0E}"/>
              </a:ext>
            </a:extLst>
          </p:cNvPr>
          <p:cNvPicPr>
            <a:picLocks noChangeAspect="1"/>
          </p:cNvPicPr>
          <p:nvPr/>
        </p:nvPicPr>
        <p:blipFill>
          <a:blip r:embed="rId2"/>
          <a:stretch>
            <a:fillRect/>
          </a:stretch>
        </p:blipFill>
        <p:spPr>
          <a:xfrm>
            <a:off x="298132" y="5061267"/>
            <a:ext cx="508635" cy="659765"/>
          </a:xfrm>
          <a:prstGeom prst="rect">
            <a:avLst/>
          </a:prstGeom>
        </p:spPr>
      </p:pic>
      <p:pic>
        <p:nvPicPr>
          <p:cNvPr id="6" name="Picture 5">
            <a:extLst>
              <a:ext uri="{FF2B5EF4-FFF2-40B4-BE49-F238E27FC236}">
                <a16:creationId xmlns:a16="http://schemas.microsoft.com/office/drawing/2014/main" id="{D3EF7314-444A-A043-DD37-94606287D759}"/>
              </a:ext>
            </a:extLst>
          </p:cNvPr>
          <p:cNvPicPr>
            <a:picLocks noChangeAspect="1"/>
          </p:cNvPicPr>
          <p:nvPr/>
        </p:nvPicPr>
        <p:blipFill>
          <a:blip r:embed="rId3"/>
          <a:stretch>
            <a:fillRect/>
          </a:stretch>
        </p:blipFill>
        <p:spPr>
          <a:xfrm>
            <a:off x="2722652" y="355600"/>
            <a:ext cx="7952197" cy="5306602"/>
          </a:xfrm>
          <a:prstGeom prst="rect">
            <a:avLst/>
          </a:prstGeom>
        </p:spPr>
      </p:pic>
      <p:pic>
        <p:nvPicPr>
          <p:cNvPr id="7" name="Picture 6" descr="A close-up of a flag&#10;&#10;Description automatically generated">
            <a:extLst>
              <a:ext uri="{FF2B5EF4-FFF2-40B4-BE49-F238E27FC236}">
                <a16:creationId xmlns:a16="http://schemas.microsoft.com/office/drawing/2014/main" id="{0951C8F5-1A99-041D-F355-7D53D6AF2A82}"/>
              </a:ext>
            </a:extLst>
          </p:cNvPr>
          <p:cNvPicPr>
            <a:picLocks noChangeAspect="1"/>
          </p:cNvPicPr>
          <p:nvPr/>
        </p:nvPicPr>
        <p:blipFill>
          <a:blip r:embed="rId4"/>
          <a:stretch>
            <a:fillRect/>
          </a:stretch>
        </p:blipFill>
        <p:spPr>
          <a:xfrm>
            <a:off x="4810125" y="6170900"/>
            <a:ext cx="1681420" cy="563275"/>
          </a:xfrm>
          <a:prstGeom prst="rect">
            <a:avLst/>
          </a:prstGeom>
        </p:spPr>
      </p:pic>
    </p:spTree>
    <p:extLst>
      <p:ext uri="{BB962C8B-B14F-4D97-AF65-F5344CB8AC3E}">
        <p14:creationId xmlns:p14="http://schemas.microsoft.com/office/powerpoint/2010/main" val="310284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AAF41E-94A2-BB03-4888-FDD7B471C413}"/>
              </a:ext>
            </a:extLst>
          </p:cNvPr>
          <p:cNvSpPr>
            <a:spLocks noGrp="1"/>
          </p:cNvSpPr>
          <p:nvPr>
            <p:ph idx="1"/>
          </p:nvPr>
        </p:nvSpPr>
        <p:spPr>
          <a:xfrm>
            <a:off x="3543300" y="1685925"/>
            <a:ext cx="5105400" cy="2614257"/>
          </a:xfrm>
        </p:spPr>
        <p:txBody>
          <a:bodyPr>
            <a:normAutofit/>
          </a:bodyPr>
          <a:lstStyle/>
          <a:p>
            <a:r>
              <a:rPr lang="en-GB" sz="8000" dirty="0"/>
              <a:t>Manager’s</a:t>
            </a:r>
            <a:r>
              <a:rPr lang="en-GB" sz="4800" dirty="0"/>
              <a:t> </a:t>
            </a:r>
            <a:r>
              <a:rPr lang="en-GB" sz="8000" dirty="0"/>
              <a:t>Guidance</a:t>
            </a:r>
            <a:endParaRPr lang="en-GB" sz="4800" dirty="0"/>
          </a:p>
        </p:txBody>
      </p:sp>
      <p:pic>
        <p:nvPicPr>
          <p:cNvPr id="3" name="Picture 2" descr="A close-up of a flag&#10;&#10;Description automatically generated">
            <a:extLst>
              <a:ext uri="{FF2B5EF4-FFF2-40B4-BE49-F238E27FC236}">
                <a16:creationId xmlns:a16="http://schemas.microsoft.com/office/drawing/2014/main" id="{0F5F5877-301A-62CA-1AE2-15081B4E9110}"/>
              </a:ext>
            </a:extLst>
          </p:cNvPr>
          <p:cNvPicPr>
            <a:picLocks noChangeAspect="1"/>
          </p:cNvPicPr>
          <p:nvPr/>
        </p:nvPicPr>
        <p:blipFill>
          <a:blip r:embed="rId2"/>
          <a:stretch>
            <a:fillRect/>
          </a:stretch>
        </p:blipFill>
        <p:spPr>
          <a:xfrm>
            <a:off x="4810125" y="6170900"/>
            <a:ext cx="1681420" cy="563275"/>
          </a:xfrm>
          <a:prstGeom prst="rect">
            <a:avLst/>
          </a:prstGeom>
        </p:spPr>
      </p:pic>
      <p:pic>
        <p:nvPicPr>
          <p:cNvPr id="5" name="Picture 4">
            <a:extLst>
              <a:ext uri="{FF2B5EF4-FFF2-40B4-BE49-F238E27FC236}">
                <a16:creationId xmlns:a16="http://schemas.microsoft.com/office/drawing/2014/main" id="{0C8C172E-3A84-E96E-404B-CCE05B8C694E}"/>
              </a:ext>
            </a:extLst>
          </p:cNvPr>
          <p:cNvPicPr>
            <a:picLocks noChangeAspect="1"/>
          </p:cNvPicPr>
          <p:nvPr/>
        </p:nvPicPr>
        <p:blipFill>
          <a:blip r:embed="rId3"/>
          <a:stretch>
            <a:fillRect/>
          </a:stretch>
        </p:blipFill>
        <p:spPr>
          <a:xfrm>
            <a:off x="583370" y="3254189"/>
            <a:ext cx="3165278" cy="2231371"/>
          </a:xfrm>
          <a:prstGeom prst="rect">
            <a:avLst/>
          </a:prstGeom>
        </p:spPr>
      </p:pic>
    </p:spTree>
    <p:extLst>
      <p:ext uri="{BB962C8B-B14F-4D97-AF65-F5344CB8AC3E}">
        <p14:creationId xmlns:p14="http://schemas.microsoft.com/office/powerpoint/2010/main" val="2759986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3A23-BAB9-7A4C-F2FB-DBCB440667A7}"/>
              </a:ext>
            </a:extLst>
          </p:cNvPr>
          <p:cNvSpPr>
            <a:spLocks noGrp="1"/>
          </p:cNvSpPr>
          <p:nvPr>
            <p:ph type="title"/>
          </p:nvPr>
        </p:nvSpPr>
        <p:spPr>
          <a:xfrm>
            <a:off x="167276" y="0"/>
            <a:ext cx="10515600" cy="682625"/>
          </a:xfrm>
        </p:spPr>
        <p:txBody>
          <a:bodyPr>
            <a:normAutofit fontScale="90000"/>
          </a:bodyPr>
          <a:lstStyle/>
          <a:p>
            <a:r>
              <a:rPr lang="en-GB" dirty="0"/>
              <a:t>Site Maps cont.</a:t>
            </a:r>
          </a:p>
        </p:txBody>
      </p:sp>
      <p:pic>
        <p:nvPicPr>
          <p:cNvPr id="4" name="Picture 3" descr="A lion holding a flag&#10;&#10;Description automatically generated">
            <a:extLst>
              <a:ext uri="{FF2B5EF4-FFF2-40B4-BE49-F238E27FC236}">
                <a16:creationId xmlns:a16="http://schemas.microsoft.com/office/drawing/2014/main" id="{54966EAF-70B0-28CE-823A-34E5CEB34B0E}"/>
              </a:ext>
            </a:extLst>
          </p:cNvPr>
          <p:cNvPicPr>
            <a:picLocks noChangeAspect="1"/>
          </p:cNvPicPr>
          <p:nvPr/>
        </p:nvPicPr>
        <p:blipFill>
          <a:blip r:embed="rId2"/>
          <a:stretch>
            <a:fillRect/>
          </a:stretch>
        </p:blipFill>
        <p:spPr>
          <a:xfrm>
            <a:off x="298132" y="5061267"/>
            <a:ext cx="508635" cy="659765"/>
          </a:xfrm>
          <a:prstGeom prst="rect">
            <a:avLst/>
          </a:prstGeom>
        </p:spPr>
      </p:pic>
      <p:pic>
        <p:nvPicPr>
          <p:cNvPr id="6" name="Picture 5">
            <a:extLst>
              <a:ext uri="{FF2B5EF4-FFF2-40B4-BE49-F238E27FC236}">
                <a16:creationId xmlns:a16="http://schemas.microsoft.com/office/drawing/2014/main" id="{3233373C-B114-E91F-89ED-0E31D15548A4}"/>
              </a:ext>
            </a:extLst>
          </p:cNvPr>
          <p:cNvPicPr>
            <a:picLocks noChangeAspect="1"/>
          </p:cNvPicPr>
          <p:nvPr/>
        </p:nvPicPr>
        <p:blipFill>
          <a:blip r:embed="rId3"/>
          <a:stretch>
            <a:fillRect/>
          </a:stretch>
        </p:blipFill>
        <p:spPr>
          <a:xfrm>
            <a:off x="2476072" y="521943"/>
            <a:ext cx="7664127" cy="5481669"/>
          </a:xfrm>
          <a:prstGeom prst="rect">
            <a:avLst/>
          </a:prstGeom>
        </p:spPr>
      </p:pic>
    </p:spTree>
    <p:extLst>
      <p:ext uri="{BB962C8B-B14F-4D97-AF65-F5344CB8AC3E}">
        <p14:creationId xmlns:p14="http://schemas.microsoft.com/office/powerpoint/2010/main" val="98982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EA01-BB93-008F-CF3D-0CC435C7AC6D}"/>
              </a:ext>
            </a:extLst>
          </p:cNvPr>
          <p:cNvSpPr>
            <a:spLocks noGrp="1"/>
          </p:cNvSpPr>
          <p:nvPr>
            <p:ph type="title"/>
          </p:nvPr>
        </p:nvSpPr>
        <p:spPr/>
        <p:txBody>
          <a:bodyPr>
            <a:normAutofit fontScale="90000"/>
          </a:bodyPr>
          <a:lstStyle/>
          <a:p>
            <a:r>
              <a:rPr lang="en-GB" dirty="0"/>
              <a:t>Post Interview</a:t>
            </a:r>
          </a:p>
        </p:txBody>
      </p:sp>
      <p:sp>
        <p:nvSpPr>
          <p:cNvPr id="3" name="Content Placeholder 2">
            <a:extLst>
              <a:ext uri="{FF2B5EF4-FFF2-40B4-BE49-F238E27FC236}">
                <a16:creationId xmlns:a16="http://schemas.microsoft.com/office/drawing/2014/main" id="{CFACEBE2-BC5E-A275-E56E-48B60F111974}"/>
              </a:ext>
            </a:extLst>
          </p:cNvPr>
          <p:cNvSpPr>
            <a:spLocks noGrp="1"/>
          </p:cNvSpPr>
          <p:nvPr>
            <p:ph idx="1"/>
          </p:nvPr>
        </p:nvSpPr>
        <p:spPr/>
        <p:txBody>
          <a:bodyPr/>
          <a:lstStyle/>
          <a:p>
            <a:endParaRPr lang="en-GB" dirty="0"/>
          </a:p>
          <a:p>
            <a:r>
              <a:rPr lang="en-GB" sz="2800" dirty="0"/>
              <a:t>The recruiting manager would normally specify at the interview when you are likely to hear an outcome.</a:t>
            </a:r>
          </a:p>
          <a:p>
            <a:endParaRPr lang="en-GB" sz="2800" dirty="0"/>
          </a:p>
          <a:p>
            <a:r>
              <a:rPr lang="en-GB" sz="2800" dirty="0"/>
              <a:t>They will provide feedback as to whether you are successful or not. </a:t>
            </a:r>
          </a:p>
          <a:p>
            <a:endParaRPr lang="en-GB" sz="2800" dirty="0"/>
          </a:p>
          <a:p>
            <a:r>
              <a:rPr lang="en-GB" sz="2800" dirty="0"/>
              <a:t>Please ask questions if required.</a:t>
            </a:r>
          </a:p>
          <a:p>
            <a:endParaRPr lang="en-GB" dirty="0"/>
          </a:p>
          <a:p>
            <a:endParaRPr lang="en-GB" dirty="0"/>
          </a:p>
        </p:txBody>
      </p:sp>
      <p:pic>
        <p:nvPicPr>
          <p:cNvPr id="5" name="Picture 4" descr="A close-up of a flag&#10;&#10;Description automatically generated">
            <a:extLst>
              <a:ext uri="{FF2B5EF4-FFF2-40B4-BE49-F238E27FC236}">
                <a16:creationId xmlns:a16="http://schemas.microsoft.com/office/drawing/2014/main" id="{DF8A249A-5380-37C7-616D-A10A326619C9}"/>
              </a:ext>
            </a:extLst>
          </p:cNvPr>
          <p:cNvPicPr>
            <a:picLocks noChangeAspect="1"/>
          </p:cNvPicPr>
          <p:nvPr/>
        </p:nvPicPr>
        <p:blipFill>
          <a:blip r:embed="rId2"/>
          <a:stretch>
            <a:fillRect/>
          </a:stretch>
        </p:blipFill>
        <p:spPr>
          <a:xfrm>
            <a:off x="4810125" y="6170900"/>
            <a:ext cx="1681420" cy="563275"/>
          </a:xfrm>
          <a:prstGeom prst="rect">
            <a:avLst/>
          </a:prstGeom>
        </p:spPr>
      </p:pic>
    </p:spTree>
    <p:extLst>
      <p:ext uri="{BB962C8B-B14F-4D97-AF65-F5344CB8AC3E}">
        <p14:creationId xmlns:p14="http://schemas.microsoft.com/office/powerpoint/2010/main" val="415864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14B0-2632-711F-8C0E-A5A99EF4EFD8}"/>
              </a:ext>
            </a:extLst>
          </p:cNvPr>
          <p:cNvSpPr>
            <a:spLocks noGrp="1"/>
          </p:cNvSpPr>
          <p:nvPr>
            <p:ph type="title"/>
          </p:nvPr>
        </p:nvSpPr>
        <p:spPr>
          <a:xfrm>
            <a:off x="1676400" y="2266594"/>
            <a:ext cx="10515600" cy="682625"/>
          </a:xfrm>
        </p:spPr>
        <p:txBody>
          <a:bodyPr>
            <a:normAutofit fontScale="90000"/>
          </a:bodyPr>
          <a:lstStyle/>
          <a:p>
            <a:r>
              <a:rPr lang="en-GB" dirty="0"/>
              <a:t>Commencement of Employment</a:t>
            </a:r>
          </a:p>
        </p:txBody>
      </p:sp>
      <p:pic>
        <p:nvPicPr>
          <p:cNvPr id="4" name="Picture 3" descr="A lion holding a flag&#10;&#10;Description automatically generated">
            <a:extLst>
              <a:ext uri="{FF2B5EF4-FFF2-40B4-BE49-F238E27FC236}">
                <a16:creationId xmlns:a16="http://schemas.microsoft.com/office/drawing/2014/main" id="{09A4BD9E-CC15-D7F4-F7C6-FCC64FD56848}"/>
              </a:ext>
            </a:extLst>
          </p:cNvPr>
          <p:cNvPicPr>
            <a:picLocks noChangeAspect="1"/>
          </p:cNvPicPr>
          <p:nvPr/>
        </p:nvPicPr>
        <p:blipFill>
          <a:blip r:embed="rId2"/>
          <a:stretch>
            <a:fillRect/>
          </a:stretch>
        </p:blipFill>
        <p:spPr>
          <a:xfrm>
            <a:off x="298132" y="5061267"/>
            <a:ext cx="508635" cy="659765"/>
          </a:xfrm>
          <a:prstGeom prst="rect">
            <a:avLst/>
          </a:prstGeom>
        </p:spPr>
      </p:pic>
      <p:pic>
        <p:nvPicPr>
          <p:cNvPr id="5" name="Picture 4" descr="A close-up of a flag&#10;&#10;Description automatically generated">
            <a:extLst>
              <a:ext uri="{FF2B5EF4-FFF2-40B4-BE49-F238E27FC236}">
                <a16:creationId xmlns:a16="http://schemas.microsoft.com/office/drawing/2014/main" id="{EC15A06F-4B3F-4CD0-FCD0-7267C05177F6}"/>
              </a:ext>
            </a:extLst>
          </p:cNvPr>
          <p:cNvPicPr>
            <a:picLocks noChangeAspect="1"/>
          </p:cNvPicPr>
          <p:nvPr/>
        </p:nvPicPr>
        <p:blipFill>
          <a:blip r:embed="rId3"/>
          <a:stretch>
            <a:fillRect/>
          </a:stretch>
        </p:blipFill>
        <p:spPr>
          <a:xfrm>
            <a:off x="4810125" y="6170900"/>
            <a:ext cx="1681420" cy="563275"/>
          </a:xfrm>
          <a:prstGeom prst="rect">
            <a:avLst/>
          </a:prstGeom>
        </p:spPr>
      </p:pic>
    </p:spTree>
    <p:extLst>
      <p:ext uri="{BB962C8B-B14F-4D97-AF65-F5344CB8AC3E}">
        <p14:creationId xmlns:p14="http://schemas.microsoft.com/office/powerpoint/2010/main" val="2873163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3A23-BAB9-7A4C-F2FB-DBCB440667A7}"/>
              </a:ext>
            </a:extLst>
          </p:cNvPr>
          <p:cNvSpPr>
            <a:spLocks noGrp="1"/>
          </p:cNvSpPr>
          <p:nvPr>
            <p:ph type="title"/>
          </p:nvPr>
        </p:nvSpPr>
        <p:spPr>
          <a:xfrm>
            <a:off x="424130" y="37147"/>
            <a:ext cx="10515600" cy="682625"/>
          </a:xfrm>
        </p:spPr>
        <p:txBody>
          <a:bodyPr>
            <a:normAutofit fontScale="90000"/>
          </a:bodyPr>
          <a:lstStyle/>
          <a:p>
            <a:r>
              <a:rPr lang="en-GB" dirty="0"/>
              <a:t>Support in your new role</a:t>
            </a:r>
          </a:p>
        </p:txBody>
      </p:sp>
      <p:pic>
        <p:nvPicPr>
          <p:cNvPr id="6" name="Content Placeholder 5">
            <a:extLst>
              <a:ext uri="{FF2B5EF4-FFF2-40B4-BE49-F238E27FC236}">
                <a16:creationId xmlns:a16="http://schemas.microsoft.com/office/drawing/2014/main" id="{E46A921B-0767-489D-8A1A-D36AAA3246D1}"/>
              </a:ext>
            </a:extLst>
          </p:cNvPr>
          <p:cNvPicPr>
            <a:picLocks noGrp="1" noChangeAspect="1"/>
          </p:cNvPicPr>
          <p:nvPr>
            <p:ph idx="1"/>
          </p:nvPr>
        </p:nvPicPr>
        <p:blipFill>
          <a:blip r:embed="rId2"/>
          <a:stretch>
            <a:fillRect/>
          </a:stretch>
        </p:blipFill>
        <p:spPr>
          <a:xfrm>
            <a:off x="253320" y="1038602"/>
            <a:ext cx="1543480" cy="1512455"/>
          </a:xfrm>
        </p:spPr>
      </p:pic>
      <p:pic>
        <p:nvPicPr>
          <p:cNvPr id="4" name="Picture 3" descr="A lion holding a flag&#10;&#10;Description automatically generated">
            <a:extLst>
              <a:ext uri="{FF2B5EF4-FFF2-40B4-BE49-F238E27FC236}">
                <a16:creationId xmlns:a16="http://schemas.microsoft.com/office/drawing/2014/main" id="{54966EAF-70B0-28CE-823A-34E5CEB34B0E}"/>
              </a:ext>
            </a:extLst>
          </p:cNvPr>
          <p:cNvPicPr>
            <a:picLocks noChangeAspect="1"/>
          </p:cNvPicPr>
          <p:nvPr/>
        </p:nvPicPr>
        <p:blipFill>
          <a:blip r:embed="rId3"/>
          <a:stretch>
            <a:fillRect/>
          </a:stretch>
        </p:blipFill>
        <p:spPr>
          <a:xfrm>
            <a:off x="2733107" y="6074410"/>
            <a:ext cx="508635" cy="659765"/>
          </a:xfrm>
          <a:prstGeom prst="rect">
            <a:avLst/>
          </a:prstGeom>
        </p:spPr>
      </p:pic>
      <p:sp>
        <p:nvSpPr>
          <p:cNvPr id="7" name="TextBox 6">
            <a:extLst>
              <a:ext uri="{FF2B5EF4-FFF2-40B4-BE49-F238E27FC236}">
                <a16:creationId xmlns:a16="http://schemas.microsoft.com/office/drawing/2014/main" id="{0A2B4AA5-129A-DA88-03DA-2DB9C5A610CC}"/>
              </a:ext>
            </a:extLst>
          </p:cNvPr>
          <p:cNvSpPr txBox="1"/>
          <p:nvPr/>
        </p:nvSpPr>
        <p:spPr>
          <a:xfrm>
            <a:off x="1796800" y="1092727"/>
            <a:ext cx="8065214" cy="1477328"/>
          </a:xfrm>
          <a:prstGeom prst="rect">
            <a:avLst/>
          </a:prstGeom>
          <a:noFill/>
        </p:spPr>
        <p:txBody>
          <a:bodyPr wrap="square" rtlCol="0">
            <a:spAutoFit/>
          </a:bodyPr>
          <a:lstStyle/>
          <a:p>
            <a:r>
              <a:rPr lang="en-GB" sz="2400" dirty="0"/>
              <a:t>Please scan this code to access the Trust’s Health and Wellbeing offer (</a:t>
            </a:r>
            <a:r>
              <a:rPr lang="en-GB" sz="2400" b="1" i="1" dirty="0"/>
              <a:t>Please note this is only accessible when commence work</a:t>
            </a:r>
            <a:r>
              <a:rPr lang="en-GB" sz="2400" dirty="0"/>
              <a:t>).</a:t>
            </a:r>
          </a:p>
          <a:p>
            <a:endParaRPr lang="en-GB" dirty="0"/>
          </a:p>
        </p:txBody>
      </p:sp>
      <p:sp>
        <p:nvSpPr>
          <p:cNvPr id="3" name="TextBox 2">
            <a:extLst>
              <a:ext uri="{FF2B5EF4-FFF2-40B4-BE49-F238E27FC236}">
                <a16:creationId xmlns:a16="http://schemas.microsoft.com/office/drawing/2014/main" id="{800E6B7F-00D1-1FCE-8599-2D0C7579116F}"/>
              </a:ext>
            </a:extLst>
          </p:cNvPr>
          <p:cNvSpPr txBox="1"/>
          <p:nvPr/>
        </p:nvSpPr>
        <p:spPr>
          <a:xfrm>
            <a:off x="253320" y="2564397"/>
            <a:ext cx="10009385" cy="1846659"/>
          </a:xfrm>
          <a:prstGeom prst="rect">
            <a:avLst/>
          </a:prstGeom>
          <a:noFill/>
        </p:spPr>
        <p:txBody>
          <a:bodyPr wrap="square" rtlCol="0">
            <a:spAutoFit/>
          </a:bodyPr>
          <a:lstStyle/>
          <a:p>
            <a:r>
              <a:rPr lang="en-GB" sz="2400" dirty="0"/>
              <a:t>Our Armed Forces webpage offers a plethora of materials and key contacts to support your career transition. We have a long list of Veteran Aware champions on the page who will be able to support your transition and provide mentorship and coaching where required. The page can be accessed via </a:t>
            </a:r>
            <a:r>
              <a:rPr lang="en-GB" sz="18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SaTH</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 Intranet - Armed Forces</a:t>
            </a:r>
            <a:endParaRPr lang="en-GB" sz="2400" dirty="0">
              <a:solidFill>
                <a:srgbClr val="FF0000"/>
              </a:solidFill>
            </a:endParaRPr>
          </a:p>
        </p:txBody>
      </p:sp>
      <p:pic>
        <p:nvPicPr>
          <p:cNvPr id="5" name="Picture 4" descr="A close-up of a flag&#10;&#10;Description automatically generated">
            <a:extLst>
              <a:ext uri="{FF2B5EF4-FFF2-40B4-BE49-F238E27FC236}">
                <a16:creationId xmlns:a16="http://schemas.microsoft.com/office/drawing/2014/main" id="{7792CF23-D6E4-A4AF-F2C7-BBA423093102}"/>
              </a:ext>
            </a:extLst>
          </p:cNvPr>
          <p:cNvPicPr>
            <a:picLocks noChangeAspect="1"/>
          </p:cNvPicPr>
          <p:nvPr/>
        </p:nvPicPr>
        <p:blipFill>
          <a:blip r:embed="rId5"/>
          <a:stretch>
            <a:fillRect/>
          </a:stretch>
        </p:blipFill>
        <p:spPr>
          <a:xfrm>
            <a:off x="4810125" y="6170900"/>
            <a:ext cx="1681420" cy="563275"/>
          </a:xfrm>
          <a:prstGeom prst="rect">
            <a:avLst/>
          </a:prstGeom>
        </p:spPr>
      </p:pic>
      <p:sp>
        <p:nvSpPr>
          <p:cNvPr id="8" name="TextBox 7">
            <a:extLst>
              <a:ext uri="{FF2B5EF4-FFF2-40B4-BE49-F238E27FC236}">
                <a16:creationId xmlns:a16="http://schemas.microsoft.com/office/drawing/2014/main" id="{061CE131-78FE-7C11-B2E7-B4371EAF27E0}"/>
              </a:ext>
            </a:extLst>
          </p:cNvPr>
          <p:cNvSpPr txBox="1"/>
          <p:nvPr/>
        </p:nvSpPr>
        <p:spPr>
          <a:xfrm>
            <a:off x="253320" y="4872721"/>
            <a:ext cx="11358943" cy="646331"/>
          </a:xfrm>
          <a:prstGeom prst="rect">
            <a:avLst/>
          </a:prstGeom>
          <a:noFill/>
        </p:spPr>
        <p:txBody>
          <a:bodyPr wrap="none" rtlCol="0">
            <a:spAutoFit/>
          </a:bodyPr>
          <a:lstStyle/>
          <a:p>
            <a:r>
              <a:rPr lang="en-GB" sz="1800" dirty="0">
                <a:effectLst/>
                <a:latin typeface="Arial" panose="020B0604020202020204" pitchFamily="34" charset="0"/>
                <a:ea typeface="Aptos" panose="020B0004020202020204" pitchFamily="34" charset="0"/>
                <a:cs typeface="Aptos" panose="020B0004020202020204" pitchFamily="34" charset="0"/>
              </a:rPr>
              <a:t>You will be booked onto the Trust Induction and any other training required by the Corporate Education team. </a:t>
            </a:r>
          </a:p>
          <a:p>
            <a:r>
              <a:rPr lang="en-GB" sz="1800" dirty="0">
                <a:effectLst/>
                <a:latin typeface="Arial" panose="020B0604020202020204" pitchFamily="34" charset="0"/>
                <a:ea typeface="Aptos" panose="020B0004020202020204" pitchFamily="34" charset="0"/>
                <a:cs typeface="Aptos" panose="020B0004020202020204" pitchFamily="34" charset="0"/>
              </a:rPr>
              <a:t>You will also receive a local induction within the department.</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10" name="Picture 9">
            <a:extLst>
              <a:ext uri="{FF2B5EF4-FFF2-40B4-BE49-F238E27FC236}">
                <a16:creationId xmlns:a16="http://schemas.microsoft.com/office/drawing/2014/main" id="{3DF0563A-872C-0572-B613-8874C8A8017D}"/>
              </a:ext>
            </a:extLst>
          </p:cNvPr>
          <p:cNvPicPr>
            <a:picLocks noChangeAspect="1"/>
          </p:cNvPicPr>
          <p:nvPr/>
        </p:nvPicPr>
        <p:blipFill>
          <a:blip r:embed="rId6"/>
          <a:stretch>
            <a:fillRect/>
          </a:stretch>
        </p:blipFill>
        <p:spPr>
          <a:xfrm>
            <a:off x="7153518" y="-3644"/>
            <a:ext cx="2333323" cy="1221471"/>
          </a:xfrm>
          <a:prstGeom prst="rect">
            <a:avLst/>
          </a:prstGeom>
        </p:spPr>
      </p:pic>
    </p:spTree>
    <p:extLst>
      <p:ext uri="{BB962C8B-B14F-4D97-AF65-F5344CB8AC3E}">
        <p14:creationId xmlns:p14="http://schemas.microsoft.com/office/powerpoint/2010/main" val="401103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3A23-BAB9-7A4C-F2FB-DBCB440667A7}"/>
              </a:ext>
            </a:extLst>
          </p:cNvPr>
          <p:cNvSpPr>
            <a:spLocks noGrp="1"/>
          </p:cNvSpPr>
          <p:nvPr>
            <p:ph type="title"/>
          </p:nvPr>
        </p:nvSpPr>
        <p:spPr>
          <a:xfrm>
            <a:off x="298132" y="0"/>
            <a:ext cx="10515600" cy="682625"/>
          </a:xfrm>
        </p:spPr>
        <p:txBody>
          <a:bodyPr>
            <a:normAutofit fontScale="90000"/>
          </a:bodyPr>
          <a:lstStyle/>
          <a:p>
            <a:r>
              <a:rPr lang="en-GB" dirty="0"/>
              <a:t>Common Acronyms</a:t>
            </a:r>
          </a:p>
        </p:txBody>
      </p:sp>
      <p:pic>
        <p:nvPicPr>
          <p:cNvPr id="4" name="Picture 3" descr="A lion holding a flag&#10;&#10;Description automatically generated">
            <a:extLst>
              <a:ext uri="{FF2B5EF4-FFF2-40B4-BE49-F238E27FC236}">
                <a16:creationId xmlns:a16="http://schemas.microsoft.com/office/drawing/2014/main" id="{54966EAF-70B0-28CE-823A-34E5CEB34B0E}"/>
              </a:ext>
            </a:extLst>
          </p:cNvPr>
          <p:cNvPicPr>
            <a:picLocks noChangeAspect="1"/>
          </p:cNvPicPr>
          <p:nvPr/>
        </p:nvPicPr>
        <p:blipFill>
          <a:blip r:embed="rId2"/>
          <a:stretch>
            <a:fillRect/>
          </a:stretch>
        </p:blipFill>
        <p:spPr>
          <a:xfrm>
            <a:off x="3739975" y="6069056"/>
            <a:ext cx="508635" cy="659765"/>
          </a:xfrm>
          <a:prstGeom prst="rect">
            <a:avLst/>
          </a:prstGeom>
        </p:spPr>
      </p:pic>
      <p:sp>
        <p:nvSpPr>
          <p:cNvPr id="5" name="TextBox 4">
            <a:extLst>
              <a:ext uri="{FF2B5EF4-FFF2-40B4-BE49-F238E27FC236}">
                <a16:creationId xmlns:a16="http://schemas.microsoft.com/office/drawing/2014/main" id="{F9EDCF05-030A-D388-229F-00CDBBCB1418}"/>
              </a:ext>
            </a:extLst>
          </p:cNvPr>
          <p:cNvSpPr txBox="1"/>
          <p:nvPr/>
        </p:nvSpPr>
        <p:spPr>
          <a:xfrm>
            <a:off x="357208" y="565078"/>
            <a:ext cx="5817561" cy="6063198"/>
          </a:xfrm>
          <a:prstGeom prst="rect">
            <a:avLst/>
          </a:prstGeom>
          <a:noFill/>
        </p:spPr>
        <p:txBody>
          <a:bodyPr wrap="square" rtlCol="0">
            <a:spAutoFit/>
          </a:bodyPr>
          <a:lstStyle/>
          <a:p>
            <a:r>
              <a:rPr lang="en-GB" sz="1600" dirty="0"/>
              <a:t>AAU – Acute Assessment Unit</a:t>
            </a:r>
          </a:p>
          <a:p>
            <a:r>
              <a:rPr lang="en-GB" sz="1600" dirty="0"/>
              <a:t>AEC – Ambulatory Emergency Care</a:t>
            </a:r>
          </a:p>
          <a:p>
            <a:r>
              <a:rPr lang="en-GB" sz="1600" dirty="0"/>
              <a:t>ACP –Advanced Care Practitioner</a:t>
            </a:r>
          </a:p>
          <a:p>
            <a:r>
              <a:rPr lang="en-GB" sz="1600" dirty="0"/>
              <a:t>ACU – Ambulatory Care Unit</a:t>
            </a:r>
          </a:p>
          <a:p>
            <a:r>
              <a:rPr lang="en-GB" sz="1600" dirty="0"/>
              <a:t>AHP –Allied Healthcare Professional</a:t>
            </a:r>
          </a:p>
          <a:p>
            <a:r>
              <a:rPr lang="en-GB" sz="1600" dirty="0"/>
              <a:t>BAF – Board Assurance Framework</a:t>
            </a:r>
          </a:p>
          <a:p>
            <a:r>
              <a:rPr lang="en-GB" sz="1600" dirty="0"/>
              <a:t>BC – Business Case</a:t>
            </a:r>
          </a:p>
          <a:p>
            <a:r>
              <a:rPr lang="en-GB" sz="1600" dirty="0"/>
              <a:t>CRB – Criminal Records Bureau</a:t>
            </a:r>
          </a:p>
          <a:p>
            <a:r>
              <a:rPr lang="en-GB" sz="1600" dirty="0"/>
              <a:t>CSW – Clinical Support Worker</a:t>
            </a:r>
          </a:p>
          <a:p>
            <a:r>
              <a:rPr lang="en-GB" sz="1600" dirty="0"/>
              <a:t>DNA –Did Not Attend</a:t>
            </a:r>
          </a:p>
          <a:p>
            <a:r>
              <a:rPr lang="en-GB" sz="1600" dirty="0"/>
              <a:t>EPR – Electronic Patient Record</a:t>
            </a:r>
          </a:p>
          <a:p>
            <a:r>
              <a:rPr lang="en-GB" sz="1600" dirty="0"/>
              <a:t>EPMA – Electronic Prescribing and Medicines administration</a:t>
            </a:r>
          </a:p>
          <a:p>
            <a:r>
              <a:rPr lang="en-GB" sz="1600" dirty="0"/>
              <a:t>FLT- Family Liaison Team</a:t>
            </a:r>
          </a:p>
          <a:p>
            <a:r>
              <a:rPr lang="en-GB" sz="1600" dirty="0"/>
              <a:t>FTE – Full Time Equivalent</a:t>
            </a:r>
          </a:p>
          <a:p>
            <a:r>
              <a:rPr lang="en-GB" sz="1600" dirty="0"/>
              <a:t>HWB –Health and Wellbeing Board</a:t>
            </a:r>
          </a:p>
          <a:p>
            <a:r>
              <a:rPr lang="en-GB" sz="1600" dirty="0"/>
              <a:t>HEE – Health Education England</a:t>
            </a:r>
          </a:p>
          <a:p>
            <a:r>
              <a:rPr lang="en-GB" sz="1600" dirty="0"/>
              <a:t>ICB – Integrate Care Board</a:t>
            </a:r>
          </a:p>
          <a:p>
            <a:r>
              <a:rPr lang="en-GB" sz="1600" dirty="0"/>
              <a:t>ICC- Integrated Care Community</a:t>
            </a:r>
          </a:p>
          <a:p>
            <a:r>
              <a:rPr lang="en-GB" sz="1600" dirty="0"/>
              <a:t>ICP Integrated Care Partnership</a:t>
            </a:r>
          </a:p>
          <a:p>
            <a:r>
              <a:rPr lang="en-GB" sz="1600" dirty="0"/>
              <a:t>ICS – Integrated Care System</a:t>
            </a:r>
          </a:p>
          <a:p>
            <a:r>
              <a:rPr lang="en-GB" sz="1600" dirty="0"/>
              <a:t>LMS – Learning Management System</a:t>
            </a:r>
          </a:p>
          <a:p>
            <a:r>
              <a:rPr lang="en-GB" sz="1600" dirty="0"/>
              <a:t>MCA – Mental Capacity Act</a:t>
            </a:r>
          </a:p>
          <a:p>
            <a:r>
              <a:rPr lang="en-GB" dirty="0"/>
              <a:t> </a:t>
            </a:r>
          </a:p>
          <a:p>
            <a:endParaRPr lang="en-GB" dirty="0"/>
          </a:p>
        </p:txBody>
      </p:sp>
      <p:sp>
        <p:nvSpPr>
          <p:cNvPr id="7" name="TextBox 6">
            <a:extLst>
              <a:ext uri="{FF2B5EF4-FFF2-40B4-BE49-F238E27FC236}">
                <a16:creationId xmlns:a16="http://schemas.microsoft.com/office/drawing/2014/main" id="{D69EFBC0-E4CF-9789-1DCB-306F16977AA7}"/>
              </a:ext>
            </a:extLst>
          </p:cNvPr>
          <p:cNvSpPr txBox="1"/>
          <p:nvPr/>
        </p:nvSpPr>
        <p:spPr>
          <a:xfrm>
            <a:off x="5496675" y="0"/>
            <a:ext cx="7140538" cy="6863417"/>
          </a:xfrm>
          <a:prstGeom prst="rect">
            <a:avLst/>
          </a:prstGeom>
          <a:noFill/>
        </p:spPr>
        <p:txBody>
          <a:bodyPr wrap="square" rtlCol="0">
            <a:spAutoFit/>
          </a:bodyPr>
          <a:lstStyle/>
          <a:p>
            <a:r>
              <a:rPr lang="en-GB" sz="1600" dirty="0"/>
              <a:t>MEO – Medical Examiner Office</a:t>
            </a:r>
          </a:p>
          <a:p>
            <a:r>
              <a:rPr lang="en-GB" sz="1600" dirty="0"/>
              <a:t>MHA – Mental Health Act</a:t>
            </a:r>
          </a:p>
          <a:p>
            <a:r>
              <a:rPr lang="en-GB" sz="1600" dirty="0"/>
              <a:t>MFFD – Medically Fit For Discharge</a:t>
            </a:r>
          </a:p>
          <a:p>
            <a:r>
              <a:rPr lang="en-GB" sz="1600" dirty="0"/>
              <a:t>MTO – Medical Technical Officer</a:t>
            </a:r>
          </a:p>
          <a:p>
            <a:r>
              <a:rPr lang="en-GB" sz="1600" dirty="0"/>
              <a:t>NEWS – National Early Warning Score</a:t>
            </a:r>
          </a:p>
          <a:p>
            <a:r>
              <a:rPr lang="en-GB" sz="1600" dirty="0"/>
              <a:t>NHSBT – NHS Blood and Transplant</a:t>
            </a:r>
          </a:p>
          <a:p>
            <a:r>
              <a:rPr lang="en-GB" sz="1600" dirty="0"/>
              <a:t>NMFFD – Not Medically Fit For Discharge</a:t>
            </a:r>
          </a:p>
          <a:p>
            <a:r>
              <a:rPr lang="en-GB" sz="1600" dirty="0"/>
              <a:t>OOH  - Out Of Hours</a:t>
            </a:r>
          </a:p>
          <a:p>
            <a:r>
              <a:rPr lang="en-GB" sz="1600" dirty="0"/>
              <a:t>OT – Occupational Therapist</a:t>
            </a:r>
          </a:p>
          <a:p>
            <a:r>
              <a:rPr lang="en-GB" sz="1600" dirty="0"/>
              <a:t>PA – Physician Associate and Personal Assistant</a:t>
            </a:r>
          </a:p>
          <a:p>
            <a:r>
              <a:rPr lang="en-GB" sz="1600" dirty="0"/>
              <a:t>PCN – Primary Care Network</a:t>
            </a:r>
          </a:p>
          <a:p>
            <a:r>
              <a:rPr lang="en-GB" sz="1600" dirty="0"/>
              <a:t>PRH – Princess Royal Hospital</a:t>
            </a:r>
          </a:p>
          <a:p>
            <a:r>
              <a:rPr lang="en-GB" sz="1600" dirty="0"/>
              <a:t>PTL – Patient Treatment List</a:t>
            </a:r>
          </a:p>
          <a:p>
            <a:r>
              <a:rPr lang="en-GB" sz="1600" dirty="0" err="1"/>
              <a:t>ReSPECT</a:t>
            </a:r>
            <a:r>
              <a:rPr lang="en-GB" sz="1600" dirty="0"/>
              <a:t> – Recommended Summary Plan for emergency care and treatment</a:t>
            </a:r>
          </a:p>
          <a:p>
            <a:r>
              <a:rPr lang="en-GB" sz="1600" dirty="0"/>
              <a:t>Royal Shrewsbury Hospital</a:t>
            </a:r>
          </a:p>
          <a:p>
            <a:r>
              <a:rPr lang="en-GB" sz="1600" dirty="0"/>
              <a:t>RTL –Referral Tracking List</a:t>
            </a:r>
          </a:p>
          <a:p>
            <a:r>
              <a:rPr lang="en-GB" sz="1600" dirty="0"/>
              <a:t>RTT – Referral to treatment time</a:t>
            </a:r>
          </a:p>
          <a:p>
            <a:r>
              <a:rPr lang="en-GB" sz="1600" dirty="0" err="1"/>
              <a:t>SaTH</a:t>
            </a:r>
            <a:r>
              <a:rPr lang="en-GB" sz="1600" dirty="0"/>
              <a:t> – Shrewsbury and Telford Hospital</a:t>
            </a:r>
          </a:p>
          <a:p>
            <a:r>
              <a:rPr lang="en-GB" sz="1600" dirty="0"/>
              <a:t>Sitrep – Situation Report</a:t>
            </a:r>
          </a:p>
          <a:p>
            <a:r>
              <a:rPr lang="en-GB" sz="1600" dirty="0"/>
              <a:t>SOP – Standard Operating Procedure</a:t>
            </a:r>
          </a:p>
          <a:p>
            <a:r>
              <a:rPr lang="en-GB" sz="1600" dirty="0"/>
              <a:t>SDEC – Same Day Emergency Care</a:t>
            </a:r>
          </a:p>
          <a:p>
            <a:r>
              <a:rPr lang="en-GB" sz="1600" dirty="0"/>
              <a:t>WLI –Waiting List Initiative</a:t>
            </a:r>
          </a:p>
          <a:p>
            <a:r>
              <a:rPr lang="en-GB" b="1" dirty="0"/>
              <a:t>For more NHS jargon please visit: </a:t>
            </a:r>
            <a:r>
              <a:rPr lang="en-GB" b="1" dirty="0">
                <a:hlinkClick r:id="rId3"/>
              </a:rPr>
              <a:t>NHS England » Understanding NHS jargon</a:t>
            </a:r>
            <a:endParaRPr lang="en-GB" b="1" dirty="0"/>
          </a:p>
          <a:p>
            <a:endParaRPr lang="en-GB" dirty="0"/>
          </a:p>
          <a:p>
            <a:endParaRPr lang="en-GB" dirty="0"/>
          </a:p>
        </p:txBody>
      </p:sp>
      <p:pic>
        <p:nvPicPr>
          <p:cNvPr id="8" name="Picture 7" descr="A close-up of a flag&#10;&#10;Description automatically generated">
            <a:extLst>
              <a:ext uri="{FF2B5EF4-FFF2-40B4-BE49-F238E27FC236}">
                <a16:creationId xmlns:a16="http://schemas.microsoft.com/office/drawing/2014/main" id="{9D48D795-7314-6303-B57D-6E5BA134B74E}"/>
              </a:ext>
            </a:extLst>
          </p:cNvPr>
          <p:cNvPicPr>
            <a:picLocks noChangeAspect="1"/>
          </p:cNvPicPr>
          <p:nvPr/>
        </p:nvPicPr>
        <p:blipFill>
          <a:blip r:embed="rId4"/>
          <a:stretch>
            <a:fillRect/>
          </a:stretch>
        </p:blipFill>
        <p:spPr>
          <a:xfrm>
            <a:off x="4810125" y="6170900"/>
            <a:ext cx="1681420" cy="563275"/>
          </a:xfrm>
          <a:prstGeom prst="rect">
            <a:avLst/>
          </a:prstGeom>
        </p:spPr>
      </p:pic>
    </p:spTree>
    <p:extLst>
      <p:ext uri="{BB962C8B-B14F-4D97-AF65-F5344CB8AC3E}">
        <p14:creationId xmlns:p14="http://schemas.microsoft.com/office/powerpoint/2010/main" val="86859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8577-4B1E-7302-CBCF-68DED23B823F}"/>
              </a:ext>
            </a:extLst>
          </p:cNvPr>
          <p:cNvSpPr>
            <a:spLocks noGrp="1"/>
          </p:cNvSpPr>
          <p:nvPr>
            <p:ph type="title"/>
          </p:nvPr>
        </p:nvSpPr>
        <p:spPr/>
        <p:txBody>
          <a:bodyPr>
            <a:normAutofit fontScale="90000"/>
          </a:bodyPr>
          <a:lstStyle/>
          <a:p>
            <a:r>
              <a:rPr lang="en-GB" dirty="0"/>
              <a:t>Advertising</a:t>
            </a:r>
          </a:p>
        </p:txBody>
      </p:sp>
      <p:sp>
        <p:nvSpPr>
          <p:cNvPr id="5" name="Graphic 6">
            <a:extLst>
              <a:ext uri="{FF2B5EF4-FFF2-40B4-BE49-F238E27FC236}">
                <a16:creationId xmlns:a16="http://schemas.microsoft.com/office/drawing/2014/main" id="{2189992D-13F1-6891-7354-58976193FFA1}"/>
              </a:ext>
            </a:extLst>
          </p:cNvPr>
          <p:cNvSpPr/>
          <p:nvPr/>
        </p:nvSpPr>
        <p:spPr>
          <a:xfrm>
            <a:off x="228192" y="1175819"/>
            <a:ext cx="3241149" cy="4506359"/>
          </a:xfrm>
          <a:custGeom>
            <a:avLst/>
            <a:gdLst>
              <a:gd name="connsiteX0" fmla="*/ 33 w 1679596"/>
              <a:gd name="connsiteY0" fmla="*/ 4506356 h 4506359"/>
              <a:gd name="connsiteX1" fmla="*/ 33 w 1679596"/>
              <a:gd name="connsiteY1" fmla="*/ 1405510 h 4506359"/>
              <a:gd name="connsiteX2" fmla="*/ 2164 w 1679596"/>
              <a:gd name="connsiteY2" fmla="*/ 1394521 h 4506359"/>
              <a:gd name="connsiteX3" fmla="*/ 24142 w 1679596"/>
              <a:gd name="connsiteY3" fmla="*/ 1217468 h 4506359"/>
              <a:gd name="connsiteX4" fmla="*/ 84348 w 1679596"/>
              <a:gd name="connsiteY4" fmla="*/ 986270 h 4506359"/>
              <a:gd name="connsiteX5" fmla="*/ 190140 w 1679596"/>
              <a:gd name="connsiteY5" fmla="*/ 748412 h 4506359"/>
              <a:gd name="connsiteX6" fmla="*/ 258038 w 1679596"/>
              <a:gd name="connsiteY6" fmla="*/ 636692 h 4506359"/>
              <a:gd name="connsiteX7" fmla="*/ 345648 w 1679596"/>
              <a:gd name="connsiteY7" fmla="*/ 518346 h 4506359"/>
              <a:gd name="connsiteX8" fmla="*/ 412880 w 1679596"/>
              <a:gd name="connsiteY8" fmla="*/ 441790 h 4506359"/>
              <a:gd name="connsiteX9" fmla="*/ 491300 w 1679596"/>
              <a:gd name="connsiteY9" fmla="*/ 364602 h 4506359"/>
              <a:gd name="connsiteX10" fmla="*/ 583507 w 1679596"/>
              <a:gd name="connsiteY10" fmla="*/ 287347 h 4506359"/>
              <a:gd name="connsiteX11" fmla="*/ 692929 w 1679596"/>
              <a:gd name="connsiteY11" fmla="*/ 210692 h 4506359"/>
              <a:gd name="connsiteX12" fmla="*/ 758262 w 1679596"/>
              <a:gd name="connsiteY12" fmla="*/ 171798 h 4506359"/>
              <a:gd name="connsiteX13" fmla="*/ 834984 w 1679596"/>
              <a:gd name="connsiteY13" fmla="*/ 132272 h 4506359"/>
              <a:gd name="connsiteX14" fmla="*/ 922562 w 1679596"/>
              <a:gd name="connsiteY14" fmla="*/ 94111 h 4506359"/>
              <a:gd name="connsiteX15" fmla="*/ 1037245 w 1679596"/>
              <a:gd name="connsiteY15" fmla="*/ 54817 h 4506359"/>
              <a:gd name="connsiteX16" fmla="*/ 1190489 w 1679596"/>
              <a:gd name="connsiteY16" fmla="*/ 19120 h 4506359"/>
              <a:gd name="connsiteX17" fmla="*/ 1399943 w 1679596"/>
              <a:gd name="connsiteY17" fmla="*/ 306 h 4506359"/>
              <a:gd name="connsiteX18" fmla="*/ 1667504 w 1679596"/>
              <a:gd name="connsiteY18" fmla="*/ 173 h 4506359"/>
              <a:gd name="connsiteX19" fmla="*/ 1679592 w 1679596"/>
              <a:gd name="connsiteY19" fmla="*/ 173 h 4506359"/>
              <a:gd name="connsiteX20" fmla="*/ 1679592 w 1679596"/>
              <a:gd name="connsiteY20" fmla="*/ 16456 h 4506359"/>
              <a:gd name="connsiteX21" fmla="*/ 1679292 w 1679596"/>
              <a:gd name="connsiteY21" fmla="*/ 3150002 h 4506359"/>
              <a:gd name="connsiteX22" fmla="*/ 1672066 w 1679596"/>
              <a:gd name="connsiteY22" fmla="*/ 3241376 h 4506359"/>
              <a:gd name="connsiteX23" fmla="*/ 1620618 w 1679596"/>
              <a:gd name="connsiteY23" fmla="*/ 3468445 h 4506359"/>
              <a:gd name="connsiteX24" fmla="*/ 1502106 w 1679596"/>
              <a:gd name="connsiteY24" fmla="*/ 3751024 h 4506359"/>
              <a:gd name="connsiteX25" fmla="*/ 1433076 w 1679596"/>
              <a:gd name="connsiteY25" fmla="*/ 3865707 h 4506359"/>
              <a:gd name="connsiteX26" fmla="*/ 1345931 w 1679596"/>
              <a:gd name="connsiteY26" fmla="*/ 3984320 h 4506359"/>
              <a:gd name="connsiteX27" fmla="*/ 1280398 w 1679596"/>
              <a:gd name="connsiteY27" fmla="*/ 4059643 h 4506359"/>
              <a:gd name="connsiteX28" fmla="*/ 1199946 w 1679596"/>
              <a:gd name="connsiteY28" fmla="*/ 4139296 h 4506359"/>
              <a:gd name="connsiteX29" fmla="*/ 1111303 w 1679596"/>
              <a:gd name="connsiteY29" fmla="*/ 4214353 h 4506359"/>
              <a:gd name="connsiteX30" fmla="*/ 1000582 w 1679596"/>
              <a:gd name="connsiteY30" fmla="*/ 4292740 h 4506359"/>
              <a:gd name="connsiteX31" fmla="*/ 939012 w 1679596"/>
              <a:gd name="connsiteY31" fmla="*/ 4329902 h 4506359"/>
              <a:gd name="connsiteX32" fmla="*/ 862556 w 1679596"/>
              <a:gd name="connsiteY32" fmla="*/ 4369928 h 4506359"/>
              <a:gd name="connsiteX33" fmla="*/ 777176 w 1679596"/>
              <a:gd name="connsiteY33" fmla="*/ 4408056 h 4506359"/>
              <a:gd name="connsiteX34" fmla="*/ 672683 w 1679596"/>
              <a:gd name="connsiteY34" fmla="*/ 4445418 h 4506359"/>
              <a:gd name="connsiteX35" fmla="*/ 521070 w 1679596"/>
              <a:gd name="connsiteY35" fmla="*/ 4483313 h 4506359"/>
              <a:gd name="connsiteX36" fmla="*/ 300594 w 1679596"/>
              <a:gd name="connsiteY36" fmla="*/ 4505756 h 4506359"/>
              <a:gd name="connsiteX37" fmla="*/ 0 w 1679596"/>
              <a:gd name="connsiteY37" fmla="*/ 4506289 h 450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79596" h="4506359">
                <a:moveTo>
                  <a:pt x="33" y="4506356"/>
                </a:moveTo>
                <a:cubicBezTo>
                  <a:pt x="33" y="3472741"/>
                  <a:pt x="33" y="2439125"/>
                  <a:pt x="33" y="1405510"/>
                </a:cubicBezTo>
                <a:cubicBezTo>
                  <a:pt x="766" y="1401847"/>
                  <a:pt x="1698" y="1398217"/>
                  <a:pt x="2164" y="1394521"/>
                </a:cubicBezTo>
                <a:cubicBezTo>
                  <a:pt x="9390" y="1335481"/>
                  <a:pt x="14585" y="1276108"/>
                  <a:pt x="24142" y="1217468"/>
                </a:cubicBezTo>
                <a:cubicBezTo>
                  <a:pt x="36996" y="1138681"/>
                  <a:pt x="58207" y="1061726"/>
                  <a:pt x="84348" y="986270"/>
                </a:cubicBezTo>
                <a:cubicBezTo>
                  <a:pt x="112852" y="903987"/>
                  <a:pt x="147783" y="824468"/>
                  <a:pt x="190140" y="748412"/>
                </a:cubicBezTo>
                <a:cubicBezTo>
                  <a:pt x="211352" y="710350"/>
                  <a:pt x="233596" y="672689"/>
                  <a:pt x="258038" y="636692"/>
                </a:cubicBezTo>
                <a:cubicBezTo>
                  <a:pt x="285576" y="596100"/>
                  <a:pt x="315313" y="556906"/>
                  <a:pt x="345648" y="518346"/>
                </a:cubicBezTo>
                <a:cubicBezTo>
                  <a:pt x="366627" y="491673"/>
                  <a:pt x="389504" y="466398"/>
                  <a:pt x="412880" y="441790"/>
                </a:cubicBezTo>
                <a:cubicBezTo>
                  <a:pt x="438121" y="415184"/>
                  <a:pt x="464095" y="389177"/>
                  <a:pt x="491300" y="364602"/>
                </a:cubicBezTo>
                <a:cubicBezTo>
                  <a:pt x="521037" y="337729"/>
                  <a:pt x="551606" y="311589"/>
                  <a:pt x="583507" y="287347"/>
                </a:cubicBezTo>
                <a:cubicBezTo>
                  <a:pt x="618937" y="260408"/>
                  <a:pt x="655933" y="235467"/>
                  <a:pt x="692929" y="210692"/>
                </a:cubicBezTo>
                <a:cubicBezTo>
                  <a:pt x="713974" y="196606"/>
                  <a:pt x="736051" y="184019"/>
                  <a:pt x="758262" y="171798"/>
                </a:cubicBezTo>
                <a:cubicBezTo>
                  <a:pt x="783470" y="157946"/>
                  <a:pt x="808977" y="144559"/>
                  <a:pt x="834984" y="132272"/>
                </a:cubicBezTo>
                <a:cubicBezTo>
                  <a:pt x="863755" y="118686"/>
                  <a:pt x="892825" y="105432"/>
                  <a:pt x="922562" y="94111"/>
                </a:cubicBezTo>
                <a:cubicBezTo>
                  <a:pt x="960323" y="79758"/>
                  <a:pt x="998351" y="65506"/>
                  <a:pt x="1037245" y="54817"/>
                </a:cubicBezTo>
                <a:cubicBezTo>
                  <a:pt x="1087794" y="40931"/>
                  <a:pt x="1138975" y="28910"/>
                  <a:pt x="1190489" y="19120"/>
                </a:cubicBezTo>
                <a:cubicBezTo>
                  <a:pt x="1259519" y="5934"/>
                  <a:pt x="1329648" y="772"/>
                  <a:pt x="1399943" y="306"/>
                </a:cubicBezTo>
                <a:cubicBezTo>
                  <a:pt x="1489119" y="-293"/>
                  <a:pt x="1578328" y="173"/>
                  <a:pt x="1667504" y="173"/>
                </a:cubicBezTo>
                <a:cubicBezTo>
                  <a:pt x="1671200" y="173"/>
                  <a:pt x="1674897" y="173"/>
                  <a:pt x="1679592" y="173"/>
                </a:cubicBezTo>
                <a:cubicBezTo>
                  <a:pt x="1679592" y="6333"/>
                  <a:pt x="1679592" y="11395"/>
                  <a:pt x="1679592" y="16456"/>
                </a:cubicBezTo>
                <a:cubicBezTo>
                  <a:pt x="1679592" y="1060960"/>
                  <a:pt x="1679658" y="2105498"/>
                  <a:pt x="1679292" y="3150002"/>
                </a:cubicBezTo>
                <a:cubicBezTo>
                  <a:pt x="1679292" y="3180471"/>
                  <a:pt x="1676362" y="3211173"/>
                  <a:pt x="1672066" y="3241376"/>
                </a:cubicBezTo>
                <a:cubicBezTo>
                  <a:pt x="1661077" y="3318398"/>
                  <a:pt x="1643362" y="3393954"/>
                  <a:pt x="1620618" y="3468445"/>
                </a:cubicBezTo>
                <a:cubicBezTo>
                  <a:pt x="1590649" y="3566711"/>
                  <a:pt x="1551122" y="3660916"/>
                  <a:pt x="1502106" y="3751024"/>
                </a:cubicBezTo>
                <a:cubicBezTo>
                  <a:pt x="1480794" y="3790184"/>
                  <a:pt x="1457951" y="3828712"/>
                  <a:pt x="1433076" y="3865707"/>
                </a:cubicBezTo>
                <a:cubicBezTo>
                  <a:pt x="1405737" y="3906399"/>
                  <a:pt x="1376067" y="3945626"/>
                  <a:pt x="1345931" y="3984320"/>
                </a:cubicBezTo>
                <a:cubicBezTo>
                  <a:pt x="1325485" y="4010527"/>
                  <a:pt x="1303241" y="4035468"/>
                  <a:pt x="1280398" y="4059643"/>
                </a:cubicBezTo>
                <a:cubicBezTo>
                  <a:pt x="1254491" y="4087049"/>
                  <a:pt x="1227785" y="4113822"/>
                  <a:pt x="1199946" y="4139296"/>
                </a:cubicBezTo>
                <a:cubicBezTo>
                  <a:pt x="1171409" y="4165436"/>
                  <a:pt x="1142005" y="4190877"/>
                  <a:pt x="1111303" y="4214353"/>
                </a:cubicBezTo>
                <a:cubicBezTo>
                  <a:pt x="1075406" y="4241825"/>
                  <a:pt x="1037978" y="4267332"/>
                  <a:pt x="1000582" y="4292740"/>
                </a:cubicBezTo>
                <a:cubicBezTo>
                  <a:pt x="980769" y="4306193"/>
                  <a:pt x="959957" y="4318247"/>
                  <a:pt x="939012" y="4329902"/>
                </a:cubicBezTo>
                <a:cubicBezTo>
                  <a:pt x="913871" y="4343888"/>
                  <a:pt x="888463" y="4357441"/>
                  <a:pt x="862556" y="4369928"/>
                </a:cubicBezTo>
                <a:cubicBezTo>
                  <a:pt x="834485" y="4383481"/>
                  <a:pt x="806147" y="4396601"/>
                  <a:pt x="777176" y="4408056"/>
                </a:cubicBezTo>
                <a:cubicBezTo>
                  <a:pt x="742811" y="4421675"/>
                  <a:pt x="708180" y="4435228"/>
                  <a:pt x="672683" y="4445418"/>
                </a:cubicBezTo>
                <a:cubicBezTo>
                  <a:pt x="622633" y="4459803"/>
                  <a:pt x="572052" y="4472757"/>
                  <a:pt x="521070" y="4483313"/>
                </a:cubicBezTo>
                <a:cubicBezTo>
                  <a:pt x="448477" y="4498331"/>
                  <a:pt x="374686" y="4505024"/>
                  <a:pt x="300594" y="4505756"/>
                </a:cubicBezTo>
                <a:cubicBezTo>
                  <a:pt x="200396" y="4506756"/>
                  <a:pt x="100198" y="4506189"/>
                  <a:pt x="0" y="4506289"/>
                </a:cubicBezTo>
                <a:close/>
              </a:path>
            </a:pathLst>
          </a:custGeom>
          <a:blipFill dpi="0" rotWithShape="1">
            <a:blip r:embed="rId2" cstate="screen">
              <a:extLst>
                <a:ext uri="{28A0092B-C50C-407E-A947-70E740481C1C}">
                  <a14:useLocalDpi xmlns:a14="http://schemas.microsoft.com/office/drawing/2010/main"/>
                </a:ext>
              </a:extLst>
            </a:blip>
            <a:srcRect/>
            <a:stretch>
              <a:fillRect t="511"/>
            </a:stretch>
          </a:blipFill>
          <a:ln w="3326" cap="flat">
            <a:noFill/>
            <a:prstDash val="solid"/>
            <a:miter/>
          </a:ln>
        </p:spPr>
        <p:txBody>
          <a:bodyPr rtlCol="0" anchor="ctr"/>
          <a:lstStyle/>
          <a:p>
            <a:endParaRPr lang="en-GB"/>
          </a:p>
        </p:txBody>
      </p:sp>
      <p:pic>
        <p:nvPicPr>
          <p:cNvPr id="3" name="Picture 2" descr="A close-up of a flag&#10;&#10;Description automatically generated">
            <a:extLst>
              <a:ext uri="{FF2B5EF4-FFF2-40B4-BE49-F238E27FC236}">
                <a16:creationId xmlns:a16="http://schemas.microsoft.com/office/drawing/2014/main" id="{96198932-359E-FAA8-5CCE-F7F3C8C270BA}"/>
              </a:ext>
            </a:extLst>
          </p:cNvPr>
          <p:cNvPicPr>
            <a:picLocks noChangeAspect="1"/>
          </p:cNvPicPr>
          <p:nvPr/>
        </p:nvPicPr>
        <p:blipFill>
          <a:blip r:embed="rId3"/>
          <a:stretch>
            <a:fillRect/>
          </a:stretch>
        </p:blipFill>
        <p:spPr>
          <a:xfrm>
            <a:off x="4810125" y="6170900"/>
            <a:ext cx="1681420" cy="563275"/>
          </a:xfrm>
          <a:prstGeom prst="rect">
            <a:avLst/>
          </a:prstGeom>
        </p:spPr>
      </p:pic>
      <p:sp>
        <p:nvSpPr>
          <p:cNvPr id="4" name="TextBox 3">
            <a:extLst>
              <a:ext uri="{FF2B5EF4-FFF2-40B4-BE49-F238E27FC236}">
                <a16:creationId xmlns:a16="http://schemas.microsoft.com/office/drawing/2014/main" id="{95F5A038-2E6B-1D4B-0FF1-D42396152803}"/>
              </a:ext>
            </a:extLst>
          </p:cNvPr>
          <p:cNvSpPr txBox="1"/>
          <p:nvPr/>
        </p:nvSpPr>
        <p:spPr>
          <a:xfrm>
            <a:off x="3735719" y="788284"/>
            <a:ext cx="7970506" cy="1384995"/>
          </a:xfrm>
          <a:prstGeom prst="rect">
            <a:avLst/>
          </a:prstGeom>
          <a:noFill/>
        </p:spPr>
        <p:txBody>
          <a:bodyPr wrap="square" rtlCol="0">
            <a:spAutoFit/>
          </a:bodyPr>
          <a:lstStyle/>
          <a:p>
            <a:r>
              <a:rPr lang="en-GB" sz="2400" b="1" dirty="0">
                <a:solidFill>
                  <a:srgbClr val="0070C0"/>
                </a:solidFill>
              </a:rPr>
              <a:t>All jobs are advertised via our NHS Jobs “trac” system, and we pledge the following commitment on all adverts: </a:t>
            </a:r>
          </a:p>
          <a:p>
            <a:endParaRPr lang="en-GB" b="1" dirty="0">
              <a:solidFill>
                <a:srgbClr val="0070C0"/>
              </a:solidFill>
            </a:endParaRPr>
          </a:p>
          <a:p>
            <a:endParaRPr lang="en-GB" b="1" dirty="0">
              <a:solidFill>
                <a:srgbClr val="0070C0"/>
              </a:solidFill>
            </a:endParaRPr>
          </a:p>
        </p:txBody>
      </p:sp>
      <p:pic>
        <p:nvPicPr>
          <p:cNvPr id="15" name="Picture 14" descr="A lion holding a flag&#10;&#10;Description automatically generated">
            <a:extLst>
              <a:ext uri="{FF2B5EF4-FFF2-40B4-BE49-F238E27FC236}">
                <a16:creationId xmlns:a16="http://schemas.microsoft.com/office/drawing/2014/main" id="{B659CC48-8C0B-43FC-6519-C18B05C2A7FF}"/>
              </a:ext>
            </a:extLst>
          </p:cNvPr>
          <p:cNvPicPr>
            <a:picLocks noChangeAspect="1"/>
          </p:cNvPicPr>
          <p:nvPr/>
        </p:nvPicPr>
        <p:blipFill>
          <a:blip r:embed="rId4"/>
          <a:stretch>
            <a:fillRect/>
          </a:stretch>
        </p:blipFill>
        <p:spPr>
          <a:xfrm>
            <a:off x="11597640" y="5352295"/>
            <a:ext cx="508635" cy="659765"/>
          </a:xfrm>
          <a:prstGeom prst="rect">
            <a:avLst/>
          </a:prstGeom>
        </p:spPr>
      </p:pic>
      <p:sp>
        <p:nvSpPr>
          <p:cNvPr id="7" name="TextBox 6">
            <a:extLst>
              <a:ext uri="{FF2B5EF4-FFF2-40B4-BE49-F238E27FC236}">
                <a16:creationId xmlns:a16="http://schemas.microsoft.com/office/drawing/2014/main" id="{0BA4FDB5-2C63-7740-E71F-7F15422D1DF9}"/>
              </a:ext>
            </a:extLst>
          </p:cNvPr>
          <p:cNvSpPr txBox="1"/>
          <p:nvPr/>
        </p:nvSpPr>
        <p:spPr>
          <a:xfrm>
            <a:off x="3735719" y="2995352"/>
            <a:ext cx="8536336" cy="2688428"/>
          </a:xfrm>
          <a:prstGeom prst="rect">
            <a:avLst/>
          </a:prstGeom>
          <a:noFill/>
        </p:spPr>
        <p:txBody>
          <a:bodyPr wrap="square" rtlCol="0">
            <a:spAutoFit/>
          </a:bodyPr>
          <a:lstStyle/>
          <a:p>
            <a:pPr marR="582930" lvl="1" algn="just">
              <a:lnSpc>
                <a:spcPct val="115000"/>
              </a:lnSpc>
              <a:buSzPts val="1100"/>
              <a:tabLst>
                <a:tab pos="855980" algn="l"/>
              </a:tabLst>
            </a:pPr>
            <a:r>
              <a:rPr lang="en-GB" sz="1400" b="1" dirty="0">
                <a:solidFill>
                  <a:schemeClr val="accent5">
                    <a:lumMod val="75000"/>
                  </a:schemeClr>
                </a:solidFill>
                <a:effectLst/>
                <a:latin typeface="Arial" panose="020B0604020202020204" pitchFamily="34" charset="0"/>
                <a:ea typeface="Arial" panose="020B0604020202020204" pitchFamily="34" charset="0"/>
              </a:rPr>
              <a:t>Armed Forces Recruitment: </a:t>
            </a:r>
            <a:r>
              <a:rPr lang="en-GB" sz="1400" dirty="0">
                <a:effectLst/>
                <a:latin typeface="Arial" panose="020B0604020202020204" pitchFamily="34" charset="0"/>
                <a:ea typeface="Arial" panose="020B0604020202020204" pitchFamily="34" charset="0"/>
              </a:rPr>
              <a:t>The trust is an accredited employer and positively recruits those that have served in the Armed Forces. If a candidate during the recruitment process has ticked and declared they are a veteran, as an employer we are required to guarantee an interview if they have met the minimum essential criteria. As a trust we have a</a:t>
            </a:r>
            <a:r>
              <a:rPr lang="en-GB" sz="1400" dirty="0">
                <a:latin typeface="Arial" panose="020B0604020202020204" pitchFamily="34" charset="0"/>
                <a:ea typeface="Arial" panose="020B0604020202020204" pitchFamily="34" charset="0"/>
              </a:rPr>
              <a:t>n Armed Forces Policy to support managers and employees. Ot</a:t>
            </a:r>
            <a:r>
              <a:rPr lang="en-GB" sz="1400" dirty="0">
                <a:effectLst/>
                <a:latin typeface="Arial" panose="020B0604020202020204" pitchFamily="34" charset="0"/>
                <a:ea typeface="Arial" panose="020B0604020202020204" pitchFamily="34" charset="0"/>
              </a:rPr>
              <a:t>her policies linked to this are Annual Leave Policy, Roster Policy, Flexible Working Policy and Special Leave Policy.</a:t>
            </a:r>
          </a:p>
          <a:p>
            <a:pPr marL="855345" marR="582930" indent="-451485" algn="just">
              <a:lnSpc>
                <a:spcPct val="115000"/>
              </a:lnSpc>
              <a:tabLst>
                <a:tab pos="855980" algn="l"/>
              </a:tabLst>
            </a:pPr>
            <a:endParaRPr lang="en-GB" sz="1400" dirty="0">
              <a:effectLst/>
              <a:latin typeface="Arial" panose="020B0604020202020204" pitchFamily="34" charset="0"/>
              <a:ea typeface="Arial" panose="020B0604020202020204" pitchFamily="34" charset="0"/>
            </a:endParaRPr>
          </a:p>
          <a:p>
            <a:pPr marL="855345" marR="582930" indent="-451485">
              <a:tabLst>
                <a:tab pos="855980" algn="l"/>
              </a:tabLst>
            </a:pPr>
            <a:r>
              <a:rPr lang="en-GB" sz="1400" dirty="0">
                <a:effectLst/>
                <a:latin typeface="Arial" panose="020B0604020202020204" pitchFamily="34" charset="0"/>
                <a:ea typeface="Arial" panose="020B0604020202020204" pitchFamily="34" charset="0"/>
              </a:rPr>
              <a:t> Logos in relation to the positive recruitment of armed forces </a:t>
            </a:r>
            <a:r>
              <a:rPr lang="en-GB" sz="1400" dirty="0">
                <a:latin typeface="Arial" panose="020B0604020202020204" pitchFamily="34" charset="0"/>
                <a:ea typeface="Arial" panose="020B0604020202020204" pitchFamily="34" charset="0"/>
              </a:rPr>
              <a:t>are </a:t>
            </a:r>
            <a:r>
              <a:rPr lang="en-GB" sz="1400" dirty="0">
                <a:effectLst/>
                <a:latin typeface="Arial" panose="020B0604020202020204" pitchFamily="34" charset="0"/>
                <a:ea typeface="Arial" panose="020B0604020202020204" pitchFamily="34" charset="0"/>
              </a:rPr>
              <a:t>placed on adverts as</a:t>
            </a:r>
          </a:p>
          <a:p>
            <a:pPr lvl="1"/>
            <a:r>
              <a:rPr lang="en-GB" sz="1400" dirty="0">
                <a:effectLst/>
                <a:latin typeface="Arial" panose="020B0604020202020204" pitchFamily="34" charset="0"/>
                <a:ea typeface="Arial" panose="020B0604020202020204" pitchFamily="34" charset="0"/>
              </a:rPr>
              <a:t>well as the Veteran aware tick. </a:t>
            </a:r>
            <a:r>
              <a:rPr lang="en-GB" sz="1400" dirty="0">
                <a:latin typeface="Arial" panose="020B0604020202020204" pitchFamily="34" charset="0"/>
              </a:rPr>
              <a:t>We have a general advert on CTP and FFJ to direct any interested candidates to our main website to view our full list of live jobs.</a:t>
            </a:r>
          </a:p>
          <a:p>
            <a:r>
              <a:rPr lang="en-GB" sz="1400" dirty="0">
                <a:latin typeface="Arial" panose="020B0604020202020204" pitchFamily="34" charset="0"/>
              </a:rPr>
              <a:t>                	</a:t>
            </a:r>
          </a:p>
        </p:txBody>
      </p:sp>
      <p:pic>
        <p:nvPicPr>
          <p:cNvPr id="8" name="Picture 7">
            <a:extLst>
              <a:ext uri="{FF2B5EF4-FFF2-40B4-BE49-F238E27FC236}">
                <a16:creationId xmlns:a16="http://schemas.microsoft.com/office/drawing/2014/main" id="{FECB4C7E-B254-6008-471E-6995E74FEF13}"/>
              </a:ext>
            </a:extLst>
          </p:cNvPr>
          <p:cNvPicPr>
            <a:picLocks noChangeAspect="1"/>
          </p:cNvPicPr>
          <p:nvPr/>
        </p:nvPicPr>
        <p:blipFill>
          <a:blip r:embed="rId5"/>
          <a:stretch>
            <a:fillRect/>
          </a:stretch>
        </p:blipFill>
        <p:spPr>
          <a:xfrm>
            <a:off x="3667774" y="1851894"/>
            <a:ext cx="8278832" cy="763428"/>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1650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1453-065B-7EB0-DF30-CFE67CE8D797}"/>
              </a:ext>
            </a:extLst>
          </p:cNvPr>
          <p:cNvSpPr>
            <a:spLocks noGrp="1"/>
          </p:cNvSpPr>
          <p:nvPr>
            <p:ph type="title"/>
          </p:nvPr>
        </p:nvSpPr>
        <p:spPr>
          <a:xfrm>
            <a:off x="298132" y="0"/>
            <a:ext cx="10515600" cy="682625"/>
          </a:xfrm>
        </p:spPr>
        <p:txBody>
          <a:bodyPr>
            <a:normAutofit fontScale="90000"/>
          </a:bodyPr>
          <a:lstStyle/>
          <a:p>
            <a:r>
              <a:rPr lang="en-GB" dirty="0"/>
              <a:t>Advertising with our partners</a:t>
            </a:r>
          </a:p>
        </p:txBody>
      </p:sp>
      <p:sp>
        <p:nvSpPr>
          <p:cNvPr id="10" name="TextBox 9">
            <a:extLst>
              <a:ext uri="{FF2B5EF4-FFF2-40B4-BE49-F238E27FC236}">
                <a16:creationId xmlns:a16="http://schemas.microsoft.com/office/drawing/2014/main" id="{FD5CD853-7F05-D9D9-1335-567D7AB02B7A}"/>
              </a:ext>
            </a:extLst>
          </p:cNvPr>
          <p:cNvSpPr txBox="1"/>
          <p:nvPr/>
        </p:nvSpPr>
        <p:spPr>
          <a:xfrm>
            <a:off x="298132" y="671691"/>
            <a:ext cx="11595736" cy="6032421"/>
          </a:xfrm>
          <a:prstGeom prst="rect">
            <a:avLst/>
          </a:prstGeom>
          <a:noFill/>
        </p:spPr>
        <p:txBody>
          <a:bodyPr wrap="square">
            <a:spAutoFit/>
          </a:bodyPr>
          <a:lstStyle/>
          <a:p>
            <a:r>
              <a:rPr lang="en-GB" sz="2400" b="1" dirty="0">
                <a:solidFill>
                  <a:srgbClr val="0070C0"/>
                </a:solidFill>
              </a:rPr>
              <a:t>We are signed up with Step Into Health (SIH) , their programme:</a:t>
            </a:r>
          </a:p>
          <a:p>
            <a:pPr algn="l" fontAlgn="base"/>
            <a:endParaRPr lang="en-GB" sz="1600" b="0" i="0" dirty="0">
              <a:solidFill>
                <a:srgbClr val="1A1F3E"/>
              </a:solidFill>
              <a:effectLst/>
              <a:highlight>
                <a:srgbClr val="FFFFFF"/>
              </a:highlight>
              <a:latin typeface="Arial" panose="020B0604020202020204" pitchFamily="34" charset="0"/>
              <a:cs typeface="Arial" panose="020B0604020202020204" pitchFamily="34" charset="0"/>
            </a:endParaRPr>
          </a:p>
          <a:p>
            <a:pPr algn="l" fontAlgn="base"/>
            <a:r>
              <a:rPr lang="en-GB" sz="1600" b="0" i="0" dirty="0">
                <a:effectLst/>
                <a:highlight>
                  <a:srgbClr val="FFFFFF"/>
                </a:highlight>
                <a:latin typeface="Arial" panose="020B0604020202020204" pitchFamily="34" charset="0"/>
                <a:cs typeface="Arial" panose="020B0604020202020204" pitchFamily="34" charset="0"/>
              </a:rPr>
              <a:t>Connects candidates from across the Armed Forces community with employers and new opportunities in the NHS. Step into Health provides support and guidance for NHS organisations to review and enhance recruitment practices, so they are able to attract members of the Armed Forces community, benefit from the transferable skills and values they bring to the workforce and showcase the NHS as the employer of choice</a:t>
            </a:r>
            <a:r>
              <a:rPr lang="en-GB" b="0" i="0" dirty="0">
                <a:effectLst/>
                <a:highlight>
                  <a:srgbClr val="FFFFFF"/>
                </a:highlight>
                <a:latin typeface="AeonikPro"/>
              </a:rPr>
              <a:t>.</a:t>
            </a:r>
          </a:p>
          <a:p>
            <a:r>
              <a:rPr lang="en-GB" sz="2400" b="1" dirty="0">
                <a:solidFill>
                  <a:srgbClr val="0070C0"/>
                </a:solidFill>
              </a:rPr>
              <a:t>You can find out more by clicking on: </a:t>
            </a:r>
            <a:r>
              <a:rPr lang="en-GB" sz="2400" dirty="0">
                <a:hlinkClick r:id="rId2"/>
              </a:rPr>
              <a:t>Step into Health | NHS Employers</a:t>
            </a:r>
            <a:endParaRPr lang="en-GB" sz="2400" dirty="0">
              <a:solidFill>
                <a:srgbClr val="FF0000"/>
              </a:solidFill>
              <a:latin typeface="Calibri" panose="020F0502020204030204" pitchFamily="34" charset="0"/>
              <a:ea typeface="Aptos" panose="020B0004020202020204" pitchFamily="34" charset="0"/>
            </a:endParaRPr>
          </a:p>
          <a:p>
            <a:endParaRPr lang="en-GB" sz="2400" b="1" dirty="0">
              <a:solidFill>
                <a:srgbClr val="0070C0"/>
              </a:solidFill>
            </a:endParaRPr>
          </a:p>
          <a:p>
            <a:r>
              <a:rPr lang="en-GB" sz="2400" b="1" dirty="0">
                <a:solidFill>
                  <a:srgbClr val="0070C0"/>
                </a:solidFill>
              </a:rPr>
              <a:t>Our SiH pledge is to ensure we are: </a:t>
            </a:r>
          </a:p>
          <a:p>
            <a:endParaRPr lang="en-GB" sz="1600" b="1" dirty="0">
              <a:solidFill>
                <a:srgbClr val="0070C0"/>
              </a:solidFill>
            </a:endParaRPr>
          </a:p>
          <a:p>
            <a:pPr marL="342900" lvl="0" indent="-342900">
              <a:buFont typeface="+mj-lt"/>
              <a:buAutoNum type="arabicPeriod"/>
              <a:tabLst>
                <a:tab pos="457200" algn="l"/>
              </a:tabLst>
            </a:pPr>
            <a:r>
              <a:rPr lang="en-GB" sz="1600" dirty="0">
                <a:effectLst/>
                <a:latin typeface="Arial" panose="020B0604020202020204" pitchFamily="34" charset="0"/>
                <a:ea typeface="Times New Roman" panose="02020603050405020304" pitchFamily="18" charset="0"/>
              </a:rPr>
              <a:t>Reviewing recruitment practices and removing any barriers to recruiting members of the Armed Forces community.</a:t>
            </a:r>
            <a:endParaRPr lang="en-GB" sz="1600" dirty="0">
              <a:effectLst/>
              <a:latin typeface="Calibri" panose="020F0502020204030204" pitchFamily="34" charset="0"/>
              <a:ea typeface="Aptos" panose="020B0004020202020204" pitchFamily="34" charset="0"/>
            </a:endParaRPr>
          </a:p>
          <a:p>
            <a:pPr marL="342900" lvl="0" indent="-342900">
              <a:buFont typeface="+mj-lt"/>
              <a:buAutoNum type="arabicPeriod"/>
              <a:tabLst>
                <a:tab pos="457200" algn="l"/>
              </a:tabLst>
            </a:pPr>
            <a:r>
              <a:rPr lang="en-GB" sz="1600" dirty="0">
                <a:effectLst/>
                <a:latin typeface="Arial" panose="020B0604020202020204" pitchFamily="34" charset="0"/>
                <a:ea typeface="Times New Roman" panose="02020603050405020304" pitchFamily="18" charset="0"/>
              </a:rPr>
              <a:t>Sharing dedicated Step into Health contact details.</a:t>
            </a:r>
            <a:endParaRPr lang="en-GB" sz="1600" dirty="0">
              <a:effectLst/>
              <a:latin typeface="Calibri" panose="020F0502020204030204" pitchFamily="34" charset="0"/>
              <a:ea typeface="Aptos" panose="020B0004020202020204" pitchFamily="34" charset="0"/>
            </a:endParaRPr>
          </a:p>
          <a:p>
            <a:pPr marL="342900" lvl="0" indent="-342900">
              <a:buFont typeface="+mj-lt"/>
              <a:buAutoNum type="arabicPeriod"/>
              <a:tabLst>
                <a:tab pos="457200" algn="l"/>
              </a:tabLst>
            </a:pPr>
            <a:r>
              <a:rPr lang="en-GB" sz="1600" dirty="0">
                <a:effectLst/>
                <a:latin typeface="Arial" panose="020B0604020202020204" pitchFamily="34" charset="0"/>
                <a:ea typeface="Times New Roman" panose="02020603050405020304" pitchFamily="18" charset="0"/>
              </a:rPr>
              <a:t>Building a relationship with the Career Transition Partnership (CTP).</a:t>
            </a:r>
            <a:endParaRPr lang="en-GB" sz="1600" dirty="0">
              <a:effectLst/>
              <a:latin typeface="Calibri" panose="020F0502020204030204" pitchFamily="34" charset="0"/>
              <a:ea typeface="Aptos" panose="020B0004020202020204" pitchFamily="34" charset="0"/>
            </a:endParaRPr>
          </a:p>
          <a:p>
            <a:pPr marL="342900" lvl="0" indent="-342900">
              <a:buFont typeface="+mj-lt"/>
              <a:buAutoNum type="arabicPeriod"/>
              <a:tabLst>
                <a:tab pos="457200" algn="l"/>
              </a:tabLst>
            </a:pPr>
            <a:r>
              <a:rPr lang="en-GB" sz="1600" dirty="0">
                <a:effectLst/>
                <a:latin typeface="Arial" panose="020B0604020202020204" pitchFamily="34" charset="0"/>
                <a:ea typeface="Times New Roman" panose="02020603050405020304" pitchFamily="18" charset="0"/>
              </a:rPr>
              <a:t>Using the Step into Health branding to promote consistent messages about the programme.</a:t>
            </a:r>
            <a:endParaRPr lang="en-GB" sz="1600" dirty="0">
              <a:effectLst/>
              <a:latin typeface="Calibri" panose="020F0502020204030204" pitchFamily="34" charset="0"/>
              <a:ea typeface="Aptos" panose="020B0004020202020204" pitchFamily="34" charset="0"/>
            </a:endParaRPr>
          </a:p>
          <a:p>
            <a:pPr marL="342900" lvl="0" indent="-342900">
              <a:buFont typeface="+mj-lt"/>
              <a:buAutoNum type="arabicPeriod"/>
              <a:tabLst>
                <a:tab pos="457200" algn="l"/>
              </a:tabLst>
            </a:pPr>
            <a:r>
              <a:rPr lang="en-GB" sz="1600" dirty="0">
                <a:effectLst/>
                <a:latin typeface="Arial" panose="020B0604020202020204" pitchFamily="34" charset="0"/>
                <a:ea typeface="Times New Roman" panose="02020603050405020304" pitchFamily="18" charset="0"/>
              </a:rPr>
              <a:t>Using the Step into Health candidate system to record interactions with potential candidates and to refer between NHS organisations as required.</a:t>
            </a:r>
          </a:p>
          <a:p>
            <a:pPr marL="342900" lvl="0" indent="-342900">
              <a:buFont typeface="+mj-lt"/>
              <a:buAutoNum type="arabicPeriod"/>
              <a:tabLst>
                <a:tab pos="457200" algn="l"/>
              </a:tabLst>
            </a:pPr>
            <a:endParaRPr lang="en-GB" sz="1800" dirty="0">
              <a:effectLst/>
              <a:latin typeface="Arial" panose="020B0604020202020204" pitchFamily="34" charset="0"/>
              <a:ea typeface="Times New Roman" panose="02020603050405020304" pitchFamily="18" charset="0"/>
            </a:endParaRPr>
          </a:p>
          <a:p>
            <a:pPr>
              <a:tabLst>
                <a:tab pos="457200" algn="l"/>
              </a:tabLst>
            </a:pPr>
            <a:r>
              <a:rPr lang="en-GB" dirty="0">
                <a:latin typeface="Arial" panose="020B0604020202020204" pitchFamily="34" charset="0"/>
                <a:ea typeface="Times New Roman" panose="02020603050405020304" pitchFamily="18" charset="0"/>
              </a:rPr>
              <a:t>We also advertise on </a:t>
            </a:r>
            <a:r>
              <a:rPr lang="en-GB" sz="2400" b="1" dirty="0">
                <a:solidFill>
                  <a:srgbClr val="0070C0"/>
                </a:solidFill>
              </a:rPr>
              <a:t>Forces Families Jobs website, </a:t>
            </a:r>
            <a:r>
              <a:rPr lang="en-GB" dirty="0"/>
              <a:t>please click on: </a:t>
            </a:r>
            <a:r>
              <a:rPr lang="en-GB" dirty="0">
                <a:solidFill>
                  <a:srgbClr val="00B0F0"/>
                </a:solidFill>
                <a:hlinkClick r:id="rId3">
                  <a:extLst>
                    <a:ext uri="{A12FA001-AC4F-418D-AE19-62706E023703}">
                      <ahyp:hlinkClr xmlns:ahyp="http://schemas.microsoft.com/office/drawing/2018/hyperlinkcolor" val="tx"/>
                    </a:ext>
                  </a:extLst>
                </a:hlinkClick>
              </a:rPr>
              <a:t>Forces Families Jobs - Forces Families Jobs</a:t>
            </a:r>
            <a:r>
              <a:rPr lang="en-GB" dirty="0"/>
              <a:t>) for more information.</a:t>
            </a:r>
          </a:p>
          <a:p>
            <a:pPr lvl="0">
              <a:tabLst>
                <a:tab pos="457200" algn="l"/>
              </a:tabLst>
            </a:pPr>
            <a:endParaRPr lang="en-GB" sz="1800" dirty="0">
              <a:effectLst/>
              <a:latin typeface="Arial" panose="020B0604020202020204" pitchFamily="34" charset="0"/>
              <a:ea typeface="Times New Roman" panose="02020603050405020304" pitchFamily="18" charset="0"/>
            </a:endParaRPr>
          </a:p>
          <a:p>
            <a:endParaRPr lang="en-GB" b="1" dirty="0">
              <a:solidFill>
                <a:srgbClr val="0070C0"/>
              </a:solidFill>
            </a:endParaRPr>
          </a:p>
        </p:txBody>
      </p:sp>
      <p:pic>
        <p:nvPicPr>
          <p:cNvPr id="4" name="Picture 3" descr="A close-up of a flag&#10;&#10;Description automatically generated">
            <a:extLst>
              <a:ext uri="{FF2B5EF4-FFF2-40B4-BE49-F238E27FC236}">
                <a16:creationId xmlns:a16="http://schemas.microsoft.com/office/drawing/2014/main" id="{6CDF325B-7C80-C331-C8F1-95C6EFCFFB28}"/>
              </a:ext>
            </a:extLst>
          </p:cNvPr>
          <p:cNvPicPr>
            <a:picLocks noChangeAspect="1"/>
          </p:cNvPicPr>
          <p:nvPr/>
        </p:nvPicPr>
        <p:blipFill>
          <a:blip r:embed="rId4"/>
          <a:stretch>
            <a:fillRect/>
          </a:stretch>
        </p:blipFill>
        <p:spPr>
          <a:xfrm>
            <a:off x="4414580" y="6220762"/>
            <a:ext cx="1681420" cy="563275"/>
          </a:xfrm>
          <a:prstGeom prst="rect">
            <a:avLst/>
          </a:prstGeom>
        </p:spPr>
      </p:pic>
      <p:pic>
        <p:nvPicPr>
          <p:cNvPr id="5" name="Picture 4" descr="A lion holding a flag&#10;&#10;Description automatically generated">
            <a:extLst>
              <a:ext uri="{FF2B5EF4-FFF2-40B4-BE49-F238E27FC236}">
                <a16:creationId xmlns:a16="http://schemas.microsoft.com/office/drawing/2014/main" id="{F73A577B-95F0-9080-C334-B0893CC074EE}"/>
              </a:ext>
            </a:extLst>
          </p:cNvPr>
          <p:cNvPicPr>
            <a:picLocks noChangeAspect="1"/>
          </p:cNvPicPr>
          <p:nvPr/>
        </p:nvPicPr>
        <p:blipFill>
          <a:blip r:embed="rId5"/>
          <a:stretch>
            <a:fillRect/>
          </a:stretch>
        </p:blipFill>
        <p:spPr>
          <a:xfrm>
            <a:off x="2578995" y="6172516"/>
            <a:ext cx="508635" cy="659765"/>
          </a:xfrm>
          <a:prstGeom prst="rect">
            <a:avLst/>
          </a:prstGeom>
        </p:spPr>
      </p:pic>
    </p:spTree>
    <p:extLst>
      <p:ext uri="{BB962C8B-B14F-4D97-AF65-F5344CB8AC3E}">
        <p14:creationId xmlns:p14="http://schemas.microsoft.com/office/powerpoint/2010/main" val="167233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AF95F-257F-5A4E-6DBD-C19F0FAE7963}"/>
              </a:ext>
            </a:extLst>
          </p:cNvPr>
          <p:cNvSpPr>
            <a:spLocks noGrp="1"/>
          </p:cNvSpPr>
          <p:nvPr>
            <p:ph type="title"/>
          </p:nvPr>
        </p:nvSpPr>
        <p:spPr>
          <a:xfrm>
            <a:off x="459428" y="1571976"/>
            <a:ext cx="3118959" cy="2544001"/>
          </a:xfrm>
          <a:solidFill>
            <a:srgbClr val="BE0377"/>
          </a:solidFill>
        </p:spPr>
        <p:txBody>
          <a:bodyPr vert="horz" lIns="91440" tIns="45720" rIns="91440" bIns="45720" rtlCol="0" anchor="b">
            <a:normAutofit/>
          </a:bodyPr>
          <a:lstStyle/>
          <a:p>
            <a:r>
              <a:rPr lang="en-US" sz="4000" kern="1200" dirty="0">
                <a:solidFill>
                  <a:srgbClr val="FFFFFF"/>
                </a:solidFill>
                <a:latin typeface="+mj-lt"/>
                <a:ea typeface="+mj-ea"/>
                <a:cs typeface="+mj-cs"/>
              </a:rPr>
              <a:t>Benefits of </a:t>
            </a:r>
            <a:r>
              <a:rPr lang="en-US" sz="4000" dirty="0">
                <a:solidFill>
                  <a:srgbClr val="FFFFFF"/>
                </a:solidFill>
                <a:latin typeface="+mj-lt"/>
                <a:cs typeface="+mj-cs"/>
              </a:rPr>
              <a:t>R</a:t>
            </a:r>
            <a:r>
              <a:rPr lang="en-US" sz="4000" kern="1200" dirty="0">
                <a:solidFill>
                  <a:srgbClr val="FFFFFF"/>
                </a:solidFill>
                <a:latin typeface="+mj-lt"/>
                <a:ea typeface="+mj-ea"/>
                <a:cs typeface="+mj-cs"/>
              </a:rPr>
              <a:t>ecruiting Military Community</a:t>
            </a:r>
          </a:p>
        </p:txBody>
      </p:sp>
      <p:sp>
        <p:nvSpPr>
          <p:cNvPr id="32" name="TextBox 31">
            <a:extLst>
              <a:ext uri="{FF2B5EF4-FFF2-40B4-BE49-F238E27FC236}">
                <a16:creationId xmlns:a16="http://schemas.microsoft.com/office/drawing/2014/main" id="{453F2E47-D245-69B0-6CE7-54A50B100BC1}"/>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1300" dirty="0"/>
              <a:t>1. Over half (53%) of employer's report that the veterans they employ are promoted more quickly in comparison to their colleagues</a:t>
            </a:r>
          </a:p>
          <a:p>
            <a:pPr>
              <a:lnSpc>
                <a:spcPct val="90000"/>
              </a:lnSpc>
              <a:spcAft>
                <a:spcPts val="600"/>
              </a:spcAft>
            </a:pPr>
            <a:r>
              <a:rPr lang="en-US" sz="1300" dirty="0"/>
              <a:t>2. Another benefit of hiring veterans is the 12 months of National Insurance contribution holiday available to those employing a veteran in their first civilian position after service.</a:t>
            </a:r>
          </a:p>
          <a:p>
            <a:pPr>
              <a:lnSpc>
                <a:spcPct val="90000"/>
              </a:lnSpc>
              <a:spcAft>
                <a:spcPts val="600"/>
              </a:spcAft>
            </a:pPr>
            <a:r>
              <a:rPr lang="en-US" sz="1300" dirty="0"/>
              <a:t>3. Almost all (92%) working age veterans have qualifications and are more likely to have gained these qualifications through work (60%) compared to non-veterans (43%).</a:t>
            </a:r>
          </a:p>
          <a:p>
            <a:pPr>
              <a:lnSpc>
                <a:spcPct val="90000"/>
              </a:lnSpc>
              <a:spcAft>
                <a:spcPts val="600"/>
              </a:spcAft>
            </a:pPr>
            <a:r>
              <a:rPr lang="en-US" sz="1300" dirty="0"/>
              <a:t>4. When you hire veterans, you have immediate access to someone with training, qualifications and valuable experience all gained during their time in service.</a:t>
            </a:r>
          </a:p>
          <a:p>
            <a:pPr>
              <a:lnSpc>
                <a:spcPct val="90000"/>
              </a:lnSpc>
              <a:spcAft>
                <a:spcPts val="600"/>
              </a:spcAft>
            </a:pPr>
            <a:r>
              <a:rPr lang="en-US" sz="1300" dirty="0"/>
              <a:t>5. In the UK, the majority of employers asked (66%) are interested in having, or having more, UK Armed Forces ex-service personnel in their organisation.</a:t>
            </a:r>
          </a:p>
          <a:p>
            <a:pPr>
              <a:lnSpc>
                <a:spcPct val="90000"/>
              </a:lnSpc>
              <a:spcAft>
                <a:spcPts val="600"/>
              </a:spcAft>
            </a:pPr>
            <a:r>
              <a:rPr lang="en-US" sz="1300" dirty="0"/>
              <a:t>6. Those already employing veterans in their workforce reported that they can readily identify proficiency in key skills and attributes which can be delivered at pace and high value in today’s civilian workspaces including: </a:t>
            </a:r>
          </a:p>
          <a:p>
            <a:pPr>
              <a:lnSpc>
                <a:spcPct val="90000"/>
              </a:lnSpc>
              <a:spcAft>
                <a:spcPts val="600"/>
              </a:spcAft>
            </a:pPr>
            <a:r>
              <a:rPr lang="en-US" sz="1300" dirty="0"/>
              <a:t>•	 strong work ethic</a:t>
            </a:r>
          </a:p>
          <a:p>
            <a:pPr>
              <a:lnSpc>
                <a:spcPct val="90000"/>
              </a:lnSpc>
              <a:spcAft>
                <a:spcPts val="600"/>
              </a:spcAft>
            </a:pPr>
            <a:r>
              <a:rPr lang="en-US" sz="1300" dirty="0"/>
              <a:t>•	 problem solving</a:t>
            </a:r>
          </a:p>
          <a:p>
            <a:pPr>
              <a:lnSpc>
                <a:spcPct val="90000"/>
              </a:lnSpc>
              <a:spcAft>
                <a:spcPts val="600"/>
              </a:spcAft>
            </a:pPr>
            <a:r>
              <a:rPr lang="en-US" sz="1300" dirty="0"/>
              <a:t>•	 leadership</a:t>
            </a:r>
          </a:p>
          <a:p>
            <a:pPr>
              <a:lnSpc>
                <a:spcPct val="90000"/>
              </a:lnSpc>
              <a:spcAft>
                <a:spcPts val="600"/>
              </a:spcAft>
            </a:pPr>
            <a:r>
              <a:rPr lang="en-US" sz="1300" dirty="0"/>
              <a:t>•	 communication skills</a:t>
            </a:r>
          </a:p>
          <a:p>
            <a:pPr>
              <a:lnSpc>
                <a:spcPct val="90000"/>
              </a:lnSpc>
              <a:spcAft>
                <a:spcPts val="600"/>
              </a:spcAft>
            </a:pPr>
            <a:r>
              <a:rPr lang="en-US" sz="1300" dirty="0"/>
              <a:t>•	 dedication and analytical skills</a:t>
            </a:r>
          </a:p>
          <a:p>
            <a:pPr>
              <a:lnSpc>
                <a:spcPct val="90000"/>
              </a:lnSpc>
              <a:spcAft>
                <a:spcPts val="600"/>
              </a:spcAft>
            </a:pPr>
            <a:r>
              <a:rPr lang="en-US" sz="1300" dirty="0"/>
              <a:t>•	 able to work in highly pressured situations</a:t>
            </a:r>
          </a:p>
          <a:p>
            <a:pPr>
              <a:lnSpc>
                <a:spcPct val="90000"/>
              </a:lnSpc>
              <a:spcAft>
                <a:spcPts val="600"/>
              </a:spcAft>
            </a:pPr>
            <a:r>
              <a:rPr lang="en-US" sz="1300" dirty="0"/>
              <a:t>•	 able to work in hostile environments and high-pressured situations</a:t>
            </a:r>
          </a:p>
          <a:p>
            <a:pPr>
              <a:lnSpc>
                <a:spcPct val="90000"/>
              </a:lnSpc>
              <a:spcAft>
                <a:spcPts val="600"/>
              </a:spcAft>
            </a:pPr>
            <a:r>
              <a:rPr lang="en-US" sz="1300" dirty="0"/>
              <a:t>•	 able to deescalate and resolve conflict</a:t>
            </a:r>
          </a:p>
          <a:p>
            <a:pPr>
              <a:lnSpc>
                <a:spcPct val="90000"/>
              </a:lnSpc>
              <a:spcAft>
                <a:spcPts val="600"/>
              </a:spcAft>
            </a:pPr>
            <a:r>
              <a:rPr lang="en-US" sz="1300" dirty="0"/>
              <a:t>•	 able to work independently</a:t>
            </a:r>
          </a:p>
        </p:txBody>
      </p:sp>
      <p:pic>
        <p:nvPicPr>
          <p:cNvPr id="20" name="Picture 19">
            <a:extLst>
              <a:ext uri="{FF2B5EF4-FFF2-40B4-BE49-F238E27FC236}">
                <a16:creationId xmlns:a16="http://schemas.microsoft.com/office/drawing/2014/main" id="{7B82A7C7-4E99-D929-AD4E-926E645D353A}"/>
              </a:ext>
            </a:extLst>
          </p:cNvPr>
          <p:cNvPicPr>
            <a:picLocks noChangeAspect="1"/>
          </p:cNvPicPr>
          <p:nvPr/>
        </p:nvPicPr>
        <p:blipFill>
          <a:blip r:embed="rId2"/>
          <a:stretch>
            <a:fillRect/>
          </a:stretch>
        </p:blipFill>
        <p:spPr>
          <a:xfrm>
            <a:off x="0" y="6087083"/>
            <a:ext cx="12192000" cy="781050"/>
          </a:xfrm>
          <a:prstGeom prst="rect">
            <a:avLst/>
          </a:prstGeom>
        </p:spPr>
      </p:pic>
      <p:pic>
        <p:nvPicPr>
          <p:cNvPr id="24" name="Picture 23">
            <a:extLst>
              <a:ext uri="{FF2B5EF4-FFF2-40B4-BE49-F238E27FC236}">
                <a16:creationId xmlns:a16="http://schemas.microsoft.com/office/drawing/2014/main" id="{1464E55F-6768-9C44-7890-671157F60FE5}"/>
              </a:ext>
            </a:extLst>
          </p:cNvPr>
          <p:cNvPicPr>
            <a:picLocks noChangeAspect="1"/>
          </p:cNvPicPr>
          <p:nvPr/>
        </p:nvPicPr>
        <p:blipFill>
          <a:blip r:embed="rId3"/>
          <a:stretch>
            <a:fillRect/>
          </a:stretch>
        </p:blipFill>
        <p:spPr>
          <a:xfrm>
            <a:off x="10329370" y="101813"/>
            <a:ext cx="1581150" cy="819150"/>
          </a:xfrm>
          <a:prstGeom prst="rect">
            <a:avLst/>
          </a:prstGeom>
        </p:spPr>
      </p:pic>
    </p:spTree>
    <p:extLst>
      <p:ext uri="{BB962C8B-B14F-4D97-AF65-F5344CB8AC3E}">
        <p14:creationId xmlns:p14="http://schemas.microsoft.com/office/powerpoint/2010/main" val="285392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FCCA-9509-C253-519F-1C3590A0C75B}"/>
              </a:ext>
            </a:extLst>
          </p:cNvPr>
          <p:cNvSpPr>
            <a:spLocks noGrp="1"/>
          </p:cNvSpPr>
          <p:nvPr>
            <p:ph type="title"/>
          </p:nvPr>
        </p:nvSpPr>
        <p:spPr/>
        <p:txBody>
          <a:bodyPr>
            <a:normAutofit fontScale="90000"/>
          </a:bodyPr>
          <a:lstStyle/>
          <a:p>
            <a:r>
              <a:rPr lang="en-GB" dirty="0"/>
              <a:t>Shortlisting – must do’s </a:t>
            </a:r>
          </a:p>
        </p:txBody>
      </p:sp>
      <p:sp>
        <p:nvSpPr>
          <p:cNvPr id="3" name="Content Placeholder 2">
            <a:extLst>
              <a:ext uri="{FF2B5EF4-FFF2-40B4-BE49-F238E27FC236}">
                <a16:creationId xmlns:a16="http://schemas.microsoft.com/office/drawing/2014/main" id="{4CCE0BF1-6EF8-C969-6B50-6985CCC6F78E}"/>
              </a:ext>
            </a:extLst>
          </p:cNvPr>
          <p:cNvSpPr>
            <a:spLocks noGrp="1"/>
          </p:cNvSpPr>
          <p:nvPr>
            <p:ph idx="1"/>
          </p:nvPr>
        </p:nvSpPr>
        <p:spPr>
          <a:xfrm>
            <a:off x="552449" y="1663443"/>
            <a:ext cx="11344275" cy="4344477"/>
          </a:xfrm>
        </p:spPr>
        <p:txBody>
          <a:bodyPr>
            <a:normAutofit/>
          </a:bodyPr>
          <a:lstStyle/>
          <a:p>
            <a:pPr marL="342900" indent="-342900">
              <a:buFont typeface="+mj-lt"/>
              <a:buAutoNum type="arabicPeriod"/>
            </a:pPr>
            <a:r>
              <a:rPr lang="en-GB" dirty="0">
                <a:effectLst/>
                <a:latin typeface="Arial" panose="020B0604020202020204" pitchFamily="34" charset="0"/>
                <a:ea typeface="Arial" panose="020B0604020202020204" pitchFamily="34" charset="0"/>
              </a:rPr>
              <a:t>The recruiting manager must have attended the </a:t>
            </a:r>
            <a:r>
              <a:rPr lang="en-GB" b="1" dirty="0">
                <a:effectLst/>
                <a:latin typeface="Arial" panose="020B0604020202020204" pitchFamily="34" charset="0"/>
                <a:ea typeface="Arial" panose="020B0604020202020204" pitchFamily="34" charset="0"/>
              </a:rPr>
              <a:t>Trust’s Safer Recruitment training accessible via: </a:t>
            </a:r>
            <a:r>
              <a:rPr lang="en-GB" dirty="0" err="1">
                <a:hlinkClick r:id="rId2"/>
              </a:rPr>
              <a:t>SaTH</a:t>
            </a:r>
            <a:r>
              <a:rPr lang="en-GB" dirty="0">
                <a:hlinkClick r:id="rId2"/>
              </a:rPr>
              <a:t> Intranet – Recruitment</a:t>
            </a:r>
            <a:r>
              <a:rPr lang="en-GB" dirty="0">
                <a:effectLst/>
                <a:latin typeface="Arial" panose="020B0604020202020204" pitchFamily="34" charset="0"/>
                <a:ea typeface="Arial" panose="020B0604020202020204" pitchFamily="34" charset="0"/>
              </a:rPr>
              <a:t> and</a:t>
            </a:r>
            <a:r>
              <a:rPr lang="en-GB" spc="-295" dirty="0">
                <a:effectLst/>
                <a:latin typeface="Arial" panose="020B0604020202020204" pitchFamily="34" charset="0"/>
                <a:ea typeface="Arial" panose="020B0604020202020204" pitchFamily="34" charset="0"/>
              </a:rPr>
              <a:t> </a:t>
            </a:r>
            <a:r>
              <a:rPr lang="en-GB" dirty="0">
                <a:effectLst/>
                <a:latin typeface="Arial" panose="020B0604020202020204" pitchFamily="34" charset="0"/>
                <a:ea typeface="Arial" panose="020B0604020202020204" pitchFamily="34" charset="0"/>
              </a:rPr>
              <a:t>must ensure that throughout the recruitment and selection process no discriminatory practices</a:t>
            </a:r>
            <a:r>
              <a:rPr lang="en-GB" spc="-295" dirty="0">
                <a:effectLst/>
                <a:latin typeface="Arial" panose="020B0604020202020204" pitchFamily="34" charset="0"/>
                <a:ea typeface="Arial" panose="020B0604020202020204" pitchFamily="34" charset="0"/>
              </a:rPr>
              <a:t> </a:t>
            </a:r>
            <a:r>
              <a:rPr lang="en-GB" dirty="0">
                <a:effectLst/>
                <a:latin typeface="Arial" panose="020B0604020202020204" pitchFamily="34" charset="0"/>
                <a:ea typeface="Arial" panose="020B0604020202020204" pitchFamily="34" charset="0"/>
              </a:rPr>
              <a:t>occur.</a:t>
            </a:r>
          </a:p>
          <a:p>
            <a:pPr marL="342900" indent="-342900">
              <a:buFont typeface="+mj-lt"/>
              <a:buAutoNum type="arabicPeriod"/>
            </a:pPr>
            <a:endParaRPr lang="en-GB" dirty="0">
              <a:effectLst/>
              <a:latin typeface="Arial" panose="020B0604020202020204" pitchFamily="34" charset="0"/>
              <a:ea typeface="Arial" panose="020B0604020202020204" pitchFamily="34" charset="0"/>
            </a:endParaRPr>
          </a:p>
          <a:p>
            <a:pPr marL="342900" indent="-342900">
              <a:buFont typeface="+mj-lt"/>
              <a:buAutoNum type="arabicPeriod"/>
            </a:pPr>
            <a:r>
              <a:rPr lang="en-GB" dirty="0">
                <a:effectLst/>
                <a:latin typeface="Arial" panose="020B0604020202020204" pitchFamily="34" charset="0"/>
                <a:ea typeface="Arial" panose="020B0604020202020204" pitchFamily="34" charset="0"/>
              </a:rPr>
              <a:t>Armed Forces candidates who have declared a disability or specific learning difficulties </a:t>
            </a:r>
            <a:r>
              <a:rPr lang="en-GB" b="1" dirty="0">
                <a:effectLst/>
                <a:latin typeface="Arial" panose="020B0604020202020204" pitchFamily="34" charset="0"/>
                <a:ea typeface="Arial" panose="020B0604020202020204" pitchFamily="34" charset="0"/>
              </a:rPr>
              <a:t>are</a:t>
            </a:r>
            <a:r>
              <a:rPr lang="en-GB" dirty="0">
                <a:effectLst/>
                <a:latin typeface="Arial" panose="020B0604020202020204" pitchFamily="34" charset="0"/>
                <a:ea typeface="Arial" panose="020B0604020202020204" pitchFamily="34" charset="0"/>
              </a:rPr>
              <a:t> required to be shortlisted if they meet the</a:t>
            </a:r>
            <a:r>
              <a:rPr lang="en-GB" spc="5" dirty="0">
                <a:ea typeface="Arial" panose="020B0604020202020204" pitchFamily="34" charset="0"/>
              </a:rPr>
              <a:t> </a:t>
            </a:r>
            <a:r>
              <a:rPr lang="en-GB" dirty="0">
                <a:effectLst/>
                <a:latin typeface="Arial" panose="020B0604020202020204" pitchFamily="34" charset="0"/>
                <a:ea typeface="Arial" panose="020B0604020202020204" pitchFamily="34" charset="0"/>
              </a:rPr>
              <a:t>essential criteria.  Those with a disability will be asked to specify what adjustments they will require </a:t>
            </a:r>
            <a:r>
              <a:rPr lang="en-GB" dirty="0"/>
              <a:t>prior to </a:t>
            </a:r>
            <a:r>
              <a:rPr lang="en-GB" dirty="0">
                <a:effectLst/>
                <a:latin typeface="Arial" panose="020B0604020202020204" pitchFamily="34" charset="0"/>
                <a:ea typeface="Arial" panose="020B0604020202020204" pitchFamily="34" charset="0"/>
              </a:rPr>
              <a:t>attending an interview/</a:t>
            </a:r>
            <a:r>
              <a:rPr lang="en-GB" spc="5" dirty="0">
                <a:effectLst/>
                <a:latin typeface="Arial" panose="020B0604020202020204" pitchFamily="34" charset="0"/>
                <a:ea typeface="Arial" panose="020B0604020202020204" pitchFamily="34" charset="0"/>
              </a:rPr>
              <a:t> </a:t>
            </a:r>
            <a:r>
              <a:rPr lang="en-GB" dirty="0">
                <a:effectLst/>
                <a:latin typeface="Arial" panose="020B0604020202020204" pitchFamily="34" charset="0"/>
                <a:ea typeface="Arial" panose="020B0604020202020204" pitchFamily="34" charset="0"/>
              </a:rPr>
              <a:t>assessment.</a:t>
            </a:r>
          </a:p>
          <a:p>
            <a:pPr marL="342900" indent="-342900">
              <a:buFont typeface="+mj-lt"/>
              <a:buAutoNum type="arabicPeriod"/>
            </a:pPr>
            <a:endParaRPr lang="en-GB" dirty="0">
              <a:effectLst/>
              <a:latin typeface="Arial" panose="020B0604020202020204" pitchFamily="34" charset="0"/>
              <a:ea typeface="Arial" panose="020B0604020202020204" pitchFamily="34" charset="0"/>
            </a:endParaRPr>
          </a:p>
          <a:p>
            <a:pPr marL="342900" indent="-342900">
              <a:buFont typeface="+mj-lt"/>
              <a:buAutoNum type="arabicPeriod"/>
            </a:pPr>
            <a:r>
              <a:rPr lang="en-GB" dirty="0">
                <a:effectLst/>
                <a:latin typeface="Arial" panose="020B0604020202020204" pitchFamily="34" charset="0"/>
                <a:ea typeface="Arial" panose="020B0604020202020204" pitchFamily="34" charset="0"/>
              </a:rPr>
              <a:t>If they do meet the minimum criteria, then they must be offered an interview.</a:t>
            </a:r>
          </a:p>
        </p:txBody>
      </p:sp>
      <p:pic>
        <p:nvPicPr>
          <p:cNvPr id="4" name="Picture 3" descr="A close-up of a flag&#10;&#10;Description automatically generated">
            <a:extLst>
              <a:ext uri="{FF2B5EF4-FFF2-40B4-BE49-F238E27FC236}">
                <a16:creationId xmlns:a16="http://schemas.microsoft.com/office/drawing/2014/main" id="{DE9D4675-FDE9-3A5C-AF88-CC9BCCAFC88A}"/>
              </a:ext>
            </a:extLst>
          </p:cNvPr>
          <p:cNvPicPr>
            <a:picLocks noChangeAspect="1"/>
          </p:cNvPicPr>
          <p:nvPr/>
        </p:nvPicPr>
        <p:blipFill>
          <a:blip r:embed="rId3"/>
          <a:stretch>
            <a:fillRect/>
          </a:stretch>
        </p:blipFill>
        <p:spPr>
          <a:xfrm>
            <a:off x="4829175" y="6220762"/>
            <a:ext cx="1681420" cy="563275"/>
          </a:xfrm>
          <a:prstGeom prst="rect">
            <a:avLst/>
          </a:prstGeom>
        </p:spPr>
      </p:pic>
      <p:pic>
        <p:nvPicPr>
          <p:cNvPr id="5" name="Picture 4" descr="A lion holding a flag&#10;&#10;Description automatically generated">
            <a:extLst>
              <a:ext uri="{FF2B5EF4-FFF2-40B4-BE49-F238E27FC236}">
                <a16:creationId xmlns:a16="http://schemas.microsoft.com/office/drawing/2014/main" id="{4520524A-FEAB-5CC9-C566-8CD183C67712}"/>
              </a:ext>
            </a:extLst>
          </p:cNvPr>
          <p:cNvPicPr>
            <a:picLocks noChangeAspect="1"/>
          </p:cNvPicPr>
          <p:nvPr/>
        </p:nvPicPr>
        <p:blipFill>
          <a:blip r:embed="rId4"/>
          <a:stretch>
            <a:fillRect/>
          </a:stretch>
        </p:blipFill>
        <p:spPr>
          <a:xfrm>
            <a:off x="298132" y="5061267"/>
            <a:ext cx="508635" cy="659765"/>
          </a:xfrm>
          <a:prstGeom prst="rect">
            <a:avLst/>
          </a:prstGeom>
        </p:spPr>
      </p:pic>
    </p:spTree>
    <p:extLst>
      <p:ext uri="{BB962C8B-B14F-4D97-AF65-F5344CB8AC3E}">
        <p14:creationId xmlns:p14="http://schemas.microsoft.com/office/powerpoint/2010/main" val="415776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FCCA-9509-C253-519F-1C3590A0C75B}"/>
              </a:ext>
            </a:extLst>
          </p:cNvPr>
          <p:cNvSpPr>
            <a:spLocks noGrp="1"/>
          </p:cNvSpPr>
          <p:nvPr>
            <p:ph type="title"/>
          </p:nvPr>
        </p:nvSpPr>
        <p:spPr/>
        <p:txBody>
          <a:bodyPr>
            <a:normAutofit fontScale="90000"/>
          </a:bodyPr>
          <a:lstStyle/>
          <a:p>
            <a:r>
              <a:rPr lang="en-GB" dirty="0"/>
              <a:t>Shortlisting Tips</a:t>
            </a:r>
          </a:p>
        </p:txBody>
      </p:sp>
      <p:sp>
        <p:nvSpPr>
          <p:cNvPr id="3" name="Content Placeholder 2">
            <a:extLst>
              <a:ext uri="{FF2B5EF4-FFF2-40B4-BE49-F238E27FC236}">
                <a16:creationId xmlns:a16="http://schemas.microsoft.com/office/drawing/2014/main" id="{4CCE0BF1-6EF8-C969-6B50-6985CCC6F78E}"/>
              </a:ext>
            </a:extLst>
          </p:cNvPr>
          <p:cNvSpPr>
            <a:spLocks noGrp="1"/>
          </p:cNvSpPr>
          <p:nvPr>
            <p:ph idx="1"/>
          </p:nvPr>
        </p:nvSpPr>
        <p:spPr/>
        <p:txBody>
          <a:bodyPr>
            <a:normAutofit/>
          </a:bodyPr>
          <a:lstStyle/>
          <a:p>
            <a:pPr marL="457200" indent="-457200">
              <a:buFont typeface="+mj-lt"/>
              <a:buAutoNum type="arabicPeriod"/>
            </a:pPr>
            <a:r>
              <a:rPr lang="en-GB" dirty="0"/>
              <a:t>Forces Employment Charity Provides employers with support in recruiting, retaining, promoting and supporting military candidates through the application process. With access to over 20,000 ex-Forces personnel every year, they help employers recruit experienced individuals who bring a wide-ranging list of transferable skills acquired during their time in the Armed Forces. You can find out more online at: </a:t>
            </a:r>
            <a:r>
              <a:rPr lang="en-GB" dirty="0">
                <a:solidFill>
                  <a:schemeClr val="accent1">
                    <a:lumMod val="75000"/>
                  </a:schemeClr>
                </a:solidFill>
                <a:hlinkClick r:id="rId2"/>
              </a:rPr>
              <a:t>www.forcesemployment.org.uk</a:t>
            </a:r>
            <a:r>
              <a:rPr lang="en-GB" dirty="0">
                <a:solidFill>
                  <a:schemeClr val="accent1">
                    <a:lumMod val="75000"/>
                  </a:schemeClr>
                </a:solidFill>
              </a:rPr>
              <a:t>.</a:t>
            </a:r>
          </a:p>
          <a:p>
            <a:pPr marL="457200" indent="-457200">
              <a:buFont typeface="+mj-lt"/>
              <a:buAutoNum type="arabicPeriod"/>
            </a:pPr>
            <a:r>
              <a:rPr lang="en-GB" dirty="0"/>
              <a:t>Veterans will often focus on practical points about their time in service and talk about what ‘we’ rather than ‘I’ did to accomplish goals and overcome barriers. This doesn’t always tell you as an employer what you need to know. </a:t>
            </a:r>
          </a:p>
          <a:p>
            <a:pPr marL="457200" indent="-457200">
              <a:buFont typeface="+mj-lt"/>
              <a:buAutoNum type="arabicPeriod"/>
            </a:pPr>
            <a:r>
              <a:rPr lang="en-GB" dirty="0"/>
              <a:t>Providing opportunities during </a:t>
            </a:r>
            <a:r>
              <a:rPr lang="en-GB" b="1" dirty="0"/>
              <a:t>application and interview </a:t>
            </a:r>
            <a:r>
              <a:rPr lang="en-GB" dirty="0"/>
              <a:t>for veterans to talk openly about their strengths and skills and how these are relevant to you as the employer can help to translate what they have to offer in a way that makes sense for your business. </a:t>
            </a:r>
          </a:p>
          <a:p>
            <a:pPr marL="457200" indent="-457200">
              <a:buFont typeface="+mj-lt"/>
              <a:buAutoNum type="arabicPeriod"/>
            </a:pPr>
            <a:r>
              <a:rPr lang="en-GB" dirty="0"/>
              <a:t>Fully explained role descriptions which avoid industry specific phrases and acronyms have the best chance of being understood by veterans.</a:t>
            </a:r>
            <a:endParaRPr lang="en-GB" dirty="0">
              <a:solidFill>
                <a:schemeClr val="accent1">
                  <a:lumMod val="75000"/>
                </a:schemeClr>
              </a:solidFill>
            </a:endParaRPr>
          </a:p>
        </p:txBody>
      </p:sp>
      <p:pic>
        <p:nvPicPr>
          <p:cNvPr id="4" name="Picture 3" descr="A close-up of a flag&#10;&#10;Description automatically generated">
            <a:extLst>
              <a:ext uri="{FF2B5EF4-FFF2-40B4-BE49-F238E27FC236}">
                <a16:creationId xmlns:a16="http://schemas.microsoft.com/office/drawing/2014/main" id="{DE9D4675-FDE9-3A5C-AF88-CC9BCCAFC88A}"/>
              </a:ext>
            </a:extLst>
          </p:cNvPr>
          <p:cNvPicPr>
            <a:picLocks noChangeAspect="1"/>
          </p:cNvPicPr>
          <p:nvPr/>
        </p:nvPicPr>
        <p:blipFill>
          <a:blip r:embed="rId3"/>
          <a:stretch>
            <a:fillRect/>
          </a:stretch>
        </p:blipFill>
        <p:spPr>
          <a:xfrm>
            <a:off x="4829175" y="6220762"/>
            <a:ext cx="1681420" cy="563275"/>
          </a:xfrm>
          <a:prstGeom prst="rect">
            <a:avLst/>
          </a:prstGeom>
        </p:spPr>
      </p:pic>
      <p:pic>
        <p:nvPicPr>
          <p:cNvPr id="5" name="Picture 4" descr="A lion holding a flag&#10;&#10;Description automatically generated">
            <a:extLst>
              <a:ext uri="{FF2B5EF4-FFF2-40B4-BE49-F238E27FC236}">
                <a16:creationId xmlns:a16="http://schemas.microsoft.com/office/drawing/2014/main" id="{4520524A-FEAB-5CC9-C566-8CD183C67712}"/>
              </a:ext>
            </a:extLst>
          </p:cNvPr>
          <p:cNvPicPr>
            <a:picLocks noChangeAspect="1"/>
          </p:cNvPicPr>
          <p:nvPr/>
        </p:nvPicPr>
        <p:blipFill>
          <a:blip r:embed="rId4"/>
          <a:stretch>
            <a:fillRect/>
          </a:stretch>
        </p:blipFill>
        <p:spPr>
          <a:xfrm>
            <a:off x="3370105" y="6172516"/>
            <a:ext cx="508635" cy="659765"/>
          </a:xfrm>
          <a:prstGeom prst="rect">
            <a:avLst/>
          </a:prstGeom>
        </p:spPr>
      </p:pic>
    </p:spTree>
    <p:extLst>
      <p:ext uri="{BB962C8B-B14F-4D97-AF65-F5344CB8AC3E}">
        <p14:creationId xmlns:p14="http://schemas.microsoft.com/office/powerpoint/2010/main" val="111612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67AB-CAD7-8E12-B8B4-8174EC78FC6E}"/>
              </a:ext>
            </a:extLst>
          </p:cNvPr>
          <p:cNvSpPr>
            <a:spLocks noGrp="1"/>
          </p:cNvSpPr>
          <p:nvPr>
            <p:ph type="title"/>
          </p:nvPr>
        </p:nvSpPr>
        <p:spPr/>
        <p:txBody>
          <a:bodyPr>
            <a:normAutofit fontScale="90000"/>
          </a:bodyPr>
          <a:lstStyle/>
          <a:p>
            <a:r>
              <a:rPr lang="en-GB" dirty="0"/>
              <a:t>Prior to and Interview Tips</a:t>
            </a:r>
          </a:p>
        </p:txBody>
      </p:sp>
      <p:sp>
        <p:nvSpPr>
          <p:cNvPr id="3" name="Content Placeholder 2">
            <a:extLst>
              <a:ext uri="{FF2B5EF4-FFF2-40B4-BE49-F238E27FC236}">
                <a16:creationId xmlns:a16="http://schemas.microsoft.com/office/drawing/2014/main" id="{48658DEE-D94C-32E2-E536-895DF220C2EB}"/>
              </a:ext>
            </a:extLst>
          </p:cNvPr>
          <p:cNvSpPr>
            <a:spLocks noGrp="1"/>
          </p:cNvSpPr>
          <p:nvPr>
            <p:ph idx="1"/>
          </p:nvPr>
        </p:nvSpPr>
        <p:spPr>
          <a:xfrm>
            <a:off x="485775" y="1256761"/>
            <a:ext cx="11344275" cy="4344477"/>
          </a:xfrm>
        </p:spPr>
        <p:txBody>
          <a:bodyPr>
            <a:normAutofit lnSpcReduction="10000"/>
          </a:bodyPr>
          <a:lstStyle/>
          <a:p>
            <a:pPr marL="457200" indent="-457200">
              <a:buFont typeface="+mj-lt"/>
              <a:buAutoNum type="arabicPeriod"/>
            </a:pPr>
            <a:endParaRPr lang="en-GB" dirty="0"/>
          </a:p>
          <a:p>
            <a:pPr marL="457200" indent="-457200">
              <a:buFont typeface="+mj-lt"/>
              <a:buAutoNum type="arabicPeriod"/>
            </a:pPr>
            <a:r>
              <a:rPr lang="en-GB" sz="2800" dirty="0"/>
              <a:t>Ask the candidate if they have any specific requirements for the interview to ensure they are comfortable and able to perform the interview.</a:t>
            </a:r>
          </a:p>
          <a:p>
            <a:pPr marL="457200" indent="-457200">
              <a:buFont typeface="+mj-lt"/>
              <a:buAutoNum type="arabicPeriod"/>
            </a:pPr>
            <a:r>
              <a:rPr lang="en-GB" sz="2800" dirty="0"/>
              <a:t>In the interview with veterans talk openly about their strengths and skills and how these are relevant to you as the employer can help to translate what they have to offer in a way that makes sense for your business. </a:t>
            </a:r>
          </a:p>
          <a:p>
            <a:pPr marL="457200" indent="-457200">
              <a:buFont typeface="+mj-lt"/>
              <a:buAutoNum type="arabicPeriod"/>
            </a:pPr>
            <a:r>
              <a:rPr lang="en-GB" sz="2800" dirty="0"/>
              <a:t>Value-based interviews should be performed, for more information on this please click here: </a:t>
            </a:r>
            <a:r>
              <a:rPr lang="en-GB" sz="2800" dirty="0">
                <a:hlinkClick r:id="rId2"/>
              </a:rPr>
              <a:t>Values-Based Interview Procedure.pdf (sath.nhs.uk)</a:t>
            </a:r>
            <a:endParaRPr lang="en-GB" sz="2800" dirty="0">
              <a:solidFill>
                <a:srgbClr val="FF0000"/>
              </a:solidFill>
            </a:endParaRPr>
          </a:p>
          <a:p>
            <a:pPr marL="457200" indent="-457200">
              <a:buFont typeface="+mj-lt"/>
              <a:buAutoNum type="arabicPeriod"/>
            </a:pPr>
            <a:endParaRPr lang="en-GB" dirty="0"/>
          </a:p>
          <a:p>
            <a:endParaRPr lang="en-GB" dirty="0"/>
          </a:p>
          <a:p>
            <a:endParaRPr lang="en-GB" dirty="0"/>
          </a:p>
        </p:txBody>
      </p:sp>
      <p:pic>
        <p:nvPicPr>
          <p:cNvPr id="4" name="Picture 3" descr="A close-up of a flag&#10;&#10;Description automatically generated">
            <a:extLst>
              <a:ext uri="{FF2B5EF4-FFF2-40B4-BE49-F238E27FC236}">
                <a16:creationId xmlns:a16="http://schemas.microsoft.com/office/drawing/2014/main" id="{C65AE953-D2AB-6D78-BB97-42B5C960737D}"/>
              </a:ext>
            </a:extLst>
          </p:cNvPr>
          <p:cNvPicPr>
            <a:picLocks noChangeAspect="1"/>
          </p:cNvPicPr>
          <p:nvPr/>
        </p:nvPicPr>
        <p:blipFill>
          <a:blip r:embed="rId3"/>
          <a:stretch>
            <a:fillRect/>
          </a:stretch>
        </p:blipFill>
        <p:spPr>
          <a:xfrm>
            <a:off x="4810125" y="6170900"/>
            <a:ext cx="1681420" cy="563275"/>
          </a:xfrm>
          <a:prstGeom prst="rect">
            <a:avLst/>
          </a:prstGeom>
        </p:spPr>
      </p:pic>
      <p:pic>
        <p:nvPicPr>
          <p:cNvPr id="5" name="Picture 4" descr="A lion holding a flag&#10;&#10;Description automatically generated">
            <a:extLst>
              <a:ext uri="{FF2B5EF4-FFF2-40B4-BE49-F238E27FC236}">
                <a16:creationId xmlns:a16="http://schemas.microsoft.com/office/drawing/2014/main" id="{056764C2-6B95-A26F-720F-54CD922E326A}"/>
              </a:ext>
            </a:extLst>
          </p:cNvPr>
          <p:cNvPicPr>
            <a:picLocks noChangeAspect="1"/>
          </p:cNvPicPr>
          <p:nvPr/>
        </p:nvPicPr>
        <p:blipFill>
          <a:blip r:embed="rId4"/>
          <a:stretch>
            <a:fillRect/>
          </a:stretch>
        </p:blipFill>
        <p:spPr>
          <a:xfrm>
            <a:off x="2879967" y="6074410"/>
            <a:ext cx="508635" cy="659765"/>
          </a:xfrm>
          <a:prstGeom prst="rect">
            <a:avLst/>
          </a:prstGeom>
        </p:spPr>
      </p:pic>
    </p:spTree>
    <p:extLst>
      <p:ext uri="{BB962C8B-B14F-4D97-AF65-F5344CB8AC3E}">
        <p14:creationId xmlns:p14="http://schemas.microsoft.com/office/powerpoint/2010/main" val="393363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67AB-CAD7-8E12-B8B4-8174EC78FC6E}"/>
              </a:ext>
            </a:extLst>
          </p:cNvPr>
          <p:cNvSpPr>
            <a:spLocks noGrp="1"/>
          </p:cNvSpPr>
          <p:nvPr>
            <p:ph type="title"/>
          </p:nvPr>
        </p:nvSpPr>
        <p:spPr/>
        <p:txBody>
          <a:bodyPr>
            <a:normAutofit fontScale="90000"/>
          </a:bodyPr>
          <a:lstStyle/>
          <a:p>
            <a:r>
              <a:rPr lang="en-GB" dirty="0"/>
              <a:t>Appointment must do’s</a:t>
            </a:r>
          </a:p>
        </p:txBody>
      </p:sp>
      <p:sp>
        <p:nvSpPr>
          <p:cNvPr id="3" name="Content Placeholder 2">
            <a:extLst>
              <a:ext uri="{FF2B5EF4-FFF2-40B4-BE49-F238E27FC236}">
                <a16:creationId xmlns:a16="http://schemas.microsoft.com/office/drawing/2014/main" id="{48658DEE-D94C-32E2-E536-895DF220C2EB}"/>
              </a:ext>
            </a:extLst>
          </p:cNvPr>
          <p:cNvSpPr>
            <a:spLocks noGrp="1"/>
          </p:cNvSpPr>
          <p:nvPr>
            <p:ph idx="1"/>
          </p:nvPr>
        </p:nvSpPr>
        <p:spPr>
          <a:xfrm>
            <a:off x="485775" y="1256761"/>
            <a:ext cx="11344275" cy="4344477"/>
          </a:xfrm>
        </p:spPr>
        <p:txBody>
          <a:bodyPr/>
          <a:lstStyle/>
          <a:p>
            <a:r>
              <a:rPr lang="en-GB" sz="2000" dirty="0">
                <a:effectLst/>
                <a:latin typeface="Arial" panose="020B0604020202020204" pitchFamily="34" charset="0"/>
                <a:ea typeface="Arial" panose="020B0604020202020204" pitchFamily="34" charset="0"/>
              </a:rPr>
              <a:t>If the candidate is successful at interview, you will be required to log this on ESR (can only do in HR Administrator) when completing the usual pre-employment checks following the process below:</a:t>
            </a:r>
          </a:p>
          <a:p>
            <a:endParaRPr lang="en-GB" sz="2000" dirty="0">
              <a:effectLst/>
              <a:latin typeface="Arial" panose="020B0604020202020204" pitchFamily="34" charset="0"/>
              <a:ea typeface="Arial" panose="020B0604020202020204" pitchFamily="34" charset="0"/>
            </a:endParaRPr>
          </a:p>
          <a:p>
            <a:pPr marL="457200" indent="-457200">
              <a:buFont typeface="+mj-lt"/>
              <a:buAutoNum type="arabicPeriod"/>
            </a:pPr>
            <a:r>
              <a:rPr lang="en-GB" sz="2000" i="1" dirty="0">
                <a:effectLst/>
                <a:latin typeface="Arial" panose="020B0604020202020204" pitchFamily="34" charset="0"/>
                <a:ea typeface="Arial" panose="020B0604020202020204" pitchFamily="34" charset="0"/>
              </a:rPr>
              <a:t>Search the candidate on ESR Select ‘others’ </a:t>
            </a:r>
          </a:p>
          <a:p>
            <a:pPr marL="457200" indent="-457200">
              <a:buFont typeface="+mj-lt"/>
              <a:buAutoNum type="arabicPeriod"/>
            </a:pPr>
            <a:r>
              <a:rPr lang="en-GB" sz="2000" i="1" dirty="0">
                <a:effectLst/>
                <a:latin typeface="Arial" panose="020B0604020202020204" pitchFamily="34" charset="0"/>
                <a:ea typeface="Arial" panose="020B0604020202020204" pitchFamily="34" charset="0"/>
              </a:rPr>
              <a:t>Select ‘supplementary roles’ </a:t>
            </a:r>
          </a:p>
          <a:p>
            <a:pPr marL="457200" indent="-457200">
              <a:buFont typeface="+mj-lt"/>
              <a:buAutoNum type="arabicPeriod"/>
            </a:pPr>
            <a:r>
              <a:rPr lang="en-GB" sz="2000" i="1" dirty="0">
                <a:effectLst/>
                <a:latin typeface="Arial" panose="020B0604020202020204" pitchFamily="34" charset="0"/>
                <a:ea typeface="Arial" panose="020B0604020202020204" pitchFamily="34" charset="0"/>
              </a:rPr>
              <a:t>Select next free box and under Job Group add ‘NHS supplementary role’ </a:t>
            </a:r>
          </a:p>
          <a:p>
            <a:pPr marL="457200" indent="-457200">
              <a:buFont typeface="+mj-lt"/>
              <a:buAutoNum type="arabicPeriod"/>
            </a:pPr>
            <a:r>
              <a:rPr lang="en-GB" sz="2000" i="1" dirty="0">
                <a:effectLst/>
                <a:latin typeface="Arial" panose="020B0604020202020204" pitchFamily="34" charset="0"/>
                <a:ea typeface="Arial" panose="020B0604020202020204" pitchFamily="34" charset="0"/>
              </a:rPr>
              <a:t>Under role select ‘Armed Forces Veteran’ and add the start date as their first day in their role. </a:t>
            </a:r>
          </a:p>
          <a:p>
            <a:pPr marL="457200" indent="-457200">
              <a:buFont typeface="+mj-lt"/>
              <a:buAutoNum type="arabicPeriod"/>
            </a:pPr>
            <a:r>
              <a:rPr lang="en-GB" sz="2000" i="1" dirty="0">
                <a:effectLst/>
                <a:latin typeface="Arial" panose="020B0604020202020204" pitchFamily="34" charset="0"/>
                <a:ea typeface="Arial" panose="020B0604020202020204" pitchFamily="34" charset="0"/>
              </a:rPr>
              <a:t>This will then log the individual as a member of the Armed Forces (AF’s) community.</a:t>
            </a:r>
          </a:p>
          <a:p>
            <a:endParaRPr lang="en-GB" sz="2000" dirty="0">
              <a:effectLst/>
              <a:latin typeface="Arial" panose="020B0604020202020204" pitchFamily="34" charset="0"/>
              <a:ea typeface="Arial" panose="020B0604020202020204" pitchFamily="34" charset="0"/>
            </a:endParaRPr>
          </a:p>
          <a:p>
            <a:r>
              <a:rPr lang="en-GB" dirty="0">
                <a:ea typeface="Arial" panose="020B0604020202020204" pitchFamily="34" charset="0"/>
              </a:rPr>
              <a:t>If unsuccessful at interview they must be provided with personalised feedback by the interviewing manager.</a:t>
            </a:r>
            <a:endParaRPr lang="en-GB" dirty="0"/>
          </a:p>
        </p:txBody>
      </p:sp>
      <p:pic>
        <p:nvPicPr>
          <p:cNvPr id="4" name="Picture 3" descr="A close-up of a flag&#10;&#10;Description automatically generated">
            <a:extLst>
              <a:ext uri="{FF2B5EF4-FFF2-40B4-BE49-F238E27FC236}">
                <a16:creationId xmlns:a16="http://schemas.microsoft.com/office/drawing/2014/main" id="{C65AE953-D2AB-6D78-BB97-42B5C960737D}"/>
              </a:ext>
            </a:extLst>
          </p:cNvPr>
          <p:cNvPicPr>
            <a:picLocks noChangeAspect="1"/>
          </p:cNvPicPr>
          <p:nvPr/>
        </p:nvPicPr>
        <p:blipFill>
          <a:blip r:embed="rId2"/>
          <a:stretch>
            <a:fillRect/>
          </a:stretch>
        </p:blipFill>
        <p:spPr>
          <a:xfrm>
            <a:off x="4810125" y="6170900"/>
            <a:ext cx="1681420" cy="563275"/>
          </a:xfrm>
          <a:prstGeom prst="rect">
            <a:avLst/>
          </a:prstGeom>
        </p:spPr>
      </p:pic>
      <p:pic>
        <p:nvPicPr>
          <p:cNvPr id="5" name="Picture 4" descr="A lion holding a flag&#10;&#10;Description automatically generated">
            <a:extLst>
              <a:ext uri="{FF2B5EF4-FFF2-40B4-BE49-F238E27FC236}">
                <a16:creationId xmlns:a16="http://schemas.microsoft.com/office/drawing/2014/main" id="{056764C2-6B95-A26F-720F-54CD922E326A}"/>
              </a:ext>
            </a:extLst>
          </p:cNvPr>
          <p:cNvPicPr>
            <a:picLocks noChangeAspect="1"/>
          </p:cNvPicPr>
          <p:nvPr/>
        </p:nvPicPr>
        <p:blipFill>
          <a:blip r:embed="rId3"/>
          <a:stretch>
            <a:fillRect/>
          </a:stretch>
        </p:blipFill>
        <p:spPr>
          <a:xfrm>
            <a:off x="3804641" y="6198235"/>
            <a:ext cx="508635" cy="659765"/>
          </a:xfrm>
          <a:prstGeom prst="rect">
            <a:avLst/>
          </a:prstGeom>
        </p:spPr>
      </p:pic>
    </p:spTree>
    <p:extLst>
      <p:ext uri="{BB962C8B-B14F-4D97-AF65-F5344CB8AC3E}">
        <p14:creationId xmlns:p14="http://schemas.microsoft.com/office/powerpoint/2010/main" val="295748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8968</TotalTime>
  <Words>2798</Words>
  <Application>Microsoft Office PowerPoint</Application>
  <PresentationFormat>Widescreen</PresentationFormat>
  <Paragraphs>180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AeonikPro</vt:lpstr>
      <vt:lpstr>Aptos</vt:lpstr>
      <vt:lpstr>Arial</vt:lpstr>
      <vt:lpstr>Calibri</vt:lpstr>
      <vt:lpstr>Calibri Light</vt:lpstr>
      <vt:lpstr>Office Theme</vt:lpstr>
      <vt:lpstr>PowerPoint Presentation</vt:lpstr>
      <vt:lpstr>PowerPoint Presentation</vt:lpstr>
      <vt:lpstr>Advertising</vt:lpstr>
      <vt:lpstr>Advertising with our partners</vt:lpstr>
      <vt:lpstr>Benefits of Recruiting Military Community</vt:lpstr>
      <vt:lpstr>Shortlisting – must do’s </vt:lpstr>
      <vt:lpstr>Shortlisting Tips</vt:lpstr>
      <vt:lpstr>Prior to and Interview Tips</vt:lpstr>
      <vt:lpstr>Appointment must do’s</vt:lpstr>
      <vt:lpstr>Appointment/Commencement</vt:lpstr>
      <vt:lpstr>Retention Guidance</vt:lpstr>
      <vt:lpstr>Retention Tips 1</vt:lpstr>
      <vt:lpstr>Retention Tips 2</vt:lpstr>
      <vt:lpstr>PowerPoint Presentation</vt:lpstr>
      <vt:lpstr>Application stage</vt:lpstr>
      <vt:lpstr>Application stage cont.</vt:lpstr>
      <vt:lpstr>Shortlisting stage</vt:lpstr>
      <vt:lpstr>Interview stage</vt:lpstr>
      <vt:lpstr>Site Maps</vt:lpstr>
      <vt:lpstr>Site Maps cont.</vt:lpstr>
      <vt:lpstr>Post Interview</vt:lpstr>
      <vt:lpstr>Commencement of Employment</vt:lpstr>
      <vt:lpstr>Support in your new role</vt:lpstr>
      <vt:lpstr>Common Acronyms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SLATER, John (THE ROTHERHAM NHS FOUNDATION TRUST)</dc:creator>
  <cp:lastModifiedBy>HILL, Charlotte (THE SHREWSBURY AND TELFORD HOSPITAL NHS TRUST)</cp:lastModifiedBy>
  <cp:revision>239</cp:revision>
  <dcterms:created xsi:type="dcterms:W3CDTF">2023-03-27T23:04:34Z</dcterms:created>
  <dcterms:modified xsi:type="dcterms:W3CDTF">2024-09-23T13:28:48Z</dcterms:modified>
</cp:coreProperties>
</file>