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471" r:id="rId5"/>
    <p:sldId id="500" r:id="rId6"/>
    <p:sldId id="472" r:id="rId7"/>
    <p:sldId id="491" r:id="rId8"/>
    <p:sldId id="486" r:id="rId9"/>
    <p:sldId id="487" r:id="rId10"/>
    <p:sldId id="489" r:id="rId11"/>
    <p:sldId id="498" r:id="rId12"/>
    <p:sldId id="494" r:id="rId13"/>
    <p:sldId id="490" r:id="rId14"/>
    <p:sldId id="493" r:id="rId15"/>
    <p:sldId id="492" r:id="rId16"/>
    <p:sldId id="488" r:id="rId17"/>
    <p:sldId id="495" r:id="rId18"/>
    <p:sldId id="496" r:id="rId19"/>
    <p:sldId id="497" r:id="rId20"/>
    <p:sldId id="499" r:id="rId21"/>
    <p:sldId id="501" r:id="rId2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8" userDrawn="1">
          <p15:clr>
            <a:srgbClr val="A4A3A4"/>
          </p15:clr>
        </p15:guide>
        <p15:guide id="2" pos="2791" userDrawn="1">
          <p15:clr>
            <a:srgbClr val="A4A3A4"/>
          </p15:clr>
        </p15:guide>
        <p15:guide id="3" orient="horz" pos="4829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bber Anya (R0A) Manchester University NHS FT" initials="WA(MUNF" lastIdx="45" clrIdx="0"/>
  <p:cmAuthor id="1" name="Mercan-Darby Meral (R0A) Manchester University NHS FT" initials="MM(MUN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7A7"/>
    <a:srgbClr val="AE5A21"/>
    <a:srgbClr val="C5E0B2"/>
    <a:srgbClr val="FFEEB9"/>
    <a:srgbClr val="BCD6EE"/>
    <a:srgbClr val="CC0000"/>
    <a:srgbClr val="A0CC82"/>
    <a:srgbClr val="F3A671"/>
    <a:srgbClr val="9EC4E6"/>
    <a:srgbClr val="FEE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0" autoAdjust="0"/>
    <p:restoredTop sz="96224" autoAdjust="0"/>
  </p:normalViewPr>
  <p:slideViewPr>
    <p:cSldViewPr snapToGrid="0" snapToObjects="1">
      <p:cViewPr>
        <p:scale>
          <a:sx n="110" d="100"/>
          <a:sy n="110" d="100"/>
        </p:scale>
        <p:origin x="1128" y="-3960"/>
      </p:cViewPr>
      <p:guideLst>
        <p:guide orient="horz" pos="4368"/>
        <p:guide pos="2791"/>
        <p:guide orient="horz" pos="4829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37E80-AB98-4018-B69A-0190837B7B63}" type="datetimeFigureOut">
              <a:rPr lang="en-GB" smtClean="0"/>
              <a:t>16/01/2025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166B4-5D0B-4228-972C-2FACA63DDE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938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13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13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E1F347EA-019E-3143-AF44-A9396409032B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813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813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9B528027-E6C1-454A-B65C-E70516CB16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8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6740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3480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0221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46960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33700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20441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07181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93921" algn="l" defTabSz="7734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2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76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65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269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01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8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25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2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73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0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343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62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19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08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4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28027-E6C1-454A-B65C-E70516CB165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6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224B-60CA-496F-9813-AC2F10ED9673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1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724C-BF1F-4358-9C0A-D3CB4B508A43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5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756C-6531-468D-8BF3-2DA8D63CBD7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4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9503-332B-4B3C-A0B3-E47F1C5E1265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6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C9-4C35-490E-B3BC-22D292953C9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5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50E8-47BA-4605-910F-174E96B9A25C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3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E60F-9C4B-4519-A06A-60BA96CC0DB4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8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FA22-8C3A-49CC-8584-6E7324BD89D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5828-42BD-4C6D-874D-1378DC49F994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8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F1AB-A831-4AC8-AC4F-9EE10A4DAD0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D65-4226-4020-A43E-BADB8876826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1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8C34-F67C-4C3A-8E55-7169D670675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SaTH Haematology Referral Guidance; Clinical Lead - Dr Dewi Eden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42AA-C782-0946-BC8A-59264D07A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0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F3B5A4-A8AF-4CF4-A6D7-F03BC0E14950}"/>
              </a:ext>
            </a:extLst>
          </p:cNvPr>
          <p:cNvSpPr/>
          <p:nvPr/>
        </p:nvSpPr>
        <p:spPr>
          <a:xfrm>
            <a:off x="1" y="2165335"/>
            <a:ext cx="6858001" cy="1143000"/>
          </a:xfrm>
          <a:prstGeom prst="rect">
            <a:avLst/>
          </a:prstGeom>
          <a:solidFill>
            <a:srgbClr val="0071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56229" y="2313750"/>
            <a:ext cx="5947672" cy="107696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3199" b="1" dirty="0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HAEMATOLOGY GP Pathway Guides</a:t>
            </a:r>
            <a:endParaRPr lang="en-US" sz="3199" b="1" dirty="0">
              <a:solidFill>
                <a:schemeClr val="bg1"/>
              </a:solidFill>
              <a:latin typeface="Arial"/>
              <a:ea typeface="Arial" charset="0"/>
              <a:cs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C3F033-035C-618F-4E44-E0462966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 Consultant Haematologist - Dr Emma Litt Haematology Clinical Lead - Dr Dewi Eden</a:t>
            </a:r>
          </a:p>
          <a:p>
            <a:r>
              <a:rPr lang="en-US" dirty="0"/>
              <a:t>V1 2024</a:t>
            </a:r>
          </a:p>
        </p:txBody>
      </p:sp>
    </p:spTree>
    <p:extLst>
      <p:ext uri="{BB962C8B-B14F-4D97-AF65-F5344CB8AC3E}">
        <p14:creationId xmlns:p14="http://schemas.microsoft.com/office/powerpoint/2010/main" val="1232641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 err="1">
                <a:latin typeface="Arial" panose="020B0604020202020204" pitchFamily="34" charset="0"/>
                <a:cs typeface="Arial" panose="020B0604020202020204" pitchFamily="34" charset="0"/>
              </a:rPr>
              <a:t>Polycythaemia</a:t>
            </a:r>
            <a:endParaRPr lang="en-US" sz="16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427370" y="653412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920086" y="6630209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571094" y="1291592"/>
            <a:ext cx="1679944" cy="543331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Polycythaemia</a:t>
            </a:r>
            <a:endParaRPr lang="en-US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410395" y="1834921"/>
            <a:ext cx="672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412260" y="2060384"/>
            <a:ext cx="1996268" cy="600529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High </a:t>
            </a:r>
            <a:r>
              <a:rPr lang="en-US" sz="1000" dirty="0" err="1">
                <a:solidFill>
                  <a:schemeClr val="bg1"/>
                </a:solidFill>
              </a:rPr>
              <a:t>haematocrit</a:t>
            </a:r>
            <a:r>
              <a:rPr lang="en-US" sz="1000" dirty="0">
                <a:solidFill>
                  <a:schemeClr val="bg1"/>
                </a:solidFill>
              </a:rPr>
              <a:t> (</a:t>
            </a:r>
            <a:r>
              <a:rPr lang="en-US" sz="1000" dirty="0" err="1">
                <a:solidFill>
                  <a:schemeClr val="bg1"/>
                </a:solidFill>
              </a:rPr>
              <a:t>Hct</a:t>
            </a:r>
            <a:r>
              <a:rPr lang="en-US" sz="1000" dirty="0">
                <a:solidFill>
                  <a:schemeClr val="bg1"/>
                </a:solidFill>
              </a:rPr>
              <a:t>) &gt;0.51 in men, &gt;0.48 in women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486238" y="3292834"/>
            <a:ext cx="1659170" cy="8517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Does not meet criteria for urgent referral- repeat in 2 months and consider causes (see below)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729310" y="5937304"/>
            <a:ext cx="5416099" cy="10355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Drugs – diuretics, testosterone, anabolic steroids, </a:t>
            </a:r>
            <a:r>
              <a:rPr lang="en-GB" sz="1000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SGLT2 inhibitors</a:t>
            </a:r>
            <a:endParaRPr lang="en-US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Lifestyle choices -smoking, alcohol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Hypoxia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047147" y="2024158"/>
            <a:ext cx="631921" cy="190542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C5191B9-6360-476F-81FD-C3F596400F3C}"/>
              </a:ext>
            </a:extLst>
          </p:cNvPr>
          <p:cNvSpPr/>
          <p:nvPr/>
        </p:nvSpPr>
        <p:spPr>
          <a:xfrm>
            <a:off x="787301" y="3289003"/>
            <a:ext cx="1659168" cy="153436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 err="1">
                <a:solidFill>
                  <a:schemeClr val="tx1"/>
                </a:solidFill>
              </a:rPr>
              <a:t>Hct</a:t>
            </a:r>
            <a:r>
              <a:rPr lang="en-GB" sz="1000" dirty="0">
                <a:solidFill>
                  <a:schemeClr val="tx1"/>
                </a:solidFill>
              </a:rPr>
              <a:t> Male &gt; 0.600, Female &gt; 0.560 in the absence of congenital cyanotic heart disease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Recent arterial or venous thromboembolism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Neurological symptoms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Visual Loss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Abnormal bleeding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  <a:stCxn id="56" idx="2"/>
            <a:endCxn id="40" idx="0"/>
          </p:cNvCxnSpPr>
          <p:nvPr/>
        </p:nvCxnSpPr>
        <p:spPr>
          <a:xfrm rot="5400000">
            <a:off x="2199596" y="2078203"/>
            <a:ext cx="628091" cy="179350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9C4017-11F3-438A-A863-871363C5A1D4}"/>
              </a:ext>
            </a:extLst>
          </p:cNvPr>
          <p:cNvCxnSpPr>
            <a:cxnSpLocks/>
          </p:cNvCxnSpPr>
          <p:nvPr/>
        </p:nvCxnSpPr>
        <p:spPr>
          <a:xfrm>
            <a:off x="5315823" y="414456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D5127B-0772-4A82-A0D5-24C7D795F370}"/>
              </a:ext>
            </a:extLst>
          </p:cNvPr>
          <p:cNvCxnSpPr>
            <a:cxnSpLocks/>
          </p:cNvCxnSpPr>
          <p:nvPr/>
        </p:nvCxnSpPr>
        <p:spPr>
          <a:xfrm>
            <a:off x="1616448" y="4819369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C76D06-23B2-4564-82DB-095D20784721}"/>
              </a:ext>
            </a:extLst>
          </p:cNvPr>
          <p:cNvSpPr/>
          <p:nvPr/>
        </p:nvSpPr>
        <p:spPr>
          <a:xfrm>
            <a:off x="787300" y="5159282"/>
            <a:ext cx="1624961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Refer to urgently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07CEBCF-3898-49F9-A42A-38F2416E06A1}"/>
              </a:ext>
            </a:extLst>
          </p:cNvPr>
          <p:cNvSpPr/>
          <p:nvPr/>
        </p:nvSpPr>
        <p:spPr>
          <a:xfrm>
            <a:off x="4486238" y="4501170"/>
            <a:ext cx="1659167" cy="75733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no obvious secondary cause and persistent on 2 samples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 1-2 months apart, 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r>
              <a:rPr lang="en-US" sz="1000" dirty="0">
                <a:solidFill>
                  <a:schemeClr val="tx1"/>
                </a:solidFill>
              </a:rPr>
              <a:t> routinely.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9B4106-AE46-9CEB-49AA-496B8885C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 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35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4970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1" b="0" dirty="0"/>
          </a:p>
          <a:p>
            <a:r>
              <a:rPr lang="en-GB" sz="2401" b="0" dirty="0"/>
              <a:t> </a:t>
            </a:r>
            <a:r>
              <a:rPr lang="en-GB" sz="1660" dirty="0">
                <a:latin typeface="Arial" panose="020B0604020202020204" pitchFamily="34" charset="0"/>
                <a:cs typeface="Arial" panose="020B0604020202020204" pitchFamily="34" charset="0"/>
              </a:rPr>
              <a:t>Thrombocytosis </a:t>
            </a:r>
            <a:endParaRPr lang="en-US" sz="16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379037" y="659762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871755" y="6693709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522763" y="1355091"/>
            <a:ext cx="1679944" cy="543331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Thrombocytosis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362062" y="1898422"/>
            <a:ext cx="672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363928" y="2123883"/>
                <a:ext cx="1996268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Platelets &gt;450x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928" y="2123883"/>
                <a:ext cx="1996268" cy="60052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/>
              <p:nvPr/>
            </p:nvSpPr>
            <p:spPr>
              <a:xfrm>
                <a:off x="4356620" y="3356334"/>
                <a:ext cx="1825089" cy="49931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Platelets &gt;450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620" y="3356334"/>
                <a:ext cx="1825089" cy="49931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819265" y="5993538"/>
            <a:ext cx="5442740" cy="234894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Iron Deficiency </a:t>
            </a:r>
            <a:r>
              <a:rPr lang="en-US" sz="1000" dirty="0" err="1">
                <a:solidFill>
                  <a:schemeClr val="tx1"/>
                </a:solidFill>
              </a:rPr>
              <a:t>Anaemia</a:t>
            </a:r>
            <a:endParaRPr lang="en-US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Malignancies especially the LEGO cancers (lung, endometrium, gastric and </a:t>
            </a:r>
            <a:r>
              <a:rPr lang="en-US" sz="1000" dirty="0" err="1">
                <a:solidFill>
                  <a:schemeClr val="tx1"/>
                </a:solidFill>
              </a:rPr>
              <a:t>oesophageal</a:t>
            </a:r>
            <a:r>
              <a:rPr lang="en-US" sz="1000" dirty="0">
                <a:solidFill>
                  <a:schemeClr val="tx1"/>
                </a:solidFill>
              </a:rPr>
              <a:t>) 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Inflammation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Post-</a:t>
            </a:r>
            <a:r>
              <a:rPr lang="en-US" sz="1000" dirty="0" err="1">
                <a:solidFill>
                  <a:schemeClr val="tx1"/>
                </a:solidFill>
              </a:rPr>
              <a:t>Splenectony</a:t>
            </a:r>
            <a:r>
              <a:rPr lang="en-US" sz="1000" dirty="0">
                <a:solidFill>
                  <a:schemeClr val="tx1"/>
                </a:solidFill>
              </a:rPr>
              <a:t> and </a:t>
            </a:r>
            <a:r>
              <a:rPr lang="en-US" sz="1000" dirty="0" err="1">
                <a:solidFill>
                  <a:schemeClr val="tx1"/>
                </a:solidFill>
              </a:rPr>
              <a:t>Hyposplenism</a:t>
            </a:r>
            <a:r>
              <a:rPr lang="en-US" sz="1000" dirty="0">
                <a:solidFill>
                  <a:schemeClr val="tx1"/>
                </a:solidFill>
              </a:rPr>
              <a:t> (e.g. Coeliac Disease)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Myeloproliferative Disorders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Post-Operatively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*Note: Persistent thrombocytosis has been shown in large scale studies to be a precursor feature of malignancy. Therefore, if no immediate cause is found, close clinical follow-up is advised.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3999653" y="2086822"/>
            <a:ext cx="631921" cy="1907101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2C5191B9-6360-476F-81FD-C3F596400F3C}"/>
                  </a:ext>
                </a:extLst>
              </p:cNvPr>
              <p:cNvSpPr/>
              <p:nvPr/>
            </p:nvSpPr>
            <p:spPr>
              <a:xfrm>
                <a:off x="738970" y="3352504"/>
                <a:ext cx="1659168" cy="9937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Platelets &gt;1000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Recent arterial or venous thromboembolism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Neurological symptoms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Abnormal bleeding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2C5191B9-6360-476F-81FD-C3F596400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70" y="3352504"/>
                <a:ext cx="1659168" cy="993792"/>
              </a:xfrm>
              <a:prstGeom prst="roundRect">
                <a:avLst/>
              </a:prstGeom>
              <a:blipFill>
                <a:blip r:embed="rId7"/>
                <a:stretch>
                  <a:fillRect l="-109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  <a:stCxn id="56" idx="2"/>
            <a:endCxn id="40" idx="0"/>
          </p:cNvCxnSpPr>
          <p:nvPr/>
        </p:nvCxnSpPr>
        <p:spPr>
          <a:xfrm rot="5400000">
            <a:off x="2151263" y="2141704"/>
            <a:ext cx="628092" cy="179350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9C4017-11F3-438A-A863-871363C5A1D4}"/>
              </a:ext>
            </a:extLst>
          </p:cNvPr>
          <p:cNvCxnSpPr>
            <a:cxnSpLocks/>
          </p:cNvCxnSpPr>
          <p:nvPr/>
        </p:nvCxnSpPr>
        <p:spPr>
          <a:xfrm>
            <a:off x="5267490" y="387411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D5127B-0772-4A82-A0D5-24C7D795F370}"/>
              </a:ext>
            </a:extLst>
          </p:cNvPr>
          <p:cNvCxnSpPr>
            <a:cxnSpLocks/>
          </p:cNvCxnSpPr>
          <p:nvPr/>
        </p:nvCxnSpPr>
        <p:spPr>
          <a:xfrm>
            <a:off x="1536313" y="435012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C76D06-23B2-4564-82DB-095D20784721}"/>
              </a:ext>
            </a:extLst>
          </p:cNvPr>
          <p:cNvSpPr/>
          <p:nvPr/>
        </p:nvSpPr>
        <p:spPr>
          <a:xfrm>
            <a:off x="738969" y="4690041"/>
            <a:ext cx="1659168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Refer urgently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207CEBCF-3898-49F9-A42A-38F2416E06A1}"/>
                  </a:ext>
                </a:extLst>
              </p:cNvPr>
              <p:cNvSpPr/>
              <p:nvPr/>
            </p:nvSpPr>
            <p:spPr>
              <a:xfrm>
                <a:off x="4360198" y="5150165"/>
                <a:ext cx="1821512" cy="600529"/>
              </a:xfrm>
              <a:prstGeom prst="roundRect">
                <a:avLst/>
              </a:prstGeom>
              <a:solidFill>
                <a:srgbClr val="F7C7A7"/>
              </a:solidFill>
              <a:ln>
                <a:solidFill>
                  <a:srgbClr val="AE5A2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persistent &gt;450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and no obvious cause refer routinely to 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Haematology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207CEBCF-3898-49F9-A42A-38F2416E0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198" y="5150165"/>
                <a:ext cx="1821512" cy="600529"/>
              </a:xfrm>
              <a:prstGeom prst="roundRect">
                <a:avLst/>
              </a:prstGeom>
              <a:blipFill>
                <a:blip r:embed="rId8"/>
                <a:stretch>
                  <a:fillRect l="-664" r="-1993" b="-2000"/>
                </a:stretch>
              </a:blipFill>
              <a:ln>
                <a:solidFill>
                  <a:srgbClr val="AE5A2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2DF43D3-B86D-4E2B-86A4-11488D8C100B}"/>
              </a:ext>
            </a:extLst>
          </p:cNvPr>
          <p:cNvSpPr/>
          <p:nvPr/>
        </p:nvSpPr>
        <p:spPr>
          <a:xfrm>
            <a:off x="4356620" y="4231641"/>
            <a:ext cx="1825089" cy="600529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6 weeks and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47AF5B5-3495-48A5-B32B-5B1EC40421D6}"/>
              </a:ext>
            </a:extLst>
          </p:cNvPr>
          <p:cNvCxnSpPr>
            <a:cxnSpLocks/>
          </p:cNvCxnSpPr>
          <p:nvPr/>
        </p:nvCxnSpPr>
        <p:spPr>
          <a:xfrm>
            <a:off x="5276772" y="4821644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81A644-CBDE-64D1-9FCF-7382D825A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4" y="9133264"/>
            <a:ext cx="2314575" cy="527403"/>
          </a:xfrm>
        </p:spPr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 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02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Thrombocytopenia</a:t>
            </a: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417137" y="653412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909855" y="6630209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560861" y="1291592"/>
            <a:ext cx="1679944" cy="543331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Thrombocytopenia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400162" y="1834921"/>
            <a:ext cx="673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402028" y="2060384"/>
                <a:ext cx="1996268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Platelets&lt;150x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028" y="2060384"/>
                <a:ext cx="1996268" cy="60052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386458" y="6250498"/>
            <a:ext cx="6082362" cy="187152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Spurious result from clumping – please look at blood film report and repeat ‘FBC for platelet clumping in citrate’ using citrated (blue top) bottle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Immune thrombocytopenic purpura (ITP)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Alcohol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Liver dysfunction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Medications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B12/folate deficiency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HIV/Hepatitis B/C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Bone marrow failure/infiltration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D5127B-0772-4A82-A0D5-24C7D795F370}"/>
              </a:ext>
            </a:extLst>
          </p:cNvPr>
          <p:cNvCxnSpPr>
            <a:cxnSpLocks/>
          </p:cNvCxnSpPr>
          <p:nvPr/>
        </p:nvCxnSpPr>
        <p:spPr>
          <a:xfrm>
            <a:off x="5535865" y="5111252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C76D06-23B2-4564-82DB-095D20784721}"/>
              </a:ext>
            </a:extLst>
          </p:cNvPr>
          <p:cNvSpPr/>
          <p:nvPr/>
        </p:nvSpPr>
        <p:spPr>
          <a:xfrm>
            <a:off x="386459" y="4517333"/>
            <a:ext cx="1659657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D/W on call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r>
              <a:rPr lang="en-US" sz="1000" dirty="0">
                <a:solidFill>
                  <a:schemeClr val="bg1"/>
                </a:solidFill>
              </a:rPr>
              <a:t> to arrange urgent direct assessment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07CEBCF-3898-49F9-A42A-38F2416E06A1}"/>
              </a:ext>
            </a:extLst>
          </p:cNvPr>
          <p:cNvSpPr/>
          <p:nvPr/>
        </p:nvSpPr>
        <p:spPr>
          <a:xfrm>
            <a:off x="4623321" y="4517992"/>
            <a:ext cx="1825089" cy="600529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4 weeks and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5EF347A0-77EB-4F7C-BB49-773A29A7E7F3}"/>
                  </a:ext>
                </a:extLst>
              </p:cNvPr>
              <p:cNvSpPr/>
              <p:nvPr/>
            </p:nvSpPr>
            <p:spPr>
              <a:xfrm>
                <a:off x="458535" y="1230853"/>
                <a:ext cx="1620256" cy="135832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If platelets are less than 50x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please stop all antiplatelet agents and anticoagulation as unsafe to continue.</a:t>
                </a:r>
              </a:p>
              <a:p>
                <a:endParaRPr lang="en-US" sz="500" dirty="0">
                  <a:solidFill>
                    <a:schemeClr val="tx1"/>
                  </a:solidFill>
                </a:endParaRPr>
              </a:p>
              <a:p>
                <a:r>
                  <a:rPr lang="en-US" sz="1000" b="1" dirty="0">
                    <a:solidFill>
                      <a:schemeClr val="tx1"/>
                    </a:solidFill>
                  </a:rPr>
                  <a:t>Please refer urgently to </a:t>
                </a:r>
                <a:r>
                  <a:rPr lang="en-US" sz="1000" b="1" dirty="0" err="1">
                    <a:solidFill>
                      <a:schemeClr val="tx1"/>
                    </a:solidFill>
                  </a:rPr>
                  <a:t>Haematology</a:t>
                </a: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5EF347A0-77EB-4F7C-BB49-773A29A7E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35" y="1230853"/>
                <a:ext cx="1620256" cy="1358324"/>
              </a:xfrm>
              <a:prstGeom prst="roundRect">
                <a:avLst/>
              </a:prstGeom>
              <a:blipFill>
                <a:blip r:embed="rId6"/>
                <a:stretch>
                  <a:fillRect l="-37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D5A9226C-381D-4177-B2E6-0DB57897DB27}"/>
                  </a:ext>
                </a:extLst>
              </p:cNvPr>
              <p:cNvSpPr/>
              <p:nvPr/>
            </p:nvSpPr>
            <p:spPr>
              <a:xfrm>
                <a:off x="4623321" y="3228695"/>
                <a:ext cx="1825089" cy="95068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Platelets 50-100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US" sz="1000" b="1" dirty="0">
                    <a:solidFill>
                      <a:schemeClr val="tx1"/>
                    </a:solidFill>
                  </a:rPr>
                  <a:t>/L</a:t>
                </a: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D5A9226C-381D-4177-B2E6-0DB57897D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321" y="3228695"/>
                <a:ext cx="1825089" cy="950684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0A27CD-B119-4A6B-ACD0-81268923B36A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47894" y="1861201"/>
            <a:ext cx="631619" cy="214432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C9CA5FE-3ACC-4F7D-8423-4534A6A4D5BA}"/>
              </a:ext>
            </a:extLst>
          </p:cNvPr>
          <p:cNvCxnSpPr>
            <a:cxnSpLocks/>
          </p:cNvCxnSpPr>
          <p:nvPr/>
        </p:nvCxnSpPr>
        <p:spPr>
          <a:xfrm>
            <a:off x="3385841" y="2905660"/>
            <a:ext cx="0" cy="3477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D892F216-3801-4477-878C-AB9CF4704DC8}"/>
              </a:ext>
            </a:extLst>
          </p:cNvPr>
          <p:cNvCxnSpPr>
            <a:cxnSpLocks/>
          </p:cNvCxnSpPr>
          <p:nvPr/>
        </p:nvCxnSpPr>
        <p:spPr>
          <a:xfrm rot="5400000">
            <a:off x="2002657" y="1852276"/>
            <a:ext cx="628091" cy="214967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7FBFBCF-A347-4AC4-9C5E-CBD034435162}"/>
                  </a:ext>
                </a:extLst>
              </p:cNvPr>
              <p:cNvSpPr/>
              <p:nvPr/>
            </p:nvSpPr>
            <p:spPr>
              <a:xfrm>
                <a:off x="2471016" y="3237602"/>
                <a:ext cx="1825200" cy="93954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Platelets &lt;50x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GB" sz="1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US" sz="1000" b="1" dirty="0">
                    <a:solidFill>
                      <a:schemeClr val="tx1"/>
                    </a:solidFill>
                  </a:rPr>
                  <a:t>/OR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Associated with 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Cytopenias</a:t>
                </a:r>
                <a:r>
                  <a:rPr lang="en-US" sz="10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Splenomegaly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Lymphadenopathy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Pregnancy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Upcoming surgery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7FBFBCF-A347-4AC4-9C5E-CBD0344351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1016" y="3237602"/>
                <a:ext cx="1825200" cy="939543"/>
              </a:xfrm>
              <a:prstGeom prst="roundRect">
                <a:avLst/>
              </a:prstGeom>
              <a:blipFill>
                <a:blip r:embed="rId8"/>
                <a:stretch>
                  <a:fillRect l="-993" t="-1923" b="-705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9ED790F0-26C2-40C1-9ADB-8FDBCCF5B6E2}"/>
              </a:ext>
            </a:extLst>
          </p:cNvPr>
          <p:cNvSpPr/>
          <p:nvPr/>
        </p:nvSpPr>
        <p:spPr>
          <a:xfrm>
            <a:off x="386947" y="3237600"/>
            <a:ext cx="1659168" cy="9339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Platelets &lt;20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Active Bleeding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Blasts In Film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Fragments In Film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Altered Conscious Level Or Confusion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7AFC296-0675-4524-965B-041C98DF9CB1}"/>
              </a:ext>
            </a:extLst>
          </p:cNvPr>
          <p:cNvSpPr/>
          <p:nvPr/>
        </p:nvSpPr>
        <p:spPr>
          <a:xfrm>
            <a:off x="4644154" y="5471954"/>
            <a:ext cx="1824668" cy="60052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persistent and unexplained 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r>
              <a:rPr lang="en-US" sz="1000" dirty="0">
                <a:solidFill>
                  <a:schemeClr val="tx1"/>
                </a:solidFill>
              </a:rPr>
              <a:t> routinely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80FC560-4075-44E0-A8C1-8C97AD306B2A}"/>
              </a:ext>
            </a:extLst>
          </p:cNvPr>
          <p:cNvCxnSpPr>
            <a:cxnSpLocks/>
          </p:cNvCxnSpPr>
          <p:nvPr/>
        </p:nvCxnSpPr>
        <p:spPr>
          <a:xfrm>
            <a:off x="3406588" y="4179379"/>
            <a:ext cx="0" cy="35104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F20E95D-1087-4CC7-8490-221CE1B1FCEA}"/>
              </a:ext>
            </a:extLst>
          </p:cNvPr>
          <p:cNvSpPr/>
          <p:nvPr/>
        </p:nvSpPr>
        <p:spPr>
          <a:xfrm>
            <a:off x="2479207" y="4517992"/>
            <a:ext cx="1824668" cy="600529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1 week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8B70AAB-FEE9-4B99-BE3A-654D96B32843}"/>
              </a:ext>
            </a:extLst>
          </p:cNvPr>
          <p:cNvCxnSpPr>
            <a:cxnSpLocks/>
          </p:cNvCxnSpPr>
          <p:nvPr/>
        </p:nvCxnSpPr>
        <p:spPr>
          <a:xfrm>
            <a:off x="3378866" y="5136176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C49BA986-4371-4EE6-A945-CF011FF97840}"/>
              </a:ext>
            </a:extLst>
          </p:cNvPr>
          <p:cNvSpPr/>
          <p:nvPr/>
        </p:nvSpPr>
        <p:spPr>
          <a:xfrm>
            <a:off x="2458991" y="5471954"/>
            <a:ext cx="1824668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If persistent refer urgently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A6E612E-DBEE-4DED-B7EF-CA28E67EAEFD}"/>
              </a:ext>
            </a:extLst>
          </p:cNvPr>
          <p:cNvCxnSpPr>
            <a:cxnSpLocks/>
          </p:cNvCxnSpPr>
          <p:nvPr/>
        </p:nvCxnSpPr>
        <p:spPr>
          <a:xfrm>
            <a:off x="5544320" y="4171586"/>
            <a:ext cx="0" cy="35104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E00F44D-0008-4072-B3A0-3D4C9A8675E1}"/>
              </a:ext>
            </a:extLst>
          </p:cNvPr>
          <p:cNvCxnSpPr>
            <a:cxnSpLocks/>
          </p:cNvCxnSpPr>
          <p:nvPr/>
        </p:nvCxnSpPr>
        <p:spPr>
          <a:xfrm>
            <a:off x="1211555" y="4179379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16322E-7E44-015B-7280-46944679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19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 err="1">
                <a:latin typeface="Arial" panose="020B0604020202020204" pitchFamily="34" charset="0"/>
                <a:cs typeface="Arial" panose="020B0604020202020204" pitchFamily="34" charset="0"/>
              </a:rPr>
              <a:t>Paraprotein</a:t>
            </a:r>
            <a:endParaRPr lang="en-US" sz="16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737177" y="509308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1229895" y="5189168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630628" y="2060384"/>
            <a:ext cx="1996268" cy="600529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Paraprotein on Serum Protein Electrophoresis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613166" y="3292833"/>
            <a:ext cx="1902023" cy="13728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Any of following: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Paraprotein &gt;30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SFLC ratio &gt;8 or &lt; 0.1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Immunoparesis</a:t>
            </a:r>
            <a:r>
              <a:rPr lang="en-US" sz="1000" dirty="0">
                <a:solidFill>
                  <a:schemeClr val="tx1"/>
                </a:solidFill>
              </a:rPr>
              <a:t> (low IgM/G/A)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End Organ Damage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Lymphadenopathy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Splenomegaly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550462" y="1210568"/>
            <a:ext cx="1733122" cy="139616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u="sng" dirty="0">
                <a:solidFill>
                  <a:schemeClr val="tx1"/>
                </a:solidFill>
              </a:rPr>
              <a:t>End Organ Damage:</a:t>
            </a:r>
          </a:p>
          <a:p>
            <a:endParaRPr lang="en-US" sz="500" b="1" u="sng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Hypercalcaemia</a:t>
            </a:r>
            <a:endParaRPr lang="en-US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Unexplained renal impairment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Anaemia</a:t>
            </a:r>
            <a:r>
              <a:rPr lang="en-US" sz="1000" dirty="0">
                <a:solidFill>
                  <a:schemeClr val="tx1"/>
                </a:solidFill>
              </a:rPr>
              <a:t> or other </a:t>
            </a:r>
            <a:r>
              <a:rPr lang="en-US" sz="1000" dirty="0" err="1">
                <a:solidFill>
                  <a:schemeClr val="tx1"/>
                </a:solidFill>
              </a:rPr>
              <a:t>cytopenias</a:t>
            </a:r>
            <a:endParaRPr lang="en-US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Bone pain or pathological fracture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4613164" y="5783171"/>
            <a:ext cx="1902024" cy="1142170"/>
          </a:xfrm>
          <a:prstGeom prst="roundRect">
            <a:avLst/>
          </a:prstGeom>
          <a:solidFill>
            <a:srgbClr val="BCD6EE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Note: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If there are concerns regarding the interpretation of paraprotein or Serum Free Light Chain results please discuss with the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r>
              <a:rPr lang="en-US" sz="1000" dirty="0">
                <a:solidFill>
                  <a:schemeClr val="tx1"/>
                </a:solidFill>
              </a:rPr>
              <a:t> team.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280509" y="2009164"/>
            <a:ext cx="631921" cy="193541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C5191B9-6360-476F-81FD-C3F596400F3C}"/>
              </a:ext>
            </a:extLst>
          </p:cNvPr>
          <p:cNvSpPr/>
          <p:nvPr/>
        </p:nvSpPr>
        <p:spPr>
          <a:xfrm>
            <a:off x="1097110" y="3289003"/>
            <a:ext cx="1659168" cy="71719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Paraprotein &lt;30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SFLC ratio &lt;8 or &gt;0.1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No </a:t>
            </a:r>
            <a:r>
              <a:rPr lang="en-US" sz="1000" dirty="0" err="1">
                <a:solidFill>
                  <a:schemeClr val="tx1"/>
                </a:solidFill>
              </a:rPr>
              <a:t>Immunoparesis</a:t>
            </a:r>
            <a:endParaRPr lang="en-US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No End Organ Damage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  <a:stCxn id="56" idx="2"/>
            <a:endCxn id="40" idx="0"/>
          </p:cNvCxnSpPr>
          <p:nvPr/>
        </p:nvCxnSpPr>
        <p:spPr>
          <a:xfrm rot="5400000">
            <a:off x="2463683" y="2123924"/>
            <a:ext cx="628091" cy="170206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9C4017-11F3-438A-A863-871363C5A1D4}"/>
              </a:ext>
            </a:extLst>
          </p:cNvPr>
          <p:cNvCxnSpPr>
            <a:cxnSpLocks/>
          </p:cNvCxnSpPr>
          <p:nvPr/>
        </p:nvCxnSpPr>
        <p:spPr>
          <a:xfrm>
            <a:off x="5564178" y="4661806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B4DF3AF-D273-4663-91C1-9F68A7A81881}"/>
              </a:ext>
            </a:extLst>
          </p:cNvPr>
          <p:cNvSpPr/>
          <p:nvPr/>
        </p:nvSpPr>
        <p:spPr>
          <a:xfrm>
            <a:off x="4613166" y="5020627"/>
            <a:ext cx="1902018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Urgent (suspected cancer) referral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r>
              <a:rPr lang="en-US" sz="1000" dirty="0">
                <a:solidFill>
                  <a:schemeClr val="bg1"/>
                </a:solidFill>
              </a:rPr>
              <a:t> - ? Myeloma/LPD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41BC5CB-D2AA-49F3-ADB8-36ECC4A61565}"/>
              </a:ext>
            </a:extLst>
          </p:cNvPr>
          <p:cNvSpPr/>
          <p:nvPr/>
        </p:nvSpPr>
        <p:spPr>
          <a:xfrm>
            <a:off x="2084960" y="4531084"/>
            <a:ext cx="1449250" cy="8912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u="sng" dirty="0">
                <a:solidFill>
                  <a:schemeClr val="tx1"/>
                </a:solidFill>
              </a:rPr>
              <a:t>High Risk MGUS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IgG&gt;15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IgM and Ig A&gt;10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9E12AC7-5747-43C4-923E-36413EAFDF9C}"/>
              </a:ext>
            </a:extLst>
          </p:cNvPr>
          <p:cNvSpPr/>
          <p:nvPr/>
        </p:nvSpPr>
        <p:spPr>
          <a:xfrm>
            <a:off x="338304" y="4531217"/>
            <a:ext cx="1449250" cy="89109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u="sng" dirty="0">
                <a:solidFill>
                  <a:schemeClr val="tx1"/>
                </a:solidFill>
              </a:rPr>
              <a:t>Low Risk MGUS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IgG &lt;15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IgM and IgA &lt;10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SFLC ratio &lt;8 or &gt;0.1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No Organ Damage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66EDB442-8760-4770-B904-35D6898C03AA}"/>
              </a:ext>
            </a:extLst>
          </p:cNvPr>
          <p:cNvCxnSpPr>
            <a:stCxn id="40" idx="2"/>
            <a:endCxn id="41" idx="0"/>
          </p:cNvCxnSpPr>
          <p:nvPr/>
        </p:nvCxnSpPr>
        <p:spPr>
          <a:xfrm rot="16200000" flipH="1">
            <a:off x="2105694" y="3827194"/>
            <a:ext cx="524888" cy="882891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9171F82D-8C16-431F-BBD3-9B3E96FA3701}"/>
              </a:ext>
            </a:extLst>
          </p:cNvPr>
          <p:cNvCxnSpPr>
            <a:stCxn id="40" idx="2"/>
            <a:endCxn id="42" idx="0"/>
          </p:cNvCxnSpPr>
          <p:nvPr/>
        </p:nvCxnSpPr>
        <p:spPr>
          <a:xfrm rot="5400000">
            <a:off x="1232302" y="3836823"/>
            <a:ext cx="525021" cy="863763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D5127B-0772-4A82-A0D5-24C7D795F370}"/>
              </a:ext>
            </a:extLst>
          </p:cNvPr>
          <p:cNvCxnSpPr>
            <a:cxnSpLocks/>
          </p:cNvCxnSpPr>
          <p:nvPr/>
        </p:nvCxnSpPr>
        <p:spPr>
          <a:xfrm>
            <a:off x="1052573" y="542117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0D8E7E2-3FD5-470F-BF60-AB3C27608394}"/>
              </a:ext>
            </a:extLst>
          </p:cNvPr>
          <p:cNvSpPr/>
          <p:nvPr/>
        </p:nvSpPr>
        <p:spPr>
          <a:xfrm>
            <a:off x="326963" y="5779999"/>
            <a:ext cx="1460590" cy="60052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Non-urgent referral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5D85EF7-DD92-4FCF-AEE6-E58CD174F188}"/>
              </a:ext>
            </a:extLst>
          </p:cNvPr>
          <p:cNvCxnSpPr>
            <a:cxnSpLocks/>
          </p:cNvCxnSpPr>
          <p:nvPr/>
        </p:nvCxnSpPr>
        <p:spPr>
          <a:xfrm>
            <a:off x="2769197" y="5420427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C76D06-23B2-4564-82DB-095D20784721}"/>
              </a:ext>
            </a:extLst>
          </p:cNvPr>
          <p:cNvSpPr/>
          <p:nvPr/>
        </p:nvSpPr>
        <p:spPr>
          <a:xfrm>
            <a:off x="2084959" y="5779248"/>
            <a:ext cx="1449252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Urgent referral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9B016-7129-3F0B-6B2D-88E265D6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  <p:sp>
        <p:nvSpPr>
          <p:cNvPr id="6" name="Rounded Rectangle 19">
            <a:extLst>
              <a:ext uri="{FF2B5EF4-FFF2-40B4-BE49-F238E27FC236}">
                <a16:creationId xmlns:a16="http://schemas.microsoft.com/office/drawing/2014/main" id="{EC45F548-7BC6-E282-AEFE-383E431B2608}"/>
              </a:ext>
            </a:extLst>
          </p:cNvPr>
          <p:cNvSpPr/>
          <p:nvPr/>
        </p:nvSpPr>
        <p:spPr>
          <a:xfrm>
            <a:off x="1787554" y="7574462"/>
            <a:ext cx="3088632" cy="14841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1" b="1" dirty="0">
                <a:solidFill>
                  <a:schemeClr val="tx1"/>
                </a:solidFill>
              </a:rPr>
              <a:t>*</a:t>
            </a:r>
            <a:r>
              <a:rPr lang="en-GB" sz="1101" b="1" i="1" dirty="0">
                <a:solidFill>
                  <a:schemeClr val="tx1"/>
                </a:solidFill>
              </a:rPr>
              <a:t>Note: Guideline intended to aid patient discussion and risk stratification on finding a paraprotein.</a:t>
            </a:r>
          </a:p>
          <a:p>
            <a:r>
              <a:rPr lang="en-GB" sz="1101" b="1" i="1" dirty="0">
                <a:solidFill>
                  <a:schemeClr val="tx1"/>
                </a:solidFill>
              </a:rPr>
              <a:t>Further investigations, patient education and ongoing monitoring will occur through haematology following review in haematology OPD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696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Microcytic Anaemia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-360123" y="3038981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1330376" y="4541638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1606484" y="1045932"/>
            <a:ext cx="1784032" cy="354574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Microcytic Anaemia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6E0FC170-FC6A-41D3-988C-F6F92AD2059B}"/>
              </a:ext>
            </a:extLst>
          </p:cNvPr>
          <p:cNvCxnSpPr>
            <a:cxnSpLocks/>
          </p:cNvCxnSpPr>
          <p:nvPr/>
        </p:nvCxnSpPr>
        <p:spPr>
          <a:xfrm>
            <a:off x="1468287" y="4362088"/>
            <a:ext cx="8698" cy="234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1915134" y="1785938"/>
            <a:ext cx="1187216" cy="656395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Hb &lt;120g/L Woman</a:t>
            </a: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Hb</a:t>
            </a:r>
            <a:r>
              <a:rPr lang="en-US" sz="1000" dirty="0">
                <a:solidFill>
                  <a:schemeClr val="bg1"/>
                </a:solidFill>
              </a:rPr>
              <a:t>&lt;130g/L Man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AND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MCV &lt;80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>
            <a:off x="2498500" y="1400506"/>
            <a:ext cx="10243" cy="3854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B4EB6AFB-F6E9-46D0-9703-427BF94E4269}"/>
              </a:ext>
            </a:extLst>
          </p:cNvPr>
          <p:cNvSpPr/>
          <p:nvPr/>
        </p:nvSpPr>
        <p:spPr>
          <a:xfrm>
            <a:off x="378266" y="6813591"/>
            <a:ext cx="1021502" cy="668628"/>
          </a:xfrm>
          <a:prstGeom prst="roundRect">
            <a:avLst/>
          </a:prstGeom>
          <a:solidFill>
            <a:srgbClr val="F7C7A7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FC23C16D-2D1A-43DD-87F8-EE9F5C6668DA}"/>
              </a:ext>
            </a:extLst>
          </p:cNvPr>
          <p:cNvSpPr/>
          <p:nvPr/>
        </p:nvSpPr>
        <p:spPr>
          <a:xfrm>
            <a:off x="2881231" y="2880008"/>
            <a:ext cx="889801" cy="626401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Rpt FBC,  ferritin</a:t>
            </a:r>
          </a:p>
        </p:txBody>
      </p:sp>
      <p:sp>
        <p:nvSpPr>
          <p:cNvPr id="123" name="Diamond 122">
            <a:extLst>
              <a:ext uri="{FF2B5EF4-FFF2-40B4-BE49-F238E27FC236}">
                <a16:creationId xmlns:a16="http://schemas.microsoft.com/office/drawing/2014/main" id="{E11D1FC0-B3AB-4B6D-9708-D1BCDB905F45}"/>
              </a:ext>
            </a:extLst>
          </p:cNvPr>
          <p:cNvSpPr/>
          <p:nvPr/>
        </p:nvSpPr>
        <p:spPr>
          <a:xfrm>
            <a:off x="1235463" y="4596980"/>
            <a:ext cx="483045" cy="319541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Yes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A2FA2E44-E1EF-4AD2-894A-D36319C9A1C6}"/>
              </a:ext>
            </a:extLst>
          </p:cNvPr>
          <p:cNvCxnSpPr>
            <a:cxnSpLocks/>
            <a:stCxn id="123" idx="2"/>
          </p:cNvCxnSpPr>
          <p:nvPr/>
        </p:nvCxnSpPr>
        <p:spPr>
          <a:xfrm>
            <a:off x="1476986" y="4916520"/>
            <a:ext cx="0" cy="1979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AE1D4147-D35F-4B49-8C2A-FB904B246DD0}"/>
              </a:ext>
            </a:extLst>
          </p:cNvPr>
          <p:cNvCxnSpPr>
            <a:cxnSpLocks/>
            <a:stCxn id="113" idx="3"/>
            <a:endCxn id="98" idx="1"/>
          </p:cNvCxnSpPr>
          <p:nvPr/>
        </p:nvCxnSpPr>
        <p:spPr>
          <a:xfrm>
            <a:off x="3771032" y="3193209"/>
            <a:ext cx="909104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EA25CCDB-CB04-4492-BB8F-6679AB7D0650}"/>
              </a:ext>
            </a:extLst>
          </p:cNvPr>
          <p:cNvCxnSpPr>
            <a:cxnSpLocks/>
          </p:cNvCxnSpPr>
          <p:nvPr/>
        </p:nvCxnSpPr>
        <p:spPr>
          <a:xfrm>
            <a:off x="2019685" y="6533237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3220C47-546A-4838-91FD-CC46D02801D8}"/>
              </a:ext>
            </a:extLst>
          </p:cNvPr>
          <p:cNvSpPr/>
          <p:nvPr/>
        </p:nvSpPr>
        <p:spPr>
          <a:xfrm>
            <a:off x="1051481" y="3785874"/>
            <a:ext cx="889801" cy="627649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Is a </a:t>
            </a:r>
            <a:r>
              <a:rPr lang="en-US" sz="1000" dirty="0" err="1">
                <a:solidFill>
                  <a:schemeClr val="tx1"/>
                </a:solidFill>
              </a:rPr>
              <a:t>thalassaemia</a:t>
            </a:r>
            <a:r>
              <a:rPr lang="en-US" sz="1000" dirty="0">
                <a:solidFill>
                  <a:schemeClr val="tx1"/>
                </a:solidFill>
              </a:rPr>
              <a:t>/ Hb variant likely (ethnic origin)?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6DB7DAF-DB56-47FD-BF72-94ABAB55D603}"/>
              </a:ext>
            </a:extLst>
          </p:cNvPr>
          <p:cNvCxnSpPr>
            <a:cxnSpLocks/>
            <a:stCxn id="56" idx="2"/>
            <a:endCxn id="113" idx="0"/>
          </p:cNvCxnSpPr>
          <p:nvPr/>
        </p:nvCxnSpPr>
        <p:spPr>
          <a:xfrm rot="16200000" flipH="1">
            <a:off x="2698600" y="2252476"/>
            <a:ext cx="437677" cy="81738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E124A178-F93C-4C2B-A393-2E261BEDC856}"/>
              </a:ext>
            </a:extLst>
          </p:cNvPr>
          <p:cNvSpPr/>
          <p:nvPr/>
        </p:nvSpPr>
        <p:spPr>
          <a:xfrm>
            <a:off x="875448" y="5103505"/>
            <a:ext cx="1195533" cy="626401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Haemoglobinopathy testing advised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C21E65A3-6A0A-493B-AF13-F5DB63B20231}"/>
              </a:ext>
            </a:extLst>
          </p:cNvPr>
          <p:cNvSpPr/>
          <p:nvPr/>
        </p:nvSpPr>
        <p:spPr>
          <a:xfrm>
            <a:off x="1662761" y="6042888"/>
            <a:ext cx="762775" cy="493200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 Hb abnormality found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1517601-B787-4F66-978A-C100569F44F9}"/>
              </a:ext>
            </a:extLst>
          </p:cNvPr>
          <p:cNvSpPr/>
          <p:nvPr/>
        </p:nvSpPr>
        <p:spPr>
          <a:xfrm>
            <a:off x="520815" y="6042888"/>
            <a:ext cx="762775" cy="494702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Hb abnormality found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B73C638-3BBC-42E2-8BB7-9863CF28D535}"/>
              </a:ext>
            </a:extLst>
          </p:cNvPr>
          <p:cNvCxnSpPr>
            <a:cxnSpLocks/>
            <a:stCxn id="78" idx="2"/>
            <a:endCxn id="85" idx="0"/>
          </p:cNvCxnSpPr>
          <p:nvPr/>
        </p:nvCxnSpPr>
        <p:spPr>
          <a:xfrm rot="16200000" flipH="1">
            <a:off x="1602191" y="5600930"/>
            <a:ext cx="312982" cy="57093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1C2F74C8-58F1-45F4-A91C-E305E6E7C4BD}"/>
              </a:ext>
            </a:extLst>
          </p:cNvPr>
          <p:cNvCxnSpPr>
            <a:cxnSpLocks/>
            <a:stCxn id="78" idx="2"/>
            <a:endCxn id="88" idx="0"/>
          </p:cNvCxnSpPr>
          <p:nvPr/>
        </p:nvCxnSpPr>
        <p:spPr>
          <a:xfrm rot="5400000">
            <a:off x="1031218" y="5600891"/>
            <a:ext cx="312982" cy="571012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2C9FD88-3F6D-45F8-A7C2-C0983359F342}"/>
              </a:ext>
            </a:extLst>
          </p:cNvPr>
          <p:cNvSpPr/>
          <p:nvPr/>
        </p:nvSpPr>
        <p:spPr>
          <a:xfrm>
            <a:off x="1510928" y="6794496"/>
            <a:ext cx="1021502" cy="1056324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Possible alpha thalassaemia. If additional concern, discuss through advice and guidance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88F9000-7B74-4A8D-AF04-CEA2946784BF}"/>
              </a:ext>
            </a:extLst>
          </p:cNvPr>
          <p:cNvCxnSpPr>
            <a:cxnSpLocks/>
          </p:cNvCxnSpPr>
          <p:nvPr/>
        </p:nvCxnSpPr>
        <p:spPr>
          <a:xfrm>
            <a:off x="885397" y="6515534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C2EC205A-85A1-461B-80D0-034D3589EC68}"/>
              </a:ext>
            </a:extLst>
          </p:cNvPr>
          <p:cNvSpPr/>
          <p:nvPr/>
        </p:nvSpPr>
        <p:spPr>
          <a:xfrm>
            <a:off x="4680136" y="2741000"/>
            <a:ext cx="1745010" cy="904422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Ferritin &lt;30mcg/L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Or &lt;50mcg/L with Iron Sats &lt;20%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?h/o menorrhagia, bowel symptoms, bleeding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8289AA7C-A410-4179-806D-147F257C0E9C}"/>
              </a:ext>
            </a:extLst>
          </p:cNvPr>
          <p:cNvCxnSpPr>
            <a:cxnSpLocks/>
          </p:cNvCxnSpPr>
          <p:nvPr/>
        </p:nvCxnSpPr>
        <p:spPr>
          <a:xfrm>
            <a:off x="5419784" y="3644107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100B58D9-5793-41B4-8D0C-E474A283BB23}"/>
              </a:ext>
            </a:extLst>
          </p:cNvPr>
          <p:cNvSpPr/>
          <p:nvPr/>
        </p:nvSpPr>
        <p:spPr>
          <a:xfrm>
            <a:off x="4911027" y="3905367"/>
            <a:ext cx="1021502" cy="6057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Commence oral iron replacement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8894144-C5BC-4B47-B102-1F8F1E3C5EA5}"/>
              </a:ext>
            </a:extLst>
          </p:cNvPr>
          <p:cNvCxnSpPr>
            <a:cxnSpLocks/>
          </p:cNvCxnSpPr>
          <p:nvPr/>
        </p:nvCxnSpPr>
        <p:spPr>
          <a:xfrm>
            <a:off x="3351907" y="3509111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DAB79A15-DAC2-45D6-BFDC-FFE72F8E8523}"/>
              </a:ext>
            </a:extLst>
          </p:cNvPr>
          <p:cNvSpPr/>
          <p:nvPr/>
        </p:nvSpPr>
        <p:spPr>
          <a:xfrm>
            <a:off x="2843151" y="3806787"/>
            <a:ext cx="1021502" cy="6057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Ferritin &gt;50mcg/L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4A7E5239-E289-4D50-A366-7E1DDBF58079}"/>
              </a:ext>
            </a:extLst>
          </p:cNvPr>
          <p:cNvCxnSpPr>
            <a:cxnSpLocks/>
            <a:stCxn id="102" idx="2"/>
          </p:cNvCxnSpPr>
          <p:nvPr/>
        </p:nvCxnSpPr>
        <p:spPr>
          <a:xfrm>
            <a:off x="3353902" y="4412519"/>
            <a:ext cx="15574" cy="6557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E455C843-43B9-471F-AF71-06747DF9D490}"/>
              </a:ext>
            </a:extLst>
          </p:cNvPr>
          <p:cNvSpPr/>
          <p:nvPr/>
        </p:nvSpPr>
        <p:spPr>
          <a:xfrm>
            <a:off x="2813039" y="5085764"/>
            <a:ext cx="1021502" cy="6057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Possible </a:t>
            </a:r>
            <a:r>
              <a:rPr lang="en-US" sz="1000" dirty="0" err="1">
                <a:solidFill>
                  <a:schemeClr val="tx1"/>
                </a:solidFill>
              </a:rPr>
              <a:t>Anaemia</a:t>
            </a:r>
            <a:r>
              <a:rPr lang="en-US" sz="1000" dirty="0">
                <a:solidFill>
                  <a:schemeClr val="tx1"/>
                </a:solidFill>
              </a:rPr>
              <a:t> of chronic disease / inflammation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80A2DE0-C80D-426F-8C20-EC28E099F4BF}"/>
              </a:ext>
            </a:extLst>
          </p:cNvPr>
          <p:cNvCxnSpPr>
            <a:cxnSpLocks/>
          </p:cNvCxnSpPr>
          <p:nvPr/>
        </p:nvCxnSpPr>
        <p:spPr>
          <a:xfrm>
            <a:off x="3328571" y="5726592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5808B575-7F35-4296-B117-21A36A16E6CB}"/>
              </a:ext>
            </a:extLst>
          </p:cNvPr>
          <p:cNvSpPr/>
          <p:nvPr/>
        </p:nvSpPr>
        <p:spPr>
          <a:xfrm>
            <a:off x="2811043" y="6041747"/>
            <a:ext cx="1021502" cy="1413697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Refer to Haematology or through advice and guidance if Hb &lt;100g/L no evidence of chronic disease/ inflammation</a:t>
            </a:r>
          </a:p>
        </p:txBody>
      </p:sp>
      <p:sp>
        <p:nvSpPr>
          <p:cNvPr id="108" name="Diamond 107">
            <a:extLst>
              <a:ext uri="{FF2B5EF4-FFF2-40B4-BE49-F238E27FC236}">
                <a16:creationId xmlns:a16="http://schemas.microsoft.com/office/drawing/2014/main" id="{46460E1E-0429-4F5F-9D4D-2F85D1389F4D}"/>
              </a:ext>
            </a:extLst>
          </p:cNvPr>
          <p:cNvSpPr/>
          <p:nvPr/>
        </p:nvSpPr>
        <p:spPr>
          <a:xfrm>
            <a:off x="4281340" y="5101912"/>
            <a:ext cx="1021501" cy="686235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cause unknown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9" name="Diamond 108">
            <a:extLst>
              <a:ext uri="{FF2B5EF4-FFF2-40B4-BE49-F238E27FC236}">
                <a16:creationId xmlns:a16="http://schemas.microsoft.com/office/drawing/2014/main" id="{7BB13662-6073-418C-AC2D-481323C53033}"/>
              </a:ext>
            </a:extLst>
          </p:cNvPr>
          <p:cNvSpPr/>
          <p:nvPr/>
        </p:nvSpPr>
        <p:spPr>
          <a:xfrm>
            <a:off x="5725752" y="5102111"/>
            <a:ext cx="1022399" cy="687600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cause known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B60C6A27-1D32-42AA-B11F-BF8487E09545}"/>
              </a:ext>
            </a:extLst>
          </p:cNvPr>
          <p:cNvSpPr/>
          <p:nvPr/>
        </p:nvSpPr>
        <p:spPr>
          <a:xfrm>
            <a:off x="4170289" y="6073738"/>
            <a:ext cx="1224880" cy="1967837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Check patient diet, TTG antibody, consider referral to Gastroenterology/ </a:t>
            </a:r>
            <a:r>
              <a:rPr lang="en-US" sz="1000" dirty="0" err="1">
                <a:solidFill>
                  <a:schemeClr val="tx1"/>
                </a:solidFill>
              </a:rPr>
              <a:t>Gynaecology</a:t>
            </a:r>
            <a:r>
              <a:rPr lang="en-US" sz="10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Patients with IDA DO NOT need to be referred to </a:t>
            </a:r>
            <a:r>
              <a:rPr lang="en-US" sz="1000" b="1" dirty="0" err="1">
                <a:solidFill>
                  <a:schemeClr val="tx1"/>
                </a:solidFill>
              </a:rPr>
              <a:t>Haematology</a:t>
            </a:r>
            <a:r>
              <a:rPr lang="en-US" sz="1000" b="1" dirty="0">
                <a:solidFill>
                  <a:schemeClr val="tx1"/>
                </a:solidFill>
              </a:rPr>
              <a:t> unless intolerant of oral iron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ED7D6347-0C75-41F3-A90E-FBD38EC7A135}"/>
              </a:ext>
            </a:extLst>
          </p:cNvPr>
          <p:cNvCxnSpPr>
            <a:cxnSpLocks/>
          </p:cNvCxnSpPr>
          <p:nvPr/>
        </p:nvCxnSpPr>
        <p:spPr>
          <a:xfrm>
            <a:off x="4791762" y="5796800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AA436954-1BED-4C2C-BD4A-919ACFF9BC7F}"/>
              </a:ext>
            </a:extLst>
          </p:cNvPr>
          <p:cNvSpPr/>
          <p:nvPr/>
        </p:nvSpPr>
        <p:spPr>
          <a:xfrm>
            <a:off x="5726649" y="6064482"/>
            <a:ext cx="978683" cy="364426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Treat underlying cause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75016AF-75D5-4F07-8C98-DD1DF983ECDE}"/>
              </a:ext>
            </a:extLst>
          </p:cNvPr>
          <p:cNvCxnSpPr>
            <a:cxnSpLocks/>
          </p:cNvCxnSpPr>
          <p:nvPr/>
        </p:nvCxnSpPr>
        <p:spPr>
          <a:xfrm>
            <a:off x="6236952" y="5787719"/>
            <a:ext cx="1" cy="276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03607322-639F-424E-9FFF-03AE8532A5A1}"/>
              </a:ext>
            </a:extLst>
          </p:cNvPr>
          <p:cNvCxnSpPr>
            <a:stCxn id="100" idx="2"/>
            <a:endCxn id="109" idx="0"/>
          </p:cNvCxnSpPr>
          <p:nvPr/>
        </p:nvCxnSpPr>
        <p:spPr>
          <a:xfrm rot="16200000" flipH="1">
            <a:off x="5533858" y="4399018"/>
            <a:ext cx="591012" cy="81517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B7F7F53B-FF65-4C42-A45D-4B0B93B603A9}"/>
              </a:ext>
            </a:extLst>
          </p:cNvPr>
          <p:cNvCxnSpPr>
            <a:stCxn id="100" idx="2"/>
            <a:endCxn id="108" idx="0"/>
          </p:cNvCxnSpPr>
          <p:nvPr/>
        </p:nvCxnSpPr>
        <p:spPr>
          <a:xfrm rot="5400000">
            <a:off x="4811528" y="4491662"/>
            <a:ext cx="590814" cy="62968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F90267-5A7C-D068-156D-8CD0051B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81B354-6664-F703-FBD3-53270E78726D}"/>
              </a:ext>
            </a:extLst>
          </p:cNvPr>
          <p:cNvCxnSpPr>
            <a:cxnSpLocks/>
            <a:stCxn id="102" idx="1"/>
            <a:endCxn id="60" idx="3"/>
          </p:cNvCxnSpPr>
          <p:nvPr/>
        </p:nvCxnSpPr>
        <p:spPr>
          <a:xfrm flipH="1" flipV="1">
            <a:off x="1941282" y="4099699"/>
            <a:ext cx="901869" cy="99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821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Normocytic or Macrocytic Anaemia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5991641" y="4317541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500085" y="847348"/>
            <a:ext cx="1831379" cy="73156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 err="1">
                <a:solidFill>
                  <a:schemeClr val="bg1"/>
                </a:solidFill>
              </a:rPr>
              <a:t>Hb</a:t>
            </a:r>
            <a:r>
              <a:rPr lang="en-US" sz="1000" dirty="0">
                <a:solidFill>
                  <a:schemeClr val="bg1"/>
                </a:solidFill>
              </a:rPr>
              <a:t> &lt;120g/L Woman</a:t>
            </a: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Hb</a:t>
            </a:r>
            <a:r>
              <a:rPr lang="en-US" sz="1000" dirty="0">
                <a:solidFill>
                  <a:schemeClr val="bg1"/>
                </a:solidFill>
              </a:rPr>
              <a:t>&lt;130g/L Man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AND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MCV &gt;80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669352" y="1924951"/>
            <a:ext cx="1483759" cy="219177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Check: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FBC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Blood Film if not done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UE/LFT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TFT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Vit B12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Folate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Ferritin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Iron Saturations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Reticulocyte count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Serum Immunoglobulins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Serum Free Light Chains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411234" y="1578908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FC23C16D-2D1A-43DD-87F8-EE9F5C6668DA}"/>
              </a:ext>
            </a:extLst>
          </p:cNvPr>
          <p:cNvSpPr/>
          <p:nvPr/>
        </p:nvSpPr>
        <p:spPr>
          <a:xfrm>
            <a:off x="5709242" y="4731110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Ferritin &lt;50mcg/L, low Vit B12 or Folate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0962AA4-A569-4CF2-85B4-E2B65704A8BE}"/>
              </a:ext>
            </a:extLst>
          </p:cNvPr>
          <p:cNvCxnSpPr>
            <a:cxnSpLocks/>
          </p:cNvCxnSpPr>
          <p:nvPr/>
        </p:nvCxnSpPr>
        <p:spPr>
          <a:xfrm>
            <a:off x="770861" y="4408800"/>
            <a:ext cx="53907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58CBDF4-3E48-48ED-A6AC-E340A78EE3CB}"/>
              </a:ext>
            </a:extLst>
          </p:cNvPr>
          <p:cNvCxnSpPr>
            <a:cxnSpLocks/>
          </p:cNvCxnSpPr>
          <p:nvPr/>
        </p:nvCxnSpPr>
        <p:spPr>
          <a:xfrm flipH="1">
            <a:off x="4013088" y="4415961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2FCEAE-F992-4A86-BC26-7B64EAEF761A}"/>
              </a:ext>
            </a:extLst>
          </p:cNvPr>
          <p:cNvCxnSpPr>
            <a:cxnSpLocks/>
          </p:cNvCxnSpPr>
          <p:nvPr/>
        </p:nvCxnSpPr>
        <p:spPr>
          <a:xfrm flipH="1">
            <a:off x="5090557" y="4403192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08324EF-37CC-4646-AABB-F27B63B8E1DC}"/>
              </a:ext>
            </a:extLst>
          </p:cNvPr>
          <p:cNvCxnSpPr>
            <a:cxnSpLocks/>
          </p:cNvCxnSpPr>
          <p:nvPr/>
        </p:nvCxnSpPr>
        <p:spPr>
          <a:xfrm flipH="1">
            <a:off x="6157025" y="4397953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C20DE63-88CA-492B-B117-0F4DCC63D3A3}"/>
              </a:ext>
            </a:extLst>
          </p:cNvPr>
          <p:cNvCxnSpPr>
            <a:cxnSpLocks/>
          </p:cNvCxnSpPr>
          <p:nvPr/>
        </p:nvCxnSpPr>
        <p:spPr>
          <a:xfrm flipH="1">
            <a:off x="1840515" y="4406647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269F5A9-7051-4D95-94D9-43891AA50324}"/>
              </a:ext>
            </a:extLst>
          </p:cNvPr>
          <p:cNvCxnSpPr>
            <a:cxnSpLocks/>
          </p:cNvCxnSpPr>
          <p:nvPr/>
        </p:nvCxnSpPr>
        <p:spPr>
          <a:xfrm flipH="1">
            <a:off x="2940179" y="4409812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072944-DEA1-4896-A1CD-D985E498F8D3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3411232" y="4116729"/>
            <a:ext cx="0" cy="299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6FF4809-78FF-443C-A05A-D90F6AB83645}"/>
              </a:ext>
            </a:extLst>
          </p:cNvPr>
          <p:cNvSpPr/>
          <p:nvPr/>
        </p:nvSpPr>
        <p:spPr>
          <a:xfrm>
            <a:off x="4629153" y="4731110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Thyroid function abnormal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AE3EF95-F3A3-45AE-ACF1-817A173A29F5}"/>
              </a:ext>
            </a:extLst>
          </p:cNvPr>
          <p:cNvSpPr/>
          <p:nvPr/>
        </p:nvSpPr>
        <p:spPr>
          <a:xfrm>
            <a:off x="3549062" y="4731110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Elevated reticulocyte count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D2A5B5CC-9835-45EE-9CBE-4EAFB355DBC5}"/>
              </a:ext>
            </a:extLst>
          </p:cNvPr>
          <p:cNvSpPr/>
          <p:nvPr/>
        </p:nvSpPr>
        <p:spPr>
          <a:xfrm>
            <a:off x="1395019" y="4731109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Paraprotein detected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71AFD65-19F4-4153-996A-6ECF21B4468F}"/>
              </a:ext>
            </a:extLst>
          </p:cNvPr>
          <p:cNvCxnSpPr>
            <a:cxnSpLocks/>
          </p:cNvCxnSpPr>
          <p:nvPr/>
        </p:nvCxnSpPr>
        <p:spPr>
          <a:xfrm flipH="1">
            <a:off x="780126" y="4403464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62D1A4F2-313E-44B4-8EC3-1B8C522D0435}"/>
              </a:ext>
            </a:extLst>
          </p:cNvPr>
          <p:cNvSpPr/>
          <p:nvPr/>
        </p:nvSpPr>
        <p:spPr>
          <a:xfrm>
            <a:off x="314928" y="4731110"/>
            <a:ext cx="917999" cy="612000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All tests normal or reticulocytes low or picture unclear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ED2CBB1-0C74-4AEC-ADE4-C6011F56AD56}"/>
              </a:ext>
            </a:extLst>
          </p:cNvPr>
          <p:cNvSpPr/>
          <p:nvPr/>
        </p:nvSpPr>
        <p:spPr>
          <a:xfrm>
            <a:off x="2468972" y="4731110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Deranged renal function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564DB12-DD11-4AA8-9943-6025607D3637}"/>
              </a:ext>
            </a:extLst>
          </p:cNvPr>
          <p:cNvSpPr/>
          <p:nvPr/>
        </p:nvSpPr>
        <p:spPr>
          <a:xfrm>
            <a:off x="5712794" y="5698675"/>
            <a:ext cx="917999" cy="1396784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Suggest replace deficiency and assess for underlying cause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8EBA344-3174-4480-AB8E-FD4F46C64D54}"/>
              </a:ext>
            </a:extLst>
          </p:cNvPr>
          <p:cNvCxnSpPr>
            <a:cxnSpLocks/>
          </p:cNvCxnSpPr>
          <p:nvPr/>
        </p:nvCxnSpPr>
        <p:spPr>
          <a:xfrm flipH="1">
            <a:off x="4016640" y="5383528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0059F50-F953-4B9A-8813-988192D28514}"/>
              </a:ext>
            </a:extLst>
          </p:cNvPr>
          <p:cNvCxnSpPr>
            <a:cxnSpLocks/>
          </p:cNvCxnSpPr>
          <p:nvPr/>
        </p:nvCxnSpPr>
        <p:spPr>
          <a:xfrm flipH="1">
            <a:off x="5094109" y="5370759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EEF24AF-3FFF-4192-B0DF-F8C46E1368DC}"/>
              </a:ext>
            </a:extLst>
          </p:cNvPr>
          <p:cNvCxnSpPr>
            <a:cxnSpLocks/>
          </p:cNvCxnSpPr>
          <p:nvPr/>
        </p:nvCxnSpPr>
        <p:spPr>
          <a:xfrm flipH="1">
            <a:off x="6160578" y="5365520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026608C-C892-4165-A1D4-6F4BB3AE4EB7}"/>
              </a:ext>
            </a:extLst>
          </p:cNvPr>
          <p:cNvCxnSpPr>
            <a:cxnSpLocks/>
          </p:cNvCxnSpPr>
          <p:nvPr/>
        </p:nvCxnSpPr>
        <p:spPr>
          <a:xfrm flipH="1">
            <a:off x="1844067" y="5374214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25D0F3F-63B8-4094-A0A6-5EB82A5608E4}"/>
              </a:ext>
            </a:extLst>
          </p:cNvPr>
          <p:cNvCxnSpPr>
            <a:cxnSpLocks/>
          </p:cNvCxnSpPr>
          <p:nvPr/>
        </p:nvCxnSpPr>
        <p:spPr>
          <a:xfrm flipH="1">
            <a:off x="2943731" y="5377379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B88D42BD-776C-43A0-88D8-2B622DF439A6}"/>
              </a:ext>
            </a:extLst>
          </p:cNvPr>
          <p:cNvSpPr/>
          <p:nvPr/>
        </p:nvSpPr>
        <p:spPr>
          <a:xfrm>
            <a:off x="4632705" y="5698675"/>
            <a:ext cx="917999" cy="1396784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Treat thyroid dysfunction and repeat testing 4-6 weeks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D40C048A-D180-4968-BF6D-9D2C53D063D5}"/>
              </a:ext>
            </a:extLst>
          </p:cNvPr>
          <p:cNvSpPr/>
          <p:nvPr/>
        </p:nvSpPr>
        <p:spPr>
          <a:xfrm>
            <a:off x="3552614" y="5698675"/>
            <a:ext cx="917999" cy="1396784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Look for evidence of bleeding or </a:t>
            </a:r>
            <a:r>
              <a:rPr lang="en-US" sz="1000" dirty="0" err="1">
                <a:solidFill>
                  <a:schemeClr val="tx1"/>
                </a:solidFill>
              </a:rPr>
              <a:t>haemolysis</a:t>
            </a:r>
            <a:r>
              <a:rPr lang="en-US" sz="1000" dirty="0">
                <a:solidFill>
                  <a:schemeClr val="tx1"/>
                </a:solidFill>
              </a:rPr>
              <a:t> * and refer to appropriate department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CF910002-2B11-4FD0-AA79-21565E2CF721}"/>
              </a:ext>
            </a:extLst>
          </p:cNvPr>
          <p:cNvSpPr/>
          <p:nvPr/>
        </p:nvSpPr>
        <p:spPr>
          <a:xfrm>
            <a:off x="1398571" y="5698676"/>
            <a:ext cx="917999" cy="1396775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Refer to ‘Paraprotein’ guideline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0AFC09F-547A-46B9-984E-E17E8835F23B}"/>
              </a:ext>
            </a:extLst>
          </p:cNvPr>
          <p:cNvCxnSpPr>
            <a:cxnSpLocks/>
          </p:cNvCxnSpPr>
          <p:nvPr/>
        </p:nvCxnSpPr>
        <p:spPr>
          <a:xfrm flipH="1">
            <a:off x="783678" y="5371032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2CAC29D0-72FA-48FB-88CB-D962EA31D0CD}"/>
              </a:ext>
            </a:extLst>
          </p:cNvPr>
          <p:cNvSpPr/>
          <p:nvPr/>
        </p:nvSpPr>
        <p:spPr>
          <a:xfrm>
            <a:off x="318480" y="5698677"/>
            <a:ext cx="917999" cy="1396769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Advice and guidance if </a:t>
            </a:r>
            <a:r>
              <a:rPr lang="en-US" sz="1000" dirty="0" err="1">
                <a:solidFill>
                  <a:schemeClr val="tx1"/>
                </a:solidFill>
              </a:rPr>
              <a:t>if</a:t>
            </a:r>
            <a:r>
              <a:rPr lang="en-US" sz="1000" dirty="0">
                <a:solidFill>
                  <a:schemeClr val="tx1"/>
                </a:solidFill>
              </a:rPr>
              <a:t> Hb &lt; 100 and not anaemia of chronic inflammation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? MDS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F57D9BD4-CA4F-4E25-B77F-5DF7EAED39F4}"/>
              </a:ext>
            </a:extLst>
          </p:cNvPr>
          <p:cNvSpPr/>
          <p:nvPr/>
        </p:nvSpPr>
        <p:spPr>
          <a:xfrm>
            <a:off x="2472525" y="5698676"/>
            <a:ext cx="917999" cy="1396781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Suggest referral to Renal team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15EB29-EB34-34C7-CCE9-1E483217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  <p:sp>
        <p:nvSpPr>
          <p:cNvPr id="4" name="Rounded Rectangle 19">
            <a:extLst>
              <a:ext uri="{FF2B5EF4-FFF2-40B4-BE49-F238E27FC236}">
                <a16:creationId xmlns:a16="http://schemas.microsoft.com/office/drawing/2014/main" id="{6C7841B6-97CD-A982-4FD4-CA463343AB7E}"/>
              </a:ext>
            </a:extLst>
          </p:cNvPr>
          <p:cNvSpPr/>
          <p:nvPr/>
        </p:nvSpPr>
        <p:spPr>
          <a:xfrm>
            <a:off x="1787554" y="7574462"/>
            <a:ext cx="3088632" cy="14841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1" b="1" dirty="0">
                <a:solidFill>
                  <a:schemeClr val="tx1"/>
                </a:solidFill>
              </a:rPr>
              <a:t>*</a:t>
            </a:r>
            <a:r>
              <a:rPr lang="en-GB" sz="1101" b="1" i="1" dirty="0">
                <a:solidFill>
                  <a:schemeClr val="tx1"/>
                </a:solidFill>
              </a:rPr>
              <a:t>Note: Laboratory markers of possible haemolysis include raised bilirubin, raised reticulocytes and raised LDH.</a:t>
            </a:r>
          </a:p>
          <a:p>
            <a:r>
              <a:rPr lang="en-GB" sz="1101" b="1" i="1" dirty="0">
                <a:solidFill>
                  <a:schemeClr val="tx1"/>
                </a:solidFill>
              </a:rPr>
              <a:t>Discuss with on-call haematologist/A&amp;G if suspicious of haemolysis</a:t>
            </a:r>
          </a:p>
        </p:txBody>
      </p:sp>
    </p:spTree>
    <p:extLst>
      <p:ext uri="{BB962C8B-B14F-4D97-AF65-F5344CB8AC3E}">
        <p14:creationId xmlns:p14="http://schemas.microsoft.com/office/powerpoint/2010/main" val="424047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Macrocytosis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107710" y="247906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3061801" y="1209766"/>
            <a:ext cx="1201404" cy="483292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Macrocytosis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With/without anaemia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962733" y="2645378"/>
            <a:ext cx="1396331" cy="637813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/>
              <a:t>Repeat FBC to ensure not spurious (e.g. delayed transport/ overheating etc.)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63" idx="0"/>
          </p:cNvCxnSpPr>
          <p:nvPr/>
        </p:nvCxnSpPr>
        <p:spPr>
          <a:xfrm flipH="1">
            <a:off x="3662503" y="1693059"/>
            <a:ext cx="1" cy="2729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DCCB09E8-4B51-4F92-BF4C-0BFBA3D1BDB2}"/>
              </a:ext>
            </a:extLst>
          </p:cNvPr>
          <p:cNvSpPr/>
          <p:nvPr/>
        </p:nvSpPr>
        <p:spPr>
          <a:xfrm>
            <a:off x="2999807" y="1966037"/>
            <a:ext cx="1325392" cy="403475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/>
              <a:t>High Mean Cell Volume (MCV)*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B5B0F35-7C3B-4EB4-989F-506BB20C359C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flipH="1">
            <a:off x="3660899" y="2369511"/>
            <a:ext cx="1605" cy="2758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7644787-12A9-4B31-8CE3-2710FC47AE0B}"/>
              </a:ext>
            </a:extLst>
          </p:cNvPr>
          <p:cNvSpPr/>
          <p:nvPr/>
        </p:nvSpPr>
        <p:spPr>
          <a:xfrm>
            <a:off x="3196600" y="3558807"/>
            <a:ext cx="946708" cy="297145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MCV remains raised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FF75F5A-BA1F-46CD-9EF5-F6EB3D2B54B8}"/>
              </a:ext>
            </a:extLst>
          </p:cNvPr>
          <p:cNvCxnSpPr>
            <a:cxnSpLocks/>
            <a:stCxn id="56" idx="2"/>
            <a:endCxn id="38" idx="0"/>
          </p:cNvCxnSpPr>
          <p:nvPr/>
        </p:nvCxnSpPr>
        <p:spPr>
          <a:xfrm>
            <a:off x="3660897" y="3283191"/>
            <a:ext cx="9057" cy="2756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D55438F-7361-4101-B808-9320DF6517A8}"/>
              </a:ext>
            </a:extLst>
          </p:cNvPr>
          <p:cNvCxnSpPr>
            <a:cxnSpLocks/>
          </p:cNvCxnSpPr>
          <p:nvPr/>
        </p:nvCxnSpPr>
        <p:spPr>
          <a:xfrm>
            <a:off x="2320821" y="4195800"/>
            <a:ext cx="0" cy="4165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1462AD9-900E-42A0-98BC-B9B4C1DA76E6}"/>
              </a:ext>
            </a:extLst>
          </p:cNvPr>
          <p:cNvCxnSpPr>
            <a:cxnSpLocks/>
          </p:cNvCxnSpPr>
          <p:nvPr/>
        </p:nvCxnSpPr>
        <p:spPr>
          <a:xfrm>
            <a:off x="2320821" y="4205176"/>
            <a:ext cx="3155949" cy="114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916048D-E33D-4D0D-BB3D-FC91CD7B614D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3669954" y="3855953"/>
            <a:ext cx="0" cy="3398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943C567-9ABB-4007-AD5B-7C92ECBA0B60}"/>
              </a:ext>
            </a:extLst>
          </p:cNvPr>
          <p:cNvCxnSpPr>
            <a:cxnSpLocks/>
          </p:cNvCxnSpPr>
          <p:nvPr/>
        </p:nvCxnSpPr>
        <p:spPr>
          <a:xfrm>
            <a:off x="5476772" y="4219504"/>
            <a:ext cx="0" cy="4165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A9CA97B-5672-4606-9269-33BCFDC69D9A}"/>
              </a:ext>
            </a:extLst>
          </p:cNvPr>
          <p:cNvSpPr/>
          <p:nvPr/>
        </p:nvSpPr>
        <p:spPr>
          <a:xfrm>
            <a:off x="4445849" y="4646801"/>
            <a:ext cx="1993781" cy="2032287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rgbClr val="FF0000"/>
                </a:solidFill>
              </a:rPr>
              <a:t>Consider referral to Haematology if: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No secondary cause and MCV&gt;105fL if other cytopenias or&gt;110fL in the absence of other cytopenias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No history of liver disease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Dysplasia on blood film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Paraprotein</a:t>
            </a:r>
            <a:r>
              <a:rPr lang="en-US" sz="1000" dirty="0">
                <a:solidFill>
                  <a:schemeClr val="tx1"/>
                </a:solidFill>
              </a:rPr>
              <a:t> detected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CBEC07A-0A53-476B-8B4D-8853AD56CA80}"/>
              </a:ext>
            </a:extLst>
          </p:cNvPr>
          <p:cNvCxnSpPr>
            <a:cxnSpLocks/>
          </p:cNvCxnSpPr>
          <p:nvPr/>
        </p:nvCxnSpPr>
        <p:spPr>
          <a:xfrm flipH="1">
            <a:off x="2458501" y="3709000"/>
            <a:ext cx="73014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4E64A59-BA60-4C35-A1BF-076D7C719384}"/>
              </a:ext>
            </a:extLst>
          </p:cNvPr>
          <p:cNvSpPr/>
          <p:nvPr/>
        </p:nvSpPr>
        <p:spPr>
          <a:xfrm>
            <a:off x="318724" y="1646548"/>
            <a:ext cx="2131827" cy="246359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rgbClr val="FF0000"/>
                </a:solidFill>
              </a:rPr>
              <a:t>Check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Alcohol history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Medication (e.g.methotrexate, metformin, some anticonvulsants, hydroxycarbamide, antiretroviral drugs etc.)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Blood Film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Vit B12 and folate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Reticulocyte count/LDH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TFT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Serum immunoglobulins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Serum Free Light Chains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Family history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020AE95-374D-47EE-BF20-FB740265ACE9}"/>
              </a:ext>
            </a:extLst>
          </p:cNvPr>
          <p:cNvSpPr/>
          <p:nvPr/>
        </p:nvSpPr>
        <p:spPr>
          <a:xfrm>
            <a:off x="1421539" y="6078839"/>
            <a:ext cx="1798564" cy="1123477"/>
          </a:xfrm>
          <a:prstGeom prst="roundRect">
            <a:avLst/>
          </a:prstGeom>
          <a:solidFill>
            <a:srgbClr val="C5E0B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with reticulocyte count 5-7 days after starting replacement therapy to assess response.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The reticulocyte count should increase on treatment.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373C2D8-1664-4B94-A019-4AA007B84728}"/>
              </a:ext>
            </a:extLst>
          </p:cNvPr>
          <p:cNvCxnSpPr>
            <a:cxnSpLocks/>
          </p:cNvCxnSpPr>
          <p:nvPr/>
        </p:nvCxnSpPr>
        <p:spPr>
          <a:xfrm>
            <a:off x="2318313" y="5664420"/>
            <a:ext cx="0" cy="4165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3965D9E-3341-4D95-8851-34A376A3910E}"/>
              </a:ext>
            </a:extLst>
          </p:cNvPr>
          <p:cNvSpPr/>
          <p:nvPr/>
        </p:nvSpPr>
        <p:spPr>
          <a:xfrm>
            <a:off x="4566810" y="1726058"/>
            <a:ext cx="1819923" cy="858514"/>
          </a:xfrm>
          <a:prstGeom prst="roundRect">
            <a:avLst/>
          </a:prstGeom>
          <a:solidFill>
            <a:srgbClr val="BCD6EE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Notes</a:t>
            </a:r>
          </a:p>
          <a:p>
            <a:r>
              <a:rPr lang="en-US" sz="1000" dirty="0">
                <a:solidFill>
                  <a:schemeClr val="tx1"/>
                </a:solidFill>
              </a:rPr>
              <a:t>*A high MCV can be a normal physiological finding in pregnancy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AE5B6D29-5A4F-4E05-A5DD-63AFD3666F51}"/>
              </a:ext>
            </a:extLst>
          </p:cNvPr>
          <p:cNvSpPr/>
          <p:nvPr/>
        </p:nvSpPr>
        <p:spPr>
          <a:xfrm>
            <a:off x="1455599" y="4621575"/>
            <a:ext cx="1725428" cy="1066508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Vit B12/folate deficient and Hb &lt;80g/L or other cytopenias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4DA80-43FF-07EB-99F9-EE7D209D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5F46CBF-8B53-3C83-6F7E-39862F648AA5}"/>
              </a:ext>
            </a:extLst>
          </p:cNvPr>
          <p:cNvCxnSpPr>
            <a:cxnSpLocks/>
          </p:cNvCxnSpPr>
          <p:nvPr/>
        </p:nvCxnSpPr>
        <p:spPr>
          <a:xfrm>
            <a:off x="2320821" y="7192351"/>
            <a:ext cx="9057" cy="2756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7B7FC03-0DB7-BB10-C804-42893C713AB7}"/>
              </a:ext>
            </a:extLst>
          </p:cNvPr>
          <p:cNvSpPr/>
          <p:nvPr/>
        </p:nvSpPr>
        <p:spPr>
          <a:xfrm>
            <a:off x="1321422" y="7493367"/>
            <a:ext cx="1993781" cy="754607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no improvement in Hb after 2 weeks, 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" name="Rounded Rectangle 19">
            <a:extLst>
              <a:ext uri="{FF2B5EF4-FFF2-40B4-BE49-F238E27FC236}">
                <a16:creationId xmlns:a16="http://schemas.microsoft.com/office/drawing/2014/main" id="{A1DD32DE-F649-3425-D6B2-3A4766662F56}"/>
              </a:ext>
            </a:extLst>
          </p:cNvPr>
          <p:cNvSpPr/>
          <p:nvPr/>
        </p:nvSpPr>
        <p:spPr>
          <a:xfrm>
            <a:off x="4272260" y="7380047"/>
            <a:ext cx="2486325" cy="11867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1" b="1" dirty="0">
                <a:solidFill>
                  <a:schemeClr val="tx1"/>
                </a:solidFill>
              </a:rPr>
              <a:t>*</a:t>
            </a:r>
            <a:r>
              <a:rPr lang="en-GB" sz="1101" b="1" i="1" dirty="0">
                <a:solidFill>
                  <a:schemeClr val="tx1"/>
                </a:solidFill>
              </a:rPr>
              <a:t>Note: Cytopenia due to haematinic deficiency can take 8-12 weeks to fully resolve once treated</a:t>
            </a:r>
          </a:p>
        </p:txBody>
      </p:sp>
    </p:spTree>
    <p:extLst>
      <p:ext uri="{BB962C8B-B14F-4D97-AF65-F5344CB8AC3E}">
        <p14:creationId xmlns:p14="http://schemas.microsoft.com/office/powerpoint/2010/main" val="2454648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6D0ED56-4ED7-4EF7-8491-B6BD6E82E0F0}"/>
              </a:ext>
            </a:extLst>
          </p:cNvPr>
          <p:cNvCxnSpPr>
            <a:cxnSpLocks/>
            <a:stCxn id="70" idx="2"/>
            <a:endCxn id="89" idx="0"/>
          </p:cNvCxnSpPr>
          <p:nvPr/>
        </p:nvCxnSpPr>
        <p:spPr>
          <a:xfrm flipH="1">
            <a:off x="718196" y="5752659"/>
            <a:ext cx="17709" cy="5017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Pancytopenia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814237" y="943534"/>
            <a:ext cx="1396064" cy="442235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Pancytopenia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Clinical assessment and assessment of severity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DCCB09E8-4B51-4F92-BF4C-0BFBA3D1BDB2}"/>
                  </a:ext>
                </a:extLst>
              </p:cNvPr>
              <p:cNvSpPr/>
              <p:nvPr/>
            </p:nvSpPr>
            <p:spPr>
              <a:xfrm>
                <a:off x="2638544" y="1632523"/>
                <a:ext cx="1739695" cy="79169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AE5A2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r>
                  <a:rPr lang="en-US" sz="1000" b="1" dirty="0"/>
                  <a:t>Severe if any of: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Hb &lt;80 g/L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Platelets &lt; 30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/>
                  <a:t>/L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Neutrophils &lt;0.5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/>
                  <a:t>/L</a:t>
                </a:r>
              </a:p>
            </p:txBody>
          </p:sp>
        </mc:Choice>
        <mc:Fallback xmlns=""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DCCB09E8-4B51-4F92-BF4C-0BFBA3D1BD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544" y="1632523"/>
                <a:ext cx="1739695" cy="791694"/>
              </a:xfrm>
              <a:prstGeom prst="roundRect">
                <a:avLst/>
              </a:prstGeom>
              <a:blipFill>
                <a:blip r:embed="rId3"/>
                <a:stretch>
                  <a:fillRect l="-2091"/>
                </a:stretch>
              </a:blipFill>
              <a:ln>
                <a:solidFill>
                  <a:srgbClr val="AE5A2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B87A507-A646-4E06-8B42-8951AFF3FF28}"/>
              </a:ext>
            </a:extLst>
          </p:cNvPr>
          <p:cNvSpPr/>
          <p:nvPr/>
        </p:nvSpPr>
        <p:spPr>
          <a:xfrm>
            <a:off x="1606288" y="6274697"/>
            <a:ext cx="955379" cy="725188"/>
          </a:xfrm>
          <a:prstGeom prst="roundRect">
            <a:avLst/>
          </a:prstGeom>
          <a:solidFill>
            <a:srgbClr val="F7C7A7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Routine referral to general Haematology clinic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D433AD92-2186-4D1C-A437-DB7764A25D24}"/>
              </a:ext>
            </a:extLst>
          </p:cNvPr>
          <p:cNvSpPr/>
          <p:nvPr/>
        </p:nvSpPr>
        <p:spPr>
          <a:xfrm>
            <a:off x="1295953" y="2646802"/>
            <a:ext cx="4006652" cy="1810842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dirty="0"/>
              <a:t>Consider reversible causes: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Drugs </a:t>
            </a:r>
            <a:r>
              <a:rPr lang="en-US" sz="1000" dirty="0" err="1"/>
              <a:t>e.g.methotrexate</a:t>
            </a:r>
            <a:r>
              <a:rPr lang="en-US" sz="1000" dirty="0"/>
              <a:t>; chemotherapy; carbimazole, clozapine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Haematinic deficiency</a:t>
            </a:r>
          </a:p>
          <a:p>
            <a:r>
              <a:rPr lang="en-US" sz="1000" b="1" dirty="0"/>
              <a:t>Check: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Vit B12/folate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Reticulocyte count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U&amp;E/LFT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Bone profile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Request blood film if not already available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/>
              <a:t>Immunoglobulins and serum free light chains </a:t>
            </a:r>
          </a:p>
        </p:txBody>
      </p: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4A14B13F-AAFF-48B3-94EE-770D4E5E816D}"/>
              </a:ext>
            </a:extLst>
          </p:cNvPr>
          <p:cNvCxnSpPr>
            <a:cxnSpLocks/>
            <a:stCxn id="67" idx="2"/>
            <a:endCxn id="63" idx="0"/>
          </p:cNvCxnSpPr>
          <p:nvPr/>
        </p:nvCxnSpPr>
        <p:spPr>
          <a:xfrm flipH="1">
            <a:off x="3508393" y="1385768"/>
            <a:ext cx="3878" cy="2467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830D797-F3CC-408A-A3C5-FF18C2F5181B}"/>
              </a:ext>
            </a:extLst>
          </p:cNvPr>
          <p:cNvCxnSpPr>
            <a:cxnSpLocks/>
          </p:cNvCxnSpPr>
          <p:nvPr/>
        </p:nvCxnSpPr>
        <p:spPr>
          <a:xfrm flipH="1">
            <a:off x="3518672" y="2416593"/>
            <a:ext cx="3878" cy="2467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AutoShape 2" descr="Image result for approach icon">
            <a:extLst>
              <a:ext uri="{FF2B5EF4-FFF2-40B4-BE49-F238E27FC236}">
                <a16:creationId xmlns:a16="http://schemas.microsoft.com/office/drawing/2014/main" id="{A048C174-619C-491E-B5EA-F2EA4C9A70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59042" y="4664595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CC1F0E13-CD61-4D96-8FAC-3008C22B4AE9}"/>
              </a:ext>
            </a:extLst>
          </p:cNvPr>
          <p:cNvSpPr/>
          <p:nvPr/>
        </p:nvSpPr>
        <p:spPr>
          <a:xfrm>
            <a:off x="5681078" y="5148074"/>
            <a:ext cx="917999" cy="612000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Unwell/ febrile/ other clinical concerns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96FAAD7-2DB7-49C2-91D9-B455C8F1A57D}"/>
              </a:ext>
            </a:extLst>
          </p:cNvPr>
          <p:cNvCxnSpPr>
            <a:cxnSpLocks/>
          </p:cNvCxnSpPr>
          <p:nvPr/>
        </p:nvCxnSpPr>
        <p:spPr>
          <a:xfrm>
            <a:off x="738260" y="4755854"/>
            <a:ext cx="53907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20F8E29-7D5E-44A5-BE68-3E064351E0B9}"/>
              </a:ext>
            </a:extLst>
          </p:cNvPr>
          <p:cNvCxnSpPr>
            <a:cxnSpLocks/>
          </p:cNvCxnSpPr>
          <p:nvPr/>
        </p:nvCxnSpPr>
        <p:spPr>
          <a:xfrm flipH="1">
            <a:off x="6124425" y="4745007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6394917-F516-42ED-9C4A-F28A18243D4E}"/>
              </a:ext>
            </a:extLst>
          </p:cNvPr>
          <p:cNvCxnSpPr>
            <a:cxnSpLocks/>
          </p:cNvCxnSpPr>
          <p:nvPr/>
        </p:nvCxnSpPr>
        <p:spPr>
          <a:xfrm flipH="1">
            <a:off x="2097353" y="4753701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1C88528-A161-4A9A-B43E-FD6D6729C4B9}"/>
              </a:ext>
            </a:extLst>
          </p:cNvPr>
          <p:cNvCxnSpPr>
            <a:cxnSpLocks/>
          </p:cNvCxnSpPr>
          <p:nvPr/>
        </p:nvCxnSpPr>
        <p:spPr>
          <a:xfrm flipH="1">
            <a:off x="4774599" y="4756866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6B20EA9-0965-430F-B913-F1003403CA3D}"/>
              </a:ext>
            </a:extLst>
          </p:cNvPr>
          <p:cNvCxnSpPr>
            <a:cxnSpLocks/>
          </p:cNvCxnSpPr>
          <p:nvPr/>
        </p:nvCxnSpPr>
        <p:spPr>
          <a:xfrm>
            <a:off x="3378632" y="4463783"/>
            <a:ext cx="0" cy="299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FAC31FBB-F06C-4934-9774-541C5C6EB4AD}"/>
              </a:ext>
            </a:extLst>
          </p:cNvPr>
          <p:cNvSpPr/>
          <p:nvPr/>
        </p:nvSpPr>
        <p:spPr>
          <a:xfrm>
            <a:off x="276905" y="5140659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Clear cause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76E6689-CB66-440A-8EA5-92EAFEAD75C8}"/>
              </a:ext>
            </a:extLst>
          </p:cNvPr>
          <p:cNvCxnSpPr>
            <a:cxnSpLocks/>
            <a:endCxn id="70" idx="0"/>
          </p:cNvCxnSpPr>
          <p:nvPr/>
        </p:nvCxnSpPr>
        <p:spPr>
          <a:xfrm flipH="1">
            <a:off x="735905" y="4750519"/>
            <a:ext cx="16165" cy="3901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509E9940-5308-4DDC-951C-E33A27E6BDC2}"/>
                  </a:ext>
                </a:extLst>
              </p:cNvPr>
              <p:cNvSpPr/>
              <p:nvPr/>
            </p:nvSpPr>
            <p:spPr>
              <a:xfrm>
                <a:off x="1465686" y="5148609"/>
                <a:ext cx="1279850" cy="81234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Non-severe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No clear cause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Hb &lt; 100 </a:t>
                </a:r>
                <a:r>
                  <a:rPr lang="en-US" sz="1000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/>
                  <a:t>/L</a:t>
                </a:r>
                <a:endParaRPr lang="en-US" sz="1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Platelets &lt; 100 </a:t>
                </a:r>
                <a:r>
                  <a:rPr lang="en-US" sz="1000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/>
                  <a:t>/L</a:t>
                </a:r>
                <a:endParaRPr lang="en-US" sz="1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Neutrophils &lt;1 </a:t>
                </a:r>
                <a:r>
                  <a:rPr lang="en-US" sz="1000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/>
                  <a:t>/L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509E9940-5308-4DDC-951C-E33A27E6BD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686" y="5148609"/>
                <a:ext cx="1279850" cy="812343"/>
              </a:xfrm>
              <a:prstGeom prst="roundRect">
                <a:avLst/>
              </a:prstGeom>
              <a:blipFill>
                <a:blip r:embed="rId4"/>
                <a:stretch>
                  <a:fillRect l="-1415" t="-741" r="-1887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448C7FF1-37A9-467B-AE98-3F122F5F8804}"/>
              </a:ext>
            </a:extLst>
          </p:cNvPr>
          <p:cNvSpPr/>
          <p:nvPr/>
        </p:nvSpPr>
        <p:spPr>
          <a:xfrm>
            <a:off x="4159287" y="5118326"/>
            <a:ext cx="1342175" cy="1322346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dirty="0">
                <a:solidFill>
                  <a:schemeClr val="bg1"/>
                </a:solidFill>
              </a:rPr>
              <a:t>Blood film shows concerning features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E.g. evidence of: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DIC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Blasts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Leucoerythroblastic features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2B5914A-9414-4880-920C-C7D3565F9390}"/>
              </a:ext>
            </a:extLst>
          </p:cNvPr>
          <p:cNvCxnSpPr>
            <a:cxnSpLocks/>
          </p:cNvCxnSpPr>
          <p:nvPr/>
        </p:nvCxnSpPr>
        <p:spPr>
          <a:xfrm flipH="1">
            <a:off x="6128967" y="5765983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5133C1C-2D99-4D88-9C6E-95384D03E81C}"/>
              </a:ext>
            </a:extLst>
          </p:cNvPr>
          <p:cNvSpPr/>
          <p:nvPr/>
        </p:nvSpPr>
        <p:spPr>
          <a:xfrm>
            <a:off x="5610659" y="6112026"/>
            <a:ext cx="1038613" cy="745473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Discuss with on-call Haematologist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Consider admission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9CC13B39-6FBE-4372-A7C1-21DA296DC821}"/>
              </a:ext>
            </a:extLst>
          </p:cNvPr>
          <p:cNvSpPr/>
          <p:nvPr/>
        </p:nvSpPr>
        <p:spPr>
          <a:xfrm>
            <a:off x="198889" y="6254412"/>
            <a:ext cx="1038613" cy="745473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Treat underlying cause and monitor to ensure resolves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6348133-ACA6-40E1-B808-CA26A44DB324}"/>
              </a:ext>
            </a:extLst>
          </p:cNvPr>
          <p:cNvCxnSpPr>
            <a:cxnSpLocks/>
          </p:cNvCxnSpPr>
          <p:nvPr/>
        </p:nvCxnSpPr>
        <p:spPr>
          <a:xfrm>
            <a:off x="4764826" y="6423269"/>
            <a:ext cx="9773" cy="3524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CC1D4C26-4E84-48B0-84A1-171DB4B22AA2}"/>
              </a:ext>
            </a:extLst>
          </p:cNvPr>
          <p:cNvSpPr/>
          <p:nvPr/>
        </p:nvSpPr>
        <p:spPr>
          <a:xfrm>
            <a:off x="4295777" y="6803143"/>
            <a:ext cx="1093863" cy="885944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Follow advice from blood film report or discuss with on call Haematologists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07BD4321-4A21-4466-883B-930800F1ECE9}"/>
              </a:ext>
            </a:extLst>
          </p:cNvPr>
          <p:cNvCxnSpPr>
            <a:cxnSpLocks/>
          </p:cNvCxnSpPr>
          <p:nvPr/>
        </p:nvCxnSpPr>
        <p:spPr>
          <a:xfrm flipH="1">
            <a:off x="2099624" y="5930934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FD15DB-E8D5-2C56-01C0-7D7976EF8362}"/>
              </a:ext>
            </a:extLst>
          </p:cNvPr>
          <p:cNvGrpSpPr/>
          <p:nvPr/>
        </p:nvGrpSpPr>
        <p:grpSpPr>
          <a:xfrm>
            <a:off x="2599059" y="4745007"/>
            <a:ext cx="2396451" cy="3957038"/>
            <a:chOff x="3797389" y="4763015"/>
            <a:chExt cx="2396451" cy="3957038"/>
          </a:xfrm>
        </p:grpSpPr>
        <p:cxnSp>
          <p:nvCxnSpPr>
            <p:cNvPr id="106" name="Connector: Elbow 105">
              <a:extLst>
                <a:ext uri="{FF2B5EF4-FFF2-40B4-BE49-F238E27FC236}">
                  <a16:creationId xmlns:a16="http://schemas.microsoft.com/office/drawing/2014/main" id="{196BC653-36C4-4BAE-A642-D2A47CAB540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739613" y="6930542"/>
              <a:ext cx="566505" cy="497932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DC2C2EF2-AD67-46BD-BE74-DAD1537F706D}"/>
                </a:ext>
              </a:extLst>
            </p:cNvPr>
            <p:cNvSpPr/>
            <p:nvPr/>
          </p:nvSpPr>
          <p:spPr>
            <a:xfrm>
              <a:off x="4879224" y="8249604"/>
              <a:ext cx="1314616" cy="430621"/>
            </a:xfrm>
            <a:prstGeom prst="roundRect">
              <a:avLst/>
            </a:prstGeom>
            <a:solidFill>
              <a:srgbClr val="C5E0B2"/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Treat and discuss with Haematology team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65C18458-2168-4DFD-8AD9-A19EE9DA9C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74374" y="4763015"/>
              <a:ext cx="4543" cy="34604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455B70CD-9F1F-4E09-B800-37418CBFC6A5}"/>
                </a:ext>
              </a:extLst>
            </p:cNvPr>
            <p:cNvSpPr/>
            <p:nvPr/>
          </p:nvSpPr>
          <p:spPr>
            <a:xfrm>
              <a:off x="4346383" y="5166617"/>
              <a:ext cx="917999" cy="6120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AE5A2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u="sng" dirty="0">
                  <a:solidFill>
                    <a:schemeClr val="bg1"/>
                  </a:solidFill>
                </a:rPr>
                <a:t>Severe</a:t>
              </a:r>
              <a:r>
                <a:rPr lang="en-US" sz="1000" dirty="0">
                  <a:solidFill>
                    <a:schemeClr val="bg1"/>
                  </a:solidFill>
                </a:rPr>
                <a:t> features present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but clinically stable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AD14686B-0108-4931-9E7A-24AA8A551784}"/>
                </a:ext>
              </a:extLst>
            </p:cNvPr>
            <p:cNvCxnSpPr>
              <a:cxnSpLocks/>
              <a:endCxn id="101" idx="0"/>
            </p:cNvCxnSpPr>
            <p:nvPr/>
          </p:nvCxnSpPr>
          <p:spPr>
            <a:xfrm flipH="1">
              <a:off x="4768682" y="5779577"/>
              <a:ext cx="9936" cy="49209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F6A08036-4DEA-4FE8-B01A-9A238BC88CB5}"/>
                </a:ext>
              </a:extLst>
            </p:cNvPr>
            <p:cNvSpPr/>
            <p:nvPr/>
          </p:nvSpPr>
          <p:spPr>
            <a:xfrm>
              <a:off x="4309682" y="6271675"/>
              <a:ext cx="917999" cy="6120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AE5A2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? possible reversible cause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102" name="Diamond 101">
              <a:extLst>
                <a:ext uri="{FF2B5EF4-FFF2-40B4-BE49-F238E27FC236}">
                  <a16:creationId xmlns:a16="http://schemas.microsoft.com/office/drawing/2014/main" id="{40D50628-4FCF-46CB-B826-43BC7B21DB93}"/>
                </a:ext>
              </a:extLst>
            </p:cNvPr>
            <p:cNvSpPr/>
            <p:nvPr/>
          </p:nvSpPr>
          <p:spPr>
            <a:xfrm>
              <a:off x="4068159" y="7450558"/>
              <a:ext cx="483045" cy="319541"/>
            </a:xfrm>
            <a:prstGeom prst="diamond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No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3" name="Connector: Elbow 102">
              <a:extLst>
                <a:ext uri="{FF2B5EF4-FFF2-40B4-BE49-F238E27FC236}">
                  <a16:creationId xmlns:a16="http://schemas.microsoft.com/office/drawing/2014/main" id="{3B5DD1F3-2F9F-4945-A3D9-5A4EBD27BC4E}"/>
                </a:ext>
              </a:extLst>
            </p:cNvPr>
            <p:cNvCxnSpPr>
              <a:cxnSpLocks/>
              <a:stCxn id="101" idx="2"/>
              <a:endCxn id="102" idx="0"/>
            </p:cNvCxnSpPr>
            <p:nvPr/>
          </p:nvCxnSpPr>
          <p:spPr>
            <a:xfrm rot="5400000">
              <a:off x="4255741" y="6937616"/>
              <a:ext cx="566883" cy="45900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22D1E48C-E79B-4E3F-BCAC-509A22498667}"/>
                </a:ext>
              </a:extLst>
            </p:cNvPr>
            <p:cNvSpPr/>
            <p:nvPr/>
          </p:nvSpPr>
          <p:spPr>
            <a:xfrm>
              <a:off x="3797389" y="8192574"/>
              <a:ext cx="1024586" cy="527479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AE5A2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Urgent (suspected cancer) referral to </a:t>
              </a:r>
              <a:r>
                <a:rPr lang="en-US" sz="1000" dirty="0" err="1">
                  <a:solidFill>
                    <a:schemeClr val="bg1"/>
                  </a:solidFill>
                </a:rPr>
                <a:t>Haematology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66F38FE6-3B19-40C2-BD06-035E0DBC504A}"/>
                </a:ext>
              </a:extLst>
            </p:cNvPr>
            <p:cNvCxnSpPr>
              <a:cxnSpLocks/>
              <a:stCxn id="102" idx="2"/>
            </p:cNvCxnSpPr>
            <p:nvPr/>
          </p:nvCxnSpPr>
          <p:spPr>
            <a:xfrm flipH="1">
              <a:off x="4298520" y="7770099"/>
              <a:ext cx="11162" cy="4102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Diamond 106">
              <a:extLst>
                <a:ext uri="{FF2B5EF4-FFF2-40B4-BE49-F238E27FC236}">
                  <a16:creationId xmlns:a16="http://schemas.microsoft.com/office/drawing/2014/main" id="{6DEAE8E6-3D7C-4D5F-AADD-BCE4595F56A2}"/>
                </a:ext>
              </a:extLst>
            </p:cNvPr>
            <p:cNvSpPr/>
            <p:nvPr/>
          </p:nvSpPr>
          <p:spPr>
            <a:xfrm>
              <a:off x="5001633" y="7483332"/>
              <a:ext cx="483045" cy="319541"/>
            </a:xfrm>
            <a:prstGeom prst="diamond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numCol="1"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Yes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2E0D2B56-CC96-4682-BA18-FD470F659123}"/>
                </a:ext>
              </a:extLst>
            </p:cNvPr>
            <p:cNvCxnSpPr>
              <a:cxnSpLocks/>
              <a:stCxn id="107" idx="2"/>
            </p:cNvCxnSpPr>
            <p:nvPr/>
          </p:nvCxnSpPr>
          <p:spPr>
            <a:xfrm flipH="1">
              <a:off x="5224987" y="7802873"/>
              <a:ext cx="18169" cy="4381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43B6A0-BD2A-8C94-ACE2-C82DEC2F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Guidance; 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44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6D0ED56-4ED7-4EF7-8491-B6BD6E82E0F0}"/>
              </a:ext>
            </a:extLst>
          </p:cNvPr>
          <p:cNvCxnSpPr>
            <a:cxnSpLocks/>
          </p:cNvCxnSpPr>
          <p:nvPr/>
        </p:nvCxnSpPr>
        <p:spPr>
          <a:xfrm flipH="1">
            <a:off x="744127" y="5673672"/>
            <a:ext cx="4544" cy="3197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 err="1">
                <a:latin typeface="Arial" panose="020B0604020202020204" pitchFamily="34" charset="0"/>
                <a:cs typeface="Arial" panose="020B0604020202020204" pitchFamily="34" charset="0"/>
              </a:rPr>
              <a:t>Hyperferritinaemia</a:t>
            </a:r>
            <a:endParaRPr lang="en-US" sz="16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4154627" y="943534"/>
            <a:ext cx="1396064" cy="442235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Hyperferrinitinaemia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DCCB09E8-4B51-4F92-BF4C-0BFBA3D1BDB2}"/>
              </a:ext>
            </a:extLst>
          </p:cNvPr>
          <p:cNvSpPr/>
          <p:nvPr/>
        </p:nvSpPr>
        <p:spPr>
          <a:xfrm>
            <a:off x="3982508" y="1624899"/>
            <a:ext cx="1739695" cy="7916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GB" sz="1000" b="1" dirty="0"/>
              <a:t>Raised ferritin</a:t>
            </a:r>
            <a:endParaRPr lang="en-GB" sz="1000" dirty="0"/>
          </a:p>
          <a:p>
            <a:pPr algn="ctr"/>
            <a:r>
              <a:rPr lang="en-GB" sz="1000" b="1" dirty="0"/>
              <a:t>&gt; 300 </a:t>
            </a:r>
            <a:r>
              <a:rPr lang="en-GB" sz="1000" b="1" dirty="0" err="1"/>
              <a:t>μg</a:t>
            </a:r>
            <a:r>
              <a:rPr lang="en-GB" sz="1000" b="1" dirty="0"/>
              <a:t>/L male</a:t>
            </a:r>
            <a:endParaRPr lang="en-GB" sz="1000" dirty="0"/>
          </a:p>
          <a:p>
            <a:pPr algn="ctr"/>
            <a:r>
              <a:rPr lang="en-GB" sz="1000" b="1" dirty="0"/>
              <a:t>&gt;200 </a:t>
            </a:r>
            <a:r>
              <a:rPr lang="en-GB" sz="1000" b="1" dirty="0" err="1"/>
              <a:t>μg</a:t>
            </a:r>
            <a:r>
              <a:rPr lang="en-GB" sz="1000" b="1" dirty="0"/>
              <a:t>/L female</a:t>
            </a:r>
            <a:endParaRPr lang="en-GB" sz="1000" dirty="0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D433AD92-2186-4D1C-A437-DB7764A25D24}"/>
              </a:ext>
            </a:extLst>
          </p:cNvPr>
          <p:cNvSpPr/>
          <p:nvPr/>
        </p:nvSpPr>
        <p:spPr>
          <a:xfrm>
            <a:off x="3983117" y="3386138"/>
            <a:ext cx="1739087" cy="107150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GB" sz="1000" b="1" dirty="0"/>
              <a:t>Check</a:t>
            </a:r>
          </a:p>
          <a:p>
            <a:pPr algn="ctr"/>
            <a:r>
              <a:rPr lang="en-GB" sz="1000" b="1" dirty="0"/>
              <a:t>Repeat serum ferritin </a:t>
            </a:r>
            <a:endParaRPr lang="en-GB" sz="1000" dirty="0"/>
          </a:p>
          <a:p>
            <a:pPr algn="ctr"/>
            <a:r>
              <a:rPr lang="en-GB" sz="1000" b="1" dirty="0"/>
              <a:t>Full Blood Count,</a:t>
            </a:r>
            <a:endParaRPr lang="en-GB" sz="1000" dirty="0"/>
          </a:p>
          <a:p>
            <a:pPr algn="ctr"/>
            <a:r>
              <a:rPr lang="en-GB" sz="1000" b="1" dirty="0"/>
              <a:t>Liver Function Test, </a:t>
            </a:r>
            <a:endParaRPr lang="en-GB" sz="1000" dirty="0"/>
          </a:p>
          <a:p>
            <a:pPr algn="ctr"/>
            <a:r>
              <a:rPr lang="en-GB" sz="1000" b="1" dirty="0"/>
              <a:t>Transferrin Saturation</a:t>
            </a:r>
            <a:endParaRPr lang="en-GB" sz="1000" dirty="0"/>
          </a:p>
        </p:txBody>
      </p: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4A14B13F-AAFF-48B3-94EE-770D4E5E816D}"/>
              </a:ext>
            </a:extLst>
          </p:cNvPr>
          <p:cNvCxnSpPr>
            <a:cxnSpLocks/>
            <a:stCxn id="67" idx="2"/>
            <a:endCxn id="63" idx="0"/>
          </p:cNvCxnSpPr>
          <p:nvPr/>
        </p:nvCxnSpPr>
        <p:spPr>
          <a:xfrm flipH="1">
            <a:off x="4852356" y="1385768"/>
            <a:ext cx="303" cy="239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830D797-F3CC-408A-A3C5-FF18C2F5181B}"/>
              </a:ext>
            </a:extLst>
          </p:cNvPr>
          <p:cNvCxnSpPr>
            <a:cxnSpLocks/>
          </p:cNvCxnSpPr>
          <p:nvPr/>
        </p:nvCxnSpPr>
        <p:spPr>
          <a:xfrm flipH="1">
            <a:off x="4873730" y="2416595"/>
            <a:ext cx="1" cy="9695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AutoShape 2" descr="Image result for approach icon">
            <a:extLst>
              <a:ext uri="{FF2B5EF4-FFF2-40B4-BE49-F238E27FC236}">
                <a16:creationId xmlns:a16="http://schemas.microsoft.com/office/drawing/2014/main" id="{A048C174-619C-491E-B5EA-F2EA4C9A70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59042" y="4664595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CC1F0E13-CD61-4D96-8FAC-3008C22B4AE9}"/>
              </a:ext>
            </a:extLst>
          </p:cNvPr>
          <p:cNvSpPr/>
          <p:nvPr/>
        </p:nvSpPr>
        <p:spPr>
          <a:xfrm>
            <a:off x="5676642" y="5078162"/>
            <a:ext cx="917999" cy="61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Ferritin &gt;1000mcg/L and normal iron </a:t>
            </a:r>
            <a:r>
              <a:rPr lang="en-US" sz="1000" dirty="0" err="1">
                <a:solidFill>
                  <a:schemeClr val="tx1"/>
                </a:solidFill>
              </a:rPr>
              <a:t>sats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96FAAD7-2DB7-49C2-91D9-B455C8F1A57D}"/>
              </a:ext>
            </a:extLst>
          </p:cNvPr>
          <p:cNvCxnSpPr>
            <a:cxnSpLocks/>
          </p:cNvCxnSpPr>
          <p:nvPr/>
        </p:nvCxnSpPr>
        <p:spPr>
          <a:xfrm>
            <a:off x="738260" y="4755854"/>
            <a:ext cx="53907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20F8E29-7D5E-44A5-BE68-3E064351E0B9}"/>
              </a:ext>
            </a:extLst>
          </p:cNvPr>
          <p:cNvCxnSpPr>
            <a:cxnSpLocks/>
          </p:cNvCxnSpPr>
          <p:nvPr/>
        </p:nvCxnSpPr>
        <p:spPr>
          <a:xfrm flipH="1">
            <a:off x="6124425" y="4745007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6394917-F516-42ED-9C4A-F28A18243D4E}"/>
              </a:ext>
            </a:extLst>
          </p:cNvPr>
          <p:cNvCxnSpPr>
            <a:cxnSpLocks/>
          </p:cNvCxnSpPr>
          <p:nvPr/>
        </p:nvCxnSpPr>
        <p:spPr>
          <a:xfrm flipH="1">
            <a:off x="2299074" y="4753701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1C88528-A161-4A9A-B43E-FD6D6729C4B9}"/>
              </a:ext>
            </a:extLst>
          </p:cNvPr>
          <p:cNvCxnSpPr>
            <a:cxnSpLocks/>
          </p:cNvCxnSpPr>
          <p:nvPr/>
        </p:nvCxnSpPr>
        <p:spPr>
          <a:xfrm flipH="1">
            <a:off x="4143138" y="4745007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6B20EA9-0965-430F-B913-F1003403CA3D}"/>
              </a:ext>
            </a:extLst>
          </p:cNvPr>
          <p:cNvCxnSpPr>
            <a:cxnSpLocks/>
          </p:cNvCxnSpPr>
          <p:nvPr/>
        </p:nvCxnSpPr>
        <p:spPr>
          <a:xfrm>
            <a:off x="4873728" y="4470871"/>
            <a:ext cx="0" cy="299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455B70CD-9F1F-4E09-B800-37418CBFC6A5}"/>
              </a:ext>
            </a:extLst>
          </p:cNvPr>
          <p:cNvSpPr/>
          <p:nvPr/>
        </p:nvSpPr>
        <p:spPr>
          <a:xfrm>
            <a:off x="1844615" y="5078163"/>
            <a:ext cx="917999" cy="14876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GB" sz="1000" b="1" dirty="0"/>
              <a:t>ONLY if FBC is NORMAL &amp; </a:t>
            </a:r>
            <a:endParaRPr lang="en-GB" sz="1000" dirty="0"/>
          </a:p>
          <a:p>
            <a:r>
              <a:rPr lang="en-GB" sz="1000" b="1" dirty="0" err="1"/>
              <a:t>Tsat</a:t>
            </a:r>
            <a:r>
              <a:rPr lang="en-GB" sz="1000" b="1" dirty="0"/>
              <a:t> is RAISED</a:t>
            </a:r>
            <a:endParaRPr lang="en-GB" sz="1000" dirty="0"/>
          </a:p>
          <a:p>
            <a:r>
              <a:rPr lang="en-GB" sz="1000" b="1" dirty="0"/>
              <a:t>(&gt;50% male, 40% female)</a:t>
            </a:r>
            <a:endParaRPr lang="en-GB" sz="1000" dirty="0"/>
          </a:p>
          <a:p>
            <a:r>
              <a:rPr lang="en-GB" sz="1000" b="1" dirty="0"/>
              <a:t> </a:t>
            </a:r>
            <a:endParaRPr lang="en-GB" sz="1000" dirty="0"/>
          </a:p>
          <a:p>
            <a:r>
              <a:rPr lang="en-GB" sz="1000" b="1" dirty="0"/>
              <a:t>Proceed to </a:t>
            </a:r>
            <a:r>
              <a:rPr lang="en-GB" sz="1000" b="1" i="1" dirty="0"/>
              <a:t>HFE</a:t>
            </a:r>
            <a:r>
              <a:rPr lang="en-GB" sz="1000" b="1" dirty="0"/>
              <a:t> genotyping*</a:t>
            </a:r>
            <a:endParaRPr lang="en-GB" sz="1000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76E6689-CB66-440A-8EA5-92EAFEAD75C8}"/>
              </a:ext>
            </a:extLst>
          </p:cNvPr>
          <p:cNvCxnSpPr>
            <a:cxnSpLocks/>
          </p:cNvCxnSpPr>
          <p:nvPr/>
        </p:nvCxnSpPr>
        <p:spPr>
          <a:xfrm flipH="1">
            <a:off x="747527" y="4750519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509E9940-5308-4DDC-951C-E33A27E6BDC2}"/>
              </a:ext>
            </a:extLst>
          </p:cNvPr>
          <p:cNvSpPr/>
          <p:nvPr/>
        </p:nvSpPr>
        <p:spPr>
          <a:xfrm>
            <a:off x="282327" y="5078163"/>
            <a:ext cx="1132135" cy="14876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GB" sz="1000" b="1" dirty="0"/>
              <a:t>If FBC abnormal &amp; </a:t>
            </a:r>
            <a:r>
              <a:rPr lang="en-GB" sz="1000" b="1" dirty="0" err="1"/>
              <a:t>Tsat</a:t>
            </a:r>
            <a:r>
              <a:rPr lang="en-GB" sz="1000" b="1" dirty="0"/>
              <a:t> raised</a:t>
            </a:r>
            <a:endParaRPr lang="en-GB" sz="1000" dirty="0"/>
          </a:p>
          <a:p>
            <a:r>
              <a:rPr lang="en-GB" sz="1000" b="1" dirty="0"/>
              <a:t>(&gt;50% male, 40% female)</a:t>
            </a:r>
            <a:endParaRPr lang="en-GB" sz="1000" dirty="0"/>
          </a:p>
          <a:p>
            <a:r>
              <a:rPr lang="en-GB" sz="1000" b="1" dirty="0"/>
              <a:t> </a:t>
            </a:r>
            <a:endParaRPr lang="en-GB" sz="1000" dirty="0"/>
          </a:p>
          <a:p>
            <a:r>
              <a:rPr lang="en-GB" sz="1000" b="1" dirty="0"/>
              <a:t>Consider iron loading anaemia</a:t>
            </a:r>
            <a:endParaRPr lang="en-GB" sz="1000" dirty="0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448C7FF1-37A9-467B-AE98-3F122F5F8804}"/>
              </a:ext>
            </a:extLst>
          </p:cNvPr>
          <p:cNvSpPr/>
          <p:nvPr/>
        </p:nvSpPr>
        <p:spPr>
          <a:xfrm>
            <a:off x="3468748" y="5036986"/>
            <a:ext cx="1342175" cy="14474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GB" sz="1000" b="1" dirty="0"/>
              <a:t>If </a:t>
            </a:r>
            <a:r>
              <a:rPr lang="en-GB" sz="1000" b="1" dirty="0" err="1"/>
              <a:t>Tsat</a:t>
            </a:r>
            <a:r>
              <a:rPr lang="en-GB" sz="1000" b="1" dirty="0"/>
              <a:t> is NORMAL consider:</a:t>
            </a:r>
            <a:endParaRPr lang="en-GB" sz="1000" dirty="0"/>
          </a:p>
          <a:p>
            <a:r>
              <a:rPr lang="en-GB" sz="1000" b="1" dirty="0"/>
              <a:t> </a:t>
            </a:r>
            <a:endParaRPr lang="en-GB" sz="1000" dirty="0"/>
          </a:p>
          <a:p>
            <a:r>
              <a:rPr lang="en-GB" sz="1000" b="1" dirty="0"/>
              <a:t>Alcohol excess</a:t>
            </a:r>
            <a:endParaRPr lang="en-GB" sz="1000" dirty="0"/>
          </a:p>
          <a:p>
            <a:r>
              <a:rPr lang="en-GB" sz="1000" b="1" dirty="0"/>
              <a:t>Inflammatory disorders</a:t>
            </a:r>
            <a:endParaRPr lang="en-GB" sz="1000" dirty="0"/>
          </a:p>
          <a:p>
            <a:r>
              <a:rPr lang="en-GB" sz="1000" b="1" dirty="0"/>
              <a:t>Metabolic syndrome</a:t>
            </a:r>
            <a:endParaRPr lang="en-GB" sz="1000" dirty="0"/>
          </a:p>
          <a:p>
            <a:r>
              <a:rPr lang="en-GB" sz="1000" b="1" dirty="0"/>
              <a:t>Malignancy</a:t>
            </a:r>
            <a:endParaRPr lang="en-GB" sz="1000" dirty="0"/>
          </a:p>
          <a:p>
            <a:r>
              <a:rPr lang="en-GB" sz="1000" b="1" dirty="0"/>
              <a:t> </a:t>
            </a:r>
            <a:endParaRPr lang="en-GB" sz="1000" dirty="0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2B5914A-9414-4880-920C-C7D3565F9390}"/>
              </a:ext>
            </a:extLst>
          </p:cNvPr>
          <p:cNvCxnSpPr>
            <a:cxnSpLocks/>
          </p:cNvCxnSpPr>
          <p:nvPr/>
        </p:nvCxnSpPr>
        <p:spPr>
          <a:xfrm flipH="1">
            <a:off x="6119882" y="5710182"/>
            <a:ext cx="4543" cy="346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5133C1C-2D99-4D88-9C6E-95384D03E81C}"/>
              </a:ext>
            </a:extLst>
          </p:cNvPr>
          <p:cNvSpPr/>
          <p:nvPr/>
        </p:nvSpPr>
        <p:spPr>
          <a:xfrm>
            <a:off x="5606223" y="6042114"/>
            <a:ext cx="1038613" cy="74547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Consider non-</a:t>
            </a:r>
            <a:r>
              <a:rPr lang="en-US" sz="1000" dirty="0" err="1">
                <a:solidFill>
                  <a:schemeClr val="tx1"/>
                </a:solidFill>
              </a:rPr>
              <a:t>haematological</a:t>
            </a:r>
            <a:r>
              <a:rPr lang="en-US" sz="1000" dirty="0">
                <a:solidFill>
                  <a:schemeClr val="tx1"/>
                </a:solidFill>
              </a:rPr>
              <a:t> cause **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9CC13B39-6FBE-4372-A7C1-21DA296DC821}"/>
              </a:ext>
            </a:extLst>
          </p:cNvPr>
          <p:cNvSpPr/>
          <p:nvPr/>
        </p:nvSpPr>
        <p:spPr>
          <a:xfrm>
            <a:off x="1626446" y="6787587"/>
            <a:ext cx="1038613" cy="745473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Treat underlying cause and monitor to ensure resolves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6348133-ACA6-40E1-B808-CA26A44DB324}"/>
              </a:ext>
            </a:extLst>
          </p:cNvPr>
          <p:cNvCxnSpPr>
            <a:cxnSpLocks/>
          </p:cNvCxnSpPr>
          <p:nvPr/>
        </p:nvCxnSpPr>
        <p:spPr>
          <a:xfrm flipH="1">
            <a:off x="2664685" y="6480312"/>
            <a:ext cx="976478" cy="3520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CC1D4C26-4E84-48B0-84A1-171DB4B22AA2}"/>
              </a:ext>
            </a:extLst>
          </p:cNvPr>
          <p:cNvSpPr/>
          <p:nvPr/>
        </p:nvSpPr>
        <p:spPr>
          <a:xfrm>
            <a:off x="5231554" y="6844977"/>
            <a:ext cx="1093863" cy="885944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If Ferritin &lt;100mcg/L repeat in 6 </a:t>
            </a:r>
            <a:r>
              <a:rPr lang="en-US" sz="1000" dirty="0" err="1">
                <a:solidFill>
                  <a:schemeClr val="bg1"/>
                </a:solidFill>
              </a:rPr>
              <a:t>monhts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394917-F516-42ED-9C4A-F28A18243D4E}"/>
              </a:ext>
            </a:extLst>
          </p:cNvPr>
          <p:cNvCxnSpPr>
            <a:cxnSpLocks/>
          </p:cNvCxnSpPr>
          <p:nvPr/>
        </p:nvCxnSpPr>
        <p:spPr>
          <a:xfrm>
            <a:off x="4273073" y="6524031"/>
            <a:ext cx="958481" cy="4679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Diamond 81">
            <a:extLst>
              <a:ext uri="{FF2B5EF4-FFF2-40B4-BE49-F238E27FC236}">
                <a16:creationId xmlns:a16="http://schemas.microsoft.com/office/drawing/2014/main" id="{40D50628-4FCF-46CB-B826-43BC7B21DB93}"/>
              </a:ext>
            </a:extLst>
          </p:cNvPr>
          <p:cNvSpPr/>
          <p:nvPr/>
        </p:nvSpPr>
        <p:spPr>
          <a:xfrm>
            <a:off x="4504923" y="6564418"/>
            <a:ext cx="483045" cy="319541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3" name="Diamond 82">
            <a:extLst>
              <a:ext uri="{FF2B5EF4-FFF2-40B4-BE49-F238E27FC236}">
                <a16:creationId xmlns:a16="http://schemas.microsoft.com/office/drawing/2014/main" id="{6DEAE8E6-3D7C-4D5F-AADD-BCE4595F56A2}"/>
              </a:ext>
            </a:extLst>
          </p:cNvPr>
          <p:cNvSpPr/>
          <p:nvPr/>
        </p:nvSpPr>
        <p:spPr>
          <a:xfrm>
            <a:off x="2911402" y="6472140"/>
            <a:ext cx="483045" cy="374214"/>
          </a:xfrm>
          <a:prstGeom prst="diamon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Yes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82327" y="1164653"/>
            <a:ext cx="3088632" cy="27572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1" b="1" dirty="0">
                <a:solidFill>
                  <a:schemeClr val="tx1"/>
                </a:solidFill>
              </a:rPr>
              <a:t>*</a:t>
            </a:r>
            <a:r>
              <a:rPr lang="en-GB" sz="1101" b="1" i="1" dirty="0">
                <a:solidFill>
                  <a:schemeClr val="tx1"/>
                </a:solidFill>
              </a:rPr>
              <a:t>Note: it is recommended to screen ADULT first degree relatives (siblings) of known C282Y HOMOZYGOTES ONLY for genetic haemochromatosis due to their increased risk for C282Y homozygosity.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1" b="1" i="1" dirty="0">
                <a:solidFill>
                  <a:schemeClr val="tx1"/>
                </a:solidFill>
              </a:rPr>
              <a:t>Screening should be performed by ferritin, </a:t>
            </a:r>
            <a:r>
              <a:rPr lang="en-GB" sz="1101" b="1" i="1">
                <a:solidFill>
                  <a:schemeClr val="tx1"/>
                </a:solidFill>
              </a:rPr>
              <a:t>iron studies and </a:t>
            </a:r>
            <a:r>
              <a:rPr lang="en-GB" sz="1101" b="1" i="1" dirty="0">
                <a:solidFill>
                  <a:schemeClr val="tx1"/>
                </a:solidFill>
              </a:rPr>
              <a:t>genetic testing.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1" b="1" i="1" dirty="0">
                <a:solidFill>
                  <a:schemeClr val="tx1"/>
                </a:solidFill>
              </a:rPr>
              <a:t>HFE testing can be performed in primary care and does not require referral to haematology or clinical genetics (see text).</a:t>
            </a:r>
            <a:endParaRPr lang="en-GB" sz="1101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1" b="1" i="1" dirty="0">
                <a:solidFill>
                  <a:schemeClr val="tx1"/>
                </a:solidFill>
              </a:rPr>
              <a:t>HFE testing in children is inappropriate.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1" b="1" i="1" dirty="0">
                <a:solidFill>
                  <a:schemeClr val="tx1"/>
                </a:solidFill>
              </a:rPr>
              <a:t>If patient has had a private HFE test which confirms GH, please refer to haematology.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D29688-0BAD-6B6B-0FE5-ECC09337A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Guidance; Haematology Consultant – Dr Emma Litt</a:t>
            </a:r>
          </a:p>
          <a:p>
            <a:r>
              <a:rPr lang="en-GB" dirty="0"/>
              <a:t>Clinical Lead - Dr Dewi Eden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FB0EA1-7CD9-07BD-A502-FA131A972441}"/>
              </a:ext>
            </a:extLst>
          </p:cNvPr>
          <p:cNvSpPr/>
          <p:nvPr/>
        </p:nvSpPr>
        <p:spPr>
          <a:xfrm>
            <a:off x="1094993" y="7743364"/>
            <a:ext cx="4455698" cy="148768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1000" b="1" dirty="0">
                <a:solidFill>
                  <a:schemeClr val="tx1"/>
                </a:solidFill>
              </a:rPr>
              <a:t>** Causes: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 including COVID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Iron therapy and blood transfusions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Inflammation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Malignancy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Liver disease including fatty liver disease (LFTS may be normal; consider USS abdomen)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Metabolic syndrome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Alcohol excess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8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181" indent="-457181">
              <a:buFont typeface="+mj-lt"/>
              <a:buAutoNum type="arabicPeriod"/>
            </a:pPr>
            <a:r>
              <a:rPr lang="en-GB" dirty="0"/>
              <a:t>Lymphadenopathy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Splenomegaly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Lymphocytosis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Lymphopenia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Neutropenia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Neutrophilia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Eosinophilia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Polycythaemia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Thrombocytosis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Thrombocytopenia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 err="1"/>
              <a:t>Paraprotein</a:t>
            </a:r>
            <a:endParaRPr lang="en-GB" dirty="0"/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Microcytic anaemia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Normocytic Anaemia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 err="1"/>
              <a:t>Macrocytosis</a:t>
            </a:r>
            <a:endParaRPr lang="en-GB" dirty="0"/>
          </a:p>
          <a:p>
            <a:pPr marL="457181" indent="-457181">
              <a:buFont typeface="+mj-lt"/>
              <a:buAutoNum type="arabicPeriod"/>
            </a:pPr>
            <a:r>
              <a:rPr lang="en-GB" dirty="0"/>
              <a:t>Pancytopenia</a:t>
            </a:r>
          </a:p>
          <a:p>
            <a:pPr marL="457181" indent="-457181">
              <a:buFont typeface="+mj-lt"/>
              <a:buAutoNum type="arabicPeriod"/>
            </a:pPr>
            <a:r>
              <a:rPr lang="en-GB" dirty="0" err="1"/>
              <a:t>Hyperferrintinaemia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457181" indent="-457181">
              <a:buFont typeface="+mj-lt"/>
              <a:buAutoNum type="arabicPeriod"/>
            </a:pPr>
            <a:endParaRPr lang="en-GB" dirty="0"/>
          </a:p>
          <a:p>
            <a:pPr marL="457181" indent="-457181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2F473-683B-B3BA-FCB7-6CA63627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Lymphadenopathy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355949" y="4432388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685642" y="4528472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822670" y="1172016"/>
            <a:ext cx="1520908" cy="406233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b="1" dirty="0">
                <a:solidFill>
                  <a:schemeClr val="tx1"/>
                </a:solidFill>
              </a:rPr>
              <a:t>Lymphadenopathy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>
            <a:off x="3583126" y="1578249"/>
            <a:ext cx="7019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2E85932E-E6DE-4F83-BBFC-43CC38D5AA27}"/>
              </a:ext>
            </a:extLst>
          </p:cNvPr>
          <p:cNvSpPr/>
          <p:nvPr/>
        </p:nvSpPr>
        <p:spPr>
          <a:xfrm>
            <a:off x="618438" y="2855707"/>
            <a:ext cx="1811596" cy="17876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Lymphadenopathy associated with: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 symptoms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Liver and spleen enlargement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Rapidly increasing in size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Generalised</a:t>
            </a:r>
            <a:r>
              <a:rPr lang="en-US" sz="1000" dirty="0">
                <a:solidFill>
                  <a:schemeClr val="tx1"/>
                </a:solidFill>
              </a:rPr>
              <a:t> lymphadenopathy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Cytopenias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E65C5F88-C8CC-46F5-899F-DA48ED27B2D6}"/>
              </a:ext>
            </a:extLst>
          </p:cNvPr>
          <p:cNvSpPr/>
          <p:nvPr/>
        </p:nvSpPr>
        <p:spPr>
          <a:xfrm>
            <a:off x="618433" y="4844594"/>
            <a:ext cx="1811596" cy="60052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r>
              <a:rPr lang="en-US" sz="1000" dirty="0">
                <a:solidFill>
                  <a:schemeClr val="tx1"/>
                </a:solidFill>
              </a:rPr>
              <a:t> on urgent (suspected cancer) pathway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5C99AB9-8E87-44B4-83D4-79F8CB44E129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5323487" y="3877923"/>
            <a:ext cx="1" cy="2160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583601" y="1803712"/>
            <a:ext cx="2013086" cy="600529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Lymphadenopathy- look for causes</a:t>
            </a: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E51BA8D2-FBE7-4FE5-AA2A-1431E51FBC90}"/>
              </a:ext>
            </a:extLst>
          </p:cNvPr>
          <p:cNvCxnSpPr>
            <a:cxnSpLocks/>
          </p:cNvCxnSpPr>
          <p:nvPr/>
        </p:nvCxnSpPr>
        <p:spPr>
          <a:xfrm rot="5400000">
            <a:off x="2293790" y="1568703"/>
            <a:ext cx="451468" cy="2136590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486913" y="2872275"/>
            <a:ext cx="1673148" cy="10056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Localised</a:t>
            </a:r>
            <a:r>
              <a:rPr lang="en-US" sz="1000" dirty="0">
                <a:solidFill>
                  <a:schemeClr val="tx1"/>
                </a:solidFill>
              </a:rPr>
              <a:t> unexplained adenopathy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Concerns of metastatic node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371238" y="1042004"/>
            <a:ext cx="2013086" cy="7872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B Symptoms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Weight loss &gt;10% over 6 months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Drenching sweats,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Unexplained fever &gt;38°C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62516D-8416-4EC2-BB87-3FE576026451}"/>
              </a:ext>
            </a:extLst>
          </p:cNvPr>
          <p:cNvCxnSpPr>
            <a:cxnSpLocks/>
          </p:cNvCxnSpPr>
          <p:nvPr/>
        </p:nvCxnSpPr>
        <p:spPr>
          <a:xfrm>
            <a:off x="1515726" y="4643405"/>
            <a:ext cx="0" cy="1936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43C0C35-BFBF-426E-9D37-5C2550DF39F1}"/>
              </a:ext>
            </a:extLst>
          </p:cNvPr>
          <p:cNvSpPr/>
          <p:nvPr/>
        </p:nvSpPr>
        <p:spPr>
          <a:xfrm>
            <a:off x="4486913" y="4093935"/>
            <a:ext cx="1673148" cy="895161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Appropriate referral to surgical team or ENT for biopsy/ radiological biopsy (US or CT guidance)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618436" y="5699597"/>
            <a:ext cx="5529247" cy="104913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Causes: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Acute and chronic bacterial infections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Syphilis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Auto immune conditions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Malignancy (</a:t>
            </a:r>
            <a:r>
              <a:rPr lang="en-US" sz="1000" dirty="0" err="1">
                <a:solidFill>
                  <a:schemeClr val="tx1"/>
                </a:solidFill>
              </a:rPr>
              <a:t>haematological</a:t>
            </a:r>
            <a:r>
              <a:rPr lang="en-US" sz="1000" dirty="0">
                <a:solidFill>
                  <a:schemeClr val="tx1"/>
                </a:solidFill>
              </a:rPr>
              <a:t>/ metastatic)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Viral infections (including HIV, EBV, CMV)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222798" y="1771586"/>
            <a:ext cx="468036" cy="1733343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7426CC-3906-4A34-783A-FAB37D97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Splenomegaly</a:t>
            </a: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481961" y="6534124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974679" y="6630209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625687" y="1291592"/>
            <a:ext cx="1679944" cy="543331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Splenomegaly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464987" y="1834921"/>
            <a:ext cx="672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C954384-7AED-4448-A2C8-85D8CE65B669}"/>
              </a:ext>
            </a:extLst>
          </p:cNvPr>
          <p:cNvSpPr/>
          <p:nvPr/>
        </p:nvSpPr>
        <p:spPr>
          <a:xfrm>
            <a:off x="2466851" y="2060384"/>
            <a:ext cx="1996268" cy="600529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Spleen &gt;13cm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540831" y="3292834"/>
            <a:ext cx="1659170" cy="8517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If Criteria not met for urgent referral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841892" y="6250498"/>
            <a:ext cx="5358109" cy="16807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Infections – Viral (HIV, EBV, CMV) and parasitic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Alcohol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Liver disease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Cardiac failure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Autoimmune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Lymphoproliferative disorders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Myeloproliferative disorders (such as CML or myeloproliferative disorders)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</a:rPr>
              <a:t>Haemolysis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101740" y="2024158"/>
            <a:ext cx="631921" cy="190542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C5191B9-6360-476F-81FD-C3F596400F3C}"/>
              </a:ext>
            </a:extLst>
          </p:cNvPr>
          <p:cNvSpPr/>
          <p:nvPr/>
        </p:nvSpPr>
        <p:spPr>
          <a:xfrm>
            <a:off x="841894" y="3289003"/>
            <a:ext cx="1659168" cy="18313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B symptoms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 err="1">
                <a:solidFill>
                  <a:schemeClr val="tx1"/>
                </a:solidFill>
              </a:rPr>
              <a:t>Cytopenias</a:t>
            </a:r>
            <a:endParaRPr lang="en-GB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Paraprotein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Lymphadenopathy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high haemoglobin or increased platelet count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Evidence of haemolysis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High WBC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Leuco-erythroblastic blood film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  <a:stCxn id="56" idx="2"/>
            <a:endCxn id="40" idx="0"/>
          </p:cNvCxnSpPr>
          <p:nvPr/>
        </p:nvCxnSpPr>
        <p:spPr>
          <a:xfrm rot="5400000">
            <a:off x="2254187" y="2078203"/>
            <a:ext cx="628091" cy="179350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9C4017-11F3-438A-A863-871363C5A1D4}"/>
              </a:ext>
            </a:extLst>
          </p:cNvPr>
          <p:cNvCxnSpPr>
            <a:cxnSpLocks/>
          </p:cNvCxnSpPr>
          <p:nvPr/>
        </p:nvCxnSpPr>
        <p:spPr>
          <a:xfrm>
            <a:off x="5370416" y="414456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D5127B-0772-4A82-A0D5-24C7D795F370}"/>
              </a:ext>
            </a:extLst>
          </p:cNvPr>
          <p:cNvCxnSpPr>
            <a:cxnSpLocks/>
          </p:cNvCxnSpPr>
          <p:nvPr/>
        </p:nvCxnSpPr>
        <p:spPr>
          <a:xfrm>
            <a:off x="1671040" y="5120309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C76D06-23B2-4564-82DB-095D20784721}"/>
              </a:ext>
            </a:extLst>
          </p:cNvPr>
          <p:cNvSpPr/>
          <p:nvPr/>
        </p:nvSpPr>
        <p:spPr>
          <a:xfrm>
            <a:off x="841892" y="5460222"/>
            <a:ext cx="1624961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Refer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r>
              <a:rPr lang="en-US" sz="1000" dirty="0">
                <a:solidFill>
                  <a:schemeClr val="bg1"/>
                </a:solidFill>
              </a:rPr>
              <a:t> on urgent (suspected cancer) pathway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07CEBCF-3898-49F9-A42A-38F2416E06A1}"/>
              </a:ext>
            </a:extLst>
          </p:cNvPr>
          <p:cNvSpPr/>
          <p:nvPr/>
        </p:nvSpPr>
        <p:spPr>
          <a:xfrm>
            <a:off x="4540831" y="4501170"/>
            <a:ext cx="1659167" cy="60052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no obvious cause refer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EF347A0-77EB-4F7C-BB49-773A29A7E7F3}"/>
              </a:ext>
            </a:extLst>
          </p:cNvPr>
          <p:cNvSpPr/>
          <p:nvPr/>
        </p:nvSpPr>
        <p:spPr>
          <a:xfrm>
            <a:off x="523359" y="1230854"/>
            <a:ext cx="1598624" cy="125665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B symptoms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weight loss &gt;10% over 6 months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drenching sweats,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unexplained fever &gt;38°C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9CB3EB9-095E-4FA1-88D9-71E5E179E21A}"/>
              </a:ext>
            </a:extLst>
          </p:cNvPr>
          <p:cNvSpPr/>
          <p:nvPr/>
        </p:nvSpPr>
        <p:spPr>
          <a:xfrm>
            <a:off x="4540831" y="1386261"/>
            <a:ext cx="1847748" cy="759997"/>
          </a:xfrm>
          <a:prstGeom prst="roundRect">
            <a:avLst/>
          </a:prstGeom>
          <a:solidFill>
            <a:srgbClr val="BCD6EE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NB: </a:t>
            </a:r>
            <a:r>
              <a:rPr lang="en-US" sz="1000" dirty="0">
                <a:solidFill>
                  <a:schemeClr val="tx1"/>
                </a:solidFill>
              </a:rPr>
              <a:t>Spleen increases with height. On average increases in length by 0.2 cm for every inch &gt; 6ft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E1E265-A5FB-A8AD-A84B-4F20B9C9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6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Lymphocytosis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364389" y="4432388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630426" y="4528472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831110" y="1172016"/>
            <a:ext cx="1520908" cy="406233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b="1" dirty="0">
                <a:solidFill>
                  <a:schemeClr val="tx1"/>
                </a:solidFill>
              </a:rPr>
              <a:t>Lymphocytosis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>
            <a:off x="3591566" y="1578249"/>
            <a:ext cx="7019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2E85932E-E6DE-4F83-BBFC-43CC38D5AA27}"/>
                  </a:ext>
                </a:extLst>
              </p:cNvPr>
              <p:cNvSpPr/>
              <p:nvPr/>
            </p:nvSpPr>
            <p:spPr>
              <a:xfrm>
                <a:off x="903453" y="2855709"/>
                <a:ext cx="1673140" cy="121606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Lymphocytosis &gt;20x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GB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L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Other 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cytopenias</a:t>
                </a:r>
                <a:endParaRPr lang="en-US" sz="1000" dirty="0">
                  <a:solidFill>
                    <a:schemeClr val="tx1"/>
                  </a:solidFill>
                </a:endParaRP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B symptoms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Lymphadenopathy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Splenomegaly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2E85932E-E6DE-4F83-BBFC-43CC38D5A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453" y="2855709"/>
                <a:ext cx="1673140" cy="1216066"/>
              </a:xfrm>
              <a:prstGeom prst="roundRect">
                <a:avLst/>
              </a:prstGeom>
              <a:blipFill>
                <a:blip r:embed="rId5"/>
                <a:stretch>
                  <a:fillRect l="-36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E65C5F88-C8CC-46F5-899F-DA48ED27B2D6}"/>
              </a:ext>
            </a:extLst>
          </p:cNvPr>
          <p:cNvSpPr/>
          <p:nvPr/>
        </p:nvSpPr>
        <p:spPr>
          <a:xfrm>
            <a:off x="903453" y="4396250"/>
            <a:ext cx="1542501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Refer urgently (suspected cancer)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5C99AB9-8E87-44B4-83D4-79F8CB44E129}"/>
              </a:ext>
            </a:extLst>
          </p:cNvPr>
          <p:cNvCxnSpPr>
            <a:cxnSpLocks/>
          </p:cNvCxnSpPr>
          <p:nvPr/>
        </p:nvCxnSpPr>
        <p:spPr>
          <a:xfrm>
            <a:off x="5235276" y="3275891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592041" y="1803712"/>
                <a:ext cx="2013086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Lymphocytosis &gt;5x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041" y="1803712"/>
                <a:ext cx="2013086" cy="60052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/>
              <p:nvPr/>
            </p:nvSpPr>
            <p:spPr>
              <a:xfrm>
                <a:off x="4389586" y="2880227"/>
                <a:ext cx="1673148" cy="39566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Lymphocytosis 5-20x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586" y="2880227"/>
                <a:ext cx="1673148" cy="395664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354325" y="1042004"/>
            <a:ext cx="2013086" cy="7872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B Symptoms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Weight loss &gt;10% over 6 months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Drenching sweats,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Unexplained fever &gt;38°C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62516D-8416-4EC2-BB87-3FE576026451}"/>
              </a:ext>
            </a:extLst>
          </p:cNvPr>
          <p:cNvCxnSpPr>
            <a:cxnSpLocks/>
            <a:endCxn id="130" idx="0"/>
          </p:cNvCxnSpPr>
          <p:nvPr/>
        </p:nvCxnSpPr>
        <p:spPr>
          <a:xfrm>
            <a:off x="1669778" y="4071775"/>
            <a:ext cx="4926" cy="3244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903453" y="5358809"/>
            <a:ext cx="5589292" cy="13361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Causes: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Smoking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Viral infections especially Glandular fever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Lymphoproliferative disorders (such as CLL)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Bacterial infections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Post-splenectomy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Rheumatoid arthritis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174380" y="1828445"/>
            <a:ext cx="475986" cy="162757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ED9615A-4BBE-4654-B733-AF8C2BE04B31}"/>
              </a:ext>
            </a:extLst>
          </p:cNvPr>
          <p:cNvSpPr/>
          <p:nvPr/>
        </p:nvSpPr>
        <p:spPr>
          <a:xfrm>
            <a:off x="4389585" y="3620015"/>
            <a:ext cx="1673148" cy="395664"/>
          </a:xfrm>
          <a:prstGeom prst="roundRect">
            <a:avLst/>
          </a:prstGeom>
          <a:solidFill>
            <a:srgbClr val="C5E0B2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2 months and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0668892-8DC0-4DB3-A342-8C621F2C028D}"/>
              </a:ext>
            </a:extLst>
          </p:cNvPr>
          <p:cNvCxnSpPr>
            <a:cxnSpLocks/>
          </p:cNvCxnSpPr>
          <p:nvPr/>
        </p:nvCxnSpPr>
        <p:spPr>
          <a:xfrm rot="5400000">
            <a:off x="2442739" y="1714038"/>
            <a:ext cx="451468" cy="1860223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FB80F496-6337-4B1F-B23D-84EF4E319AD8}"/>
                  </a:ext>
                </a:extLst>
              </p:cNvPr>
              <p:cNvSpPr/>
              <p:nvPr/>
            </p:nvSpPr>
            <p:spPr>
              <a:xfrm>
                <a:off x="5351354" y="4573450"/>
                <a:ext cx="1141390" cy="600529"/>
              </a:xfrm>
              <a:prstGeom prst="roundRect">
                <a:avLst/>
              </a:prstGeom>
              <a:solidFill>
                <a:srgbClr val="F7C7A7"/>
              </a:solidFill>
              <a:ln>
                <a:solidFill>
                  <a:srgbClr val="AE5A2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persistent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&gt;10x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refer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routinely to</a:t>
                </a:r>
              </a:p>
              <a:p>
                <a:pPr algn="ctr"/>
                <a:r>
                  <a:rPr lang="en-US" sz="1000" dirty="0" err="1">
                    <a:solidFill>
                      <a:schemeClr val="tx1"/>
                    </a:solidFill>
                  </a:rPr>
                  <a:t>Haematology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FB80F496-6337-4B1F-B23D-84EF4E319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354" y="4573450"/>
                <a:ext cx="1141390" cy="600529"/>
              </a:xfrm>
              <a:prstGeom prst="roundRect">
                <a:avLst/>
              </a:prstGeom>
              <a:blipFill>
                <a:blip r:embed="rId8"/>
                <a:stretch>
                  <a:fillRect t="-4950" b="-12871"/>
                </a:stretch>
              </a:blipFill>
              <a:ln>
                <a:solidFill>
                  <a:srgbClr val="AE5A2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7F09BA2C-3F55-4622-9B86-7EEE54DD7E03}"/>
                  </a:ext>
                </a:extLst>
              </p:cNvPr>
              <p:cNvSpPr/>
              <p:nvPr/>
            </p:nvSpPr>
            <p:spPr>
              <a:xfrm>
                <a:off x="4009409" y="4578451"/>
                <a:ext cx="1141390" cy="600529"/>
              </a:xfrm>
              <a:prstGeom prst="roundRect">
                <a:avLst/>
              </a:prstGeom>
              <a:solidFill>
                <a:srgbClr val="C5E0B2"/>
              </a:solidFill>
              <a:ln>
                <a:solidFill>
                  <a:srgbClr val="AE5A2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&lt;10x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monitor 6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monthly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7F09BA2C-3F55-4622-9B86-7EEE54DD7E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409" y="4578451"/>
                <a:ext cx="1141390" cy="600529"/>
              </a:xfrm>
              <a:prstGeom prst="roundRect">
                <a:avLst/>
              </a:prstGeom>
              <a:blipFill>
                <a:blip r:embed="rId9"/>
                <a:stretch>
                  <a:fillRect b="-990"/>
                </a:stretch>
              </a:blipFill>
              <a:ln>
                <a:solidFill>
                  <a:srgbClr val="AE5A2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CC818A50-B782-4FC3-ACD5-5D7D333CD703}"/>
              </a:ext>
            </a:extLst>
          </p:cNvPr>
          <p:cNvCxnSpPr>
            <a:stCxn id="30" idx="2"/>
            <a:endCxn id="33" idx="0"/>
          </p:cNvCxnSpPr>
          <p:nvPr/>
        </p:nvCxnSpPr>
        <p:spPr>
          <a:xfrm rot="16200000" flipH="1">
            <a:off x="5295220" y="3946618"/>
            <a:ext cx="557769" cy="695890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2597AB6D-0CAA-43F4-9B9D-55D926A388E6}"/>
              </a:ext>
            </a:extLst>
          </p:cNvPr>
          <p:cNvCxnSpPr>
            <a:stCxn id="30" idx="2"/>
            <a:endCxn id="39" idx="0"/>
          </p:cNvCxnSpPr>
          <p:nvPr/>
        </p:nvCxnSpPr>
        <p:spPr>
          <a:xfrm rot="5400000">
            <a:off x="4621746" y="3974039"/>
            <a:ext cx="562770" cy="64605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8D357C-A44E-4651-E4E6-B8C92ED2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6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Lymphopenia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364389" y="4609812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694082" y="4705896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710615" y="1349440"/>
            <a:ext cx="1508201" cy="406233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Lymphopenia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>
            <a:off x="3464715" y="1755673"/>
            <a:ext cx="4963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471544" y="1981136"/>
                <a:ext cx="1996268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Lymphocytes&lt;1.0x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1544" y="1981136"/>
                <a:ext cx="1996268" cy="60052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701458" y="3213585"/>
            <a:ext cx="1659168" cy="597544"/>
          </a:xfrm>
          <a:prstGeom prst="roundRect">
            <a:avLst/>
          </a:prstGeom>
          <a:solidFill>
            <a:srgbClr val="C5E0B2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If no red flag symptoms repeat FBC in 3 months and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490416" y="1131323"/>
            <a:ext cx="1619455" cy="118781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u="sng" dirty="0">
                <a:solidFill>
                  <a:schemeClr val="tx1"/>
                </a:solidFill>
              </a:rPr>
              <a:t>Red Flag signs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Weight loss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Fevers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Drenching night sweats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Recurrent infections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984794-6279-4002-B43E-F8D41316F32F}"/>
              </a:ext>
            </a:extLst>
          </p:cNvPr>
          <p:cNvSpPr/>
          <p:nvPr/>
        </p:nvSpPr>
        <p:spPr>
          <a:xfrm>
            <a:off x="490415" y="6298024"/>
            <a:ext cx="5870211" cy="18057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Causes:</a:t>
            </a:r>
          </a:p>
          <a:p>
            <a:endParaRPr lang="en-US" sz="10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Elderly patients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Infections including HIV, hepatitis B and C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Excess alcohol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Malnutrition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Medications-steroids, chemotherapy, antiepileptics, antidepressants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Systemic immune conditions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Systemic illness(renal, cardiac, liver failure, malignancy)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Lymphoma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  <a:stCxn id="56" idx="2"/>
            <a:endCxn id="44" idx="0"/>
          </p:cNvCxnSpPr>
          <p:nvPr/>
        </p:nvCxnSpPr>
        <p:spPr>
          <a:xfrm rot="16200000" flipH="1">
            <a:off x="4184400" y="1866941"/>
            <a:ext cx="631921" cy="206136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8E8D930-E78C-45E0-8A15-A4754E4B9D43}"/>
              </a:ext>
            </a:extLst>
          </p:cNvPr>
          <p:cNvCxnSpPr>
            <a:cxnSpLocks/>
          </p:cNvCxnSpPr>
          <p:nvPr/>
        </p:nvCxnSpPr>
        <p:spPr>
          <a:xfrm>
            <a:off x="3463980" y="2881342"/>
            <a:ext cx="0" cy="3477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399A496-5E57-4498-952B-E0DEE9512333}"/>
                  </a:ext>
                </a:extLst>
              </p:cNvPr>
              <p:cNvSpPr/>
              <p:nvPr/>
            </p:nvSpPr>
            <p:spPr>
              <a:xfrm>
                <a:off x="2595938" y="3225281"/>
                <a:ext cx="1659168" cy="585846"/>
              </a:xfrm>
              <a:prstGeom prst="roundRect">
                <a:avLst/>
              </a:prstGeom>
              <a:solidFill>
                <a:srgbClr val="C5E0B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&gt;0.5x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and &gt;70 years of age no need for further investigations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399A496-5E57-4498-952B-E0DEE95123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938" y="3225281"/>
                <a:ext cx="1659168" cy="585846"/>
              </a:xfrm>
              <a:prstGeom prst="roundRect">
                <a:avLst/>
              </a:prstGeom>
              <a:blipFill>
                <a:blip r:embed="rId6"/>
                <a:stretch>
                  <a:fillRect l="-1460" r="-2920" b="-306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C5191B9-6360-476F-81FD-C3F596400F3C}"/>
              </a:ext>
            </a:extLst>
          </p:cNvPr>
          <p:cNvSpPr/>
          <p:nvPr/>
        </p:nvSpPr>
        <p:spPr>
          <a:xfrm>
            <a:off x="490417" y="3209755"/>
            <a:ext cx="1659168" cy="898950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Lymphocytes &lt;1 and red flag symptoms examine for lymph nodes and if present refer to ‘Lymphocytosis’ pathway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  <a:stCxn id="56" idx="2"/>
            <a:endCxn id="40" idx="0"/>
          </p:cNvCxnSpPr>
          <p:nvPr/>
        </p:nvCxnSpPr>
        <p:spPr>
          <a:xfrm rot="5400000">
            <a:off x="2080795" y="1820872"/>
            <a:ext cx="628090" cy="214967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61C429-7DED-BADB-9F41-76BA0EA9DAA9}"/>
              </a:ext>
            </a:extLst>
          </p:cNvPr>
          <p:cNvCxnSpPr>
            <a:cxnSpLocks/>
          </p:cNvCxnSpPr>
          <p:nvPr/>
        </p:nvCxnSpPr>
        <p:spPr>
          <a:xfrm>
            <a:off x="1315357" y="4108705"/>
            <a:ext cx="0" cy="3477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E23E583-8B69-B66C-7A01-A23841FCFA68}"/>
              </a:ext>
            </a:extLst>
          </p:cNvPr>
          <p:cNvSpPr/>
          <p:nvPr/>
        </p:nvSpPr>
        <p:spPr>
          <a:xfrm>
            <a:off x="429208" y="4494598"/>
            <a:ext cx="1659168" cy="908975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Refer to haematology only if suspicious of lymphoma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7DA6D7-0951-6214-D67F-67A1C1D6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Neutropenia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399829" y="4535751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729522" y="4631835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710615" y="1275379"/>
            <a:ext cx="1508201" cy="406233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Neutropenia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>
            <a:off x="3464715" y="1681612"/>
            <a:ext cx="4963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85C99AB9-8E87-44B4-83D4-79F8CB44E129}"/>
              </a:ext>
            </a:extLst>
          </p:cNvPr>
          <p:cNvCxnSpPr>
            <a:cxnSpLocks/>
          </p:cNvCxnSpPr>
          <p:nvPr/>
        </p:nvCxnSpPr>
        <p:spPr>
          <a:xfrm>
            <a:off x="5630274" y="3737067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471544" y="1907075"/>
                <a:ext cx="1996268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Neutrophil Count &lt;1.8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GB" sz="10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1544" y="1907075"/>
                <a:ext cx="1996268" cy="60052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/>
              <p:nvPr/>
            </p:nvSpPr>
            <p:spPr>
              <a:xfrm>
                <a:off x="4701458" y="3139221"/>
                <a:ext cx="1825089" cy="58584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Neutrophil Count &gt;1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B3535EFB-9A17-4D55-8F4C-A376B3CCFA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458" y="3139221"/>
                <a:ext cx="1825089" cy="58584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348852" y="1121053"/>
            <a:ext cx="1659165" cy="14092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b="1" u="sng" dirty="0">
                <a:solidFill>
                  <a:schemeClr val="tx1"/>
                </a:solidFill>
              </a:rPr>
              <a:t>Causes To Consider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Drugs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Myeloma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B12/folate deficiency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Autoimmune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Any viral infection including HIV/Hepatitis B/C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A666A91-A725-482A-ABDB-F3620C561FE3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26032" y="1762823"/>
            <a:ext cx="631619" cy="214432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FB80F496-6337-4B1F-B23D-84EF4E319AD8}"/>
                  </a:ext>
                </a:extLst>
              </p:cNvPr>
              <p:cNvSpPr/>
              <p:nvPr/>
            </p:nvSpPr>
            <p:spPr>
              <a:xfrm>
                <a:off x="2506985" y="5023890"/>
                <a:ext cx="1825084" cy="600529"/>
              </a:xfrm>
              <a:prstGeom prst="roundRect">
                <a:avLst/>
              </a:prstGeom>
              <a:solidFill>
                <a:srgbClr val="F7C7A7"/>
              </a:solidFill>
              <a:ln>
                <a:solidFill>
                  <a:srgbClr val="AE5A2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persistently &lt;1.0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and no obvious cause found, refer to 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Haematology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FB80F496-6337-4B1F-B23D-84EF4E319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985" y="5023890"/>
                <a:ext cx="1825084" cy="600529"/>
              </a:xfrm>
              <a:prstGeom prst="roundRect">
                <a:avLst/>
              </a:prstGeom>
              <a:blipFill>
                <a:blip r:embed="rId7"/>
                <a:stretch>
                  <a:fillRect l="-1987" r="-3311" b="-990"/>
                </a:stretch>
              </a:blipFill>
              <a:ln>
                <a:solidFill>
                  <a:srgbClr val="AE5A2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8E8D930-E78C-45E0-8A15-A4754E4B9D43}"/>
              </a:ext>
            </a:extLst>
          </p:cNvPr>
          <p:cNvCxnSpPr>
            <a:cxnSpLocks/>
          </p:cNvCxnSpPr>
          <p:nvPr/>
        </p:nvCxnSpPr>
        <p:spPr>
          <a:xfrm>
            <a:off x="3463980" y="2807281"/>
            <a:ext cx="0" cy="3477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38A4E67-345E-4570-ADB4-E0621C4ED57D}"/>
              </a:ext>
            </a:extLst>
          </p:cNvPr>
          <p:cNvCxnSpPr>
            <a:cxnSpLocks/>
          </p:cNvCxnSpPr>
          <p:nvPr/>
        </p:nvCxnSpPr>
        <p:spPr>
          <a:xfrm rot="5400000">
            <a:off x="2080796" y="1753898"/>
            <a:ext cx="628091" cy="214967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52598D79-4D4B-4E46-B7A8-F360D5E2D94C}"/>
                  </a:ext>
                </a:extLst>
              </p:cNvPr>
              <p:cNvSpPr/>
              <p:nvPr/>
            </p:nvSpPr>
            <p:spPr>
              <a:xfrm>
                <a:off x="2514431" y="3139221"/>
                <a:ext cx="1825200" cy="58584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Neutrophil Count 0.5 - 1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52598D79-4D4B-4E46-B7A8-F360D5E2D9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431" y="3139221"/>
                <a:ext cx="1825200" cy="58584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79F78E8D-CB15-49DC-B776-0AF96D5C2813}"/>
                  </a:ext>
                </a:extLst>
              </p:cNvPr>
              <p:cNvSpPr/>
              <p:nvPr/>
            </p:nvSpPr>
            <p:spPr>
              <a:xfrm>
                <a:off x="465086" y="3139221"/>
                <a:ext cx="1659168" cy="58584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Neutrophil Count &lt;0.5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79F78E8D-CB15-49DC-B776-0AF96D5C2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86" y="3139221"/>
                <a:ext cx="1659168" cy="585846"/>
              </a:xfrm>
              <a:prstGeom prst="roundRect">
                <a:avLst/>
              </a:prstGeom>
              <a:blipFill>
                <a:blip r:embed="rId9"/>
                <a:stretch>
                  <a:fillRect l="-1460" r="-146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9CA3D63-E145-468A-B7F4-811752FA13FD}"/>
              </a:ext>
            </a:extLst>
          </p:cNvPr>
          <p:cNvSpPr/>
          <p:nvPr/>
        </p:nvSpPr>
        <p:spPr>
          <a:xfrm>
            <a:off x="4701459" y="4092056"/>
            <a:ext cx="1825089" cy="585846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6 weeks and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756115D-2567-47B9-BC7B-8F2F18BAB4F4}"/>
              </a:ext>
            </a:extLst>
          </p:cNvPr>
          <p:cNvCxnSpPr>
            <a:cxnSpLocks/>
          </p:cNvCxnSpPr>
          <p:nvPr/>
        </p:nvCxnSpPr>
        <p:spPr>
          <a:xfrm>
            <a:off x="5633826" y="4669170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A92BBEC7-CBAC-415D-A7C9-06A4D9BB86AD}"/>
                  </a:ext>
                </a:extLst>
              </p:cNvPr>
              <p:cNvSpPr/>
              <p:nvPr/>
            </p:nvSpPr>
            <p:spPr>
              <a:xfrm>
                <a:off x="4705011" y="5024159"/>
                <a:ext cx="1825089" cy="585846"/>
              </a:xfrm>
              <a:prstGeom prst="roundRect">
                <a:avLst/>
              </a:prstGeom>
              <a:solidFill>
                <a:srgbClr val="C5E0B2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between 1.0-1.8x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then monitor annually.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A92BBEC7-CBAC-415D-A7C9-06A4D9BB8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011" y="5024159"/>
                <a:ext cx="1825089" cy="585846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74F1E60-8EA5-4DE2-A8FC-2396AC79DC07}"/>
              </a:ext>
            </a:extLst>
          </p:cNvPr>
          <p:cNvCxnSpPr>
            <a:cxnSpLocks/>
          </p:cNvCxnSpPr>
          <p:nvPr/>
        </p:nvCxnSpPr>
        <p:spPr>
          <a:xfrm>
            <a:off x="3435800" y="3725068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C9B7373-8077-4EDF-8973-9CCA01304D8F}"/>
              </a:ext>
            </a:extLst>
          </p:cNvPr>
          <p:cNvSpPr/>
          <p:nvPr/>
        </p:nvSpPr>
        <p:spPr>
          <a:xfrm>
            <a:off x="2506986" y="4080057"/>
            <a:ext cx="1825089" cy="585846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1 week and look for causes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C2CD7F7-B187-468A-BD48-6D8BCBC176B0}"/>
              </a:ext>
            </a:extLst>
          </p:cNvPr>
          <p:cNvCxnSpPr>
            <a:cxnSpLocks/>
          </p:cNvCxnSpPr>
          <p:nvPr/>
        </p:nvCxnSpPr>
        <p:spPr>
          <a:xfrm>
            <a:off x="3439352" y="4657171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E973489-4AE7-4A57-B7E6-9564B9F0E623}"/>
              </a:ext>
            </a:extLst>
          </p:cNvPr>
          <p:cNvSpPr/>
          <p:nvPr/>
        </p:nvSpPr>
        <p:spPr>
          <a:xfrm>
            <a:off x="292929" y="4187159"/>
            <a:ext cx="949367" cy="5858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Patient well with no fever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026096C-61AB-4B5B-BE70-0AC4E0EAF85F}"/>
              </a:ext>
            </a:extLst>
          </p:cNvPr>
          <p:cNvSpPr/>
          <p:nvPr/>
        </p:nvSpPr>
        <p:spPr>
          <a:xfrm>
            <a:off x="1355442" y="4180477"/>
            <a:ext cx="905586" cy="5858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Evidence of sepsis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399A34DC-0ED9-421C-82BB-4F728A784CE3}"/>
              </a:ext>
            </a:extLst>
          </p:cNvPr>
          <p:cNvCxnSpPr>
            <a:cxnSpLocks/>
          </p:cNvCxnSpPr>
          <p:nvPr/>
        </p:nvCxnSpPr>
        <p:spPr>
          <a:xfrm rot="5400000">
            <a:off x="800097" y="3685495"/>
            <a:ext cx="462089" cy="52705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D43EBD6-A635-4A94-AFB1-3AC080B31C33}"/>
              </a:ext>
            </a:extLst>
          </p:cNvPr>
          <p:cNvCxnSpPr>
            <a:stCxn id="36" idx="2"/>
            <a:endCxn id="49" idx="0"/>
          </p:cNvCxnSpPr>
          <p:nvPr/>
        </p:nvCxnSpPr>
        <p:spPr>
          <a:xfrm rot="16200000" flipH="1">
            <a:off x="1323750" y="3695988"/>
            <a:ext cx="455407" cy="513566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E9445A9-3043-436E-9F3E-4F58DC4DD874}"/>
              </a:ext>
            </a:extLst>
          </p:cNvPr>
          <p:cNvCxnSpPr>
            <a:cxnSpLocks/>
          </p:cNvCxnSpPr>
          <p:nvPr/>
        </p:nvCxnSpPr>
        <p:spPr>
          <a:xfrm>
            <a:off x="729521" y="4766323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D483BA1-4F9B-4BC8-A4D2-7A3E5D5DDA11}"/>
              </a:ext>
            </a:extLst>
          </p:cNvPr>
          <p:cNvCxnSpPr>
            <a:cxnSpLocks/>
          </p:cNvCxnSpPr>
          <p:nvPr/>
        </p:nvCxnSpPr>
        <p:spPr>
          <a:xfrm>
            <a:off x="1830994" y="4786447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0330B315-C8A1-40BB-9301-95053C613DB8}"/>
              </a:ext>
            </a:extLst>
          </p:cNvPr>
          <p:cNvSpPr/>
          <p:nvPr/>
        </p:nvSpPr>
        <p:spPr>
          <a:xfrm>
            <a:off x="294384" y="5117371"/>
            <a:ext cx="905586" cy="1312456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Consider repeat in 1 week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If no obvious cause (see box above) refer urgently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F411DDED-C946-4AE7-B543-94CFA227B6EA}"/>
              </a:ext>
            </a:extLst>
          </p:cNvPr>
          <p:cNvSpPr/>
          <p:nvPr/>
        </p:nvSpPr>
        <p:spPr>
          <a:xfrm>
            <a:off x="1352350" y="5117369"/>
            <a:ext cx="905586" cy="1245024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Admit to hospital for management of Neutropenic sepsis</a:t>
            </a:r>
            <a:endParaRPr lang="en-GB" sz="1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FA87E957-5DA4-47DF-A24D-A2D360A50EA8}"/>
                  </a:ext>
                </a:extLst>
              </p:cNvPr>
              <p:cNvSpPr/>
              <p:nvPr/>
            </p:nvSpPr>
            <p:spPr>
              <a:xfrm>
                <a:off x="292929" y="6574605"/>
                <a:ext cx="6237170" cy="1198841"/>
              </a:xfrm>
              <a:prstGeom prst="roundRect">
                <a:avLst/>
              </a:prstGeom>
              <a:solidFill>
                <a:srgbClr val="BCD6EE"/>
              </a:solidFill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lang="en-US" sz="1000" b="1" dirty="0">
                    <a:solidFill>
                      <a:schemeClr val="tx1"/>
                    </a:solidFill>
                  </a:rPr>
                  <a:t>Note:</a:t>
                </a:r>
              </a:p>
              <a:p>
                <a:endParaRPr lang="en-US" sz="500" dirty="0">
                  <a:solidFill>
                    <a:schemeClr val="tx1"/>
                  </a:solidFill>
                </a:endParaRP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A neutrophil count of between 1-5 - 2.0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whilst below the normal range is unlikely to be of any clinical significance.</a:t>
                </a:r>
              </a:p>
              <a:p>
                <a:pPr marL="171443" indent="-171443">
                  <a:buFont typeface="Arial" panose="020B0604020202020204" pitchFamily="34" charset="0"/>
                  <a:buChar char="•"/>
                </a:pPr>
                <a:r>
                  <a:rPr lang="en-US" sz="1000" dirty="0">
                    <a:solidFill>
                      <a:schemeClr val="tx1"/>
                    </a:solidFill>
                  </a:rPr>
                  <a:t>People of Afro-Caribbean or Middle Eastern ethnicity have a lower normal range for the neutrophil count (benign ethnic neutropenia) 1 - 1.8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/l. This is of no clinical consequence. Only refer if their neutrophils are &lt;1.0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on repeat testing.</a:t>
                </a:r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FA87E957-5DA4-47DF-A24D-A2D360A50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29" y="6574605"/>
                <a:ext cx="6237170" cy="1198841"/>
              </a:xfrm>
              <a:prstGeom prst="roundRect">
                <a:avLst/>
              </a:prstGeom>
              <a:blipFill>
                <a:blip r:embed="rId11"/>
                <a:stretch>
                  <a:fillRect l="-195" r="-293"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2218E7-A6CB-8ABD-37A4-BE22F0B5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 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5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Neutrophilia</a:t>
            </a:r>
            <a:endParaRPr lang="en-US" sz="1663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852381" y="1220254"/>
            <a:ext cx="1086497" cy="441564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Neutrophilia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118C6299-49F3-409F-97F0-519E4BE56957}"/>
              </a:ext>
            </a:extLst>
          </p:cNvPr>
          <p:cNvSpPr/>
          <p:nvPr/>
        </p:nvSpPr>
        <p:spPr>
          <a:xfrm>
            <a:off x="2459030" y="3817223"/>
            <a:ext cx="1939938" cy="13572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Assess if there is a clear cause for this: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Inflammation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Steroids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Pregnancy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Smoking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Underlying neoplasia</a:t>
            </a:r>
            <a:endParaRPr lang="en-GB" sz="1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32C80988-5917-480C-8E79-64ACC5FFC4C5}"/>
                  </a:ext>
                </a:extLst>
              </p:cNvPr>
              <p:cNvSpPr/>
              <p:nvPr/>
            </p:nvSpPr>
            <p:spPr>
              <a:xfrm>
                <a:off x="2489233" y="7812539"/>
                <a:ext cx="1652520" cy="780880"/>
              </a:xfrm>
              <a:prstGeom prst="roundRect">
                <a:avLst/>
              </a:prstGeom>
              <a:solidFill>
                <a:srgbClr val="F7C7A7"/>
              </a:solidFill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Neutrophil count &gt;15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/L, persistent at 3 months &amp; unexplained: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Refer to Haematology</a:t>
                </a:r>
              </a:p>
            </p:txBody>
          </p:sp>
        </mc:Choice>
        <mc:Fallback xmlns=""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32C80988-5917-480C-8E79-64ACC5FFC4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233" y="7812539"/>
                <a:ext cx="1652520" cy="780880"/>
              </a:xfrm>
              <a:prstGeom prst="roundRect">
                <a:avLst/>
              </a:prstGeom>
              <a:blipFill>
                <a:blip r:embed="rId3"/>
                <a:stretch>
                  <a:fillRect l="-1465" r="-3297"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C3E349B6-CA2A-4144-B0ED-9A206859DB42}"/>
              </a:ext>
            </a:extLst>
          </p:cNvPr>
          <p:cNvCxnSpPr>
            <a:cxnSpLocks/>
          </p:cNvCxnSpPr>
          <p:nvPr/>
        </p:nvCxnSpPr>
        <p:spPr>
          <a:xfrm>
            <a:off x="3389806" y="3465908"/>
            <a:ext cx="0" cy="323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E85FF2D-29F6-4CCD-8B08-8EB7C4754334}"/>
              </a:ext>
            </a:extLst>
          </p:cNvPr>
          <p:cNvCxnSpPr>
            <a:cxnSpLocks/>
          </p:cNvCxnSpPr>
          <p:nvPr/>
        </p:nvCxnSpPr>
        <p:spPr>
          <a:xfrm>
            <a:off x="3402270" y="1661819"/>
            <a:ext cx="0" cy="3441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3469135C-C75B-4FCE-B12C-FECC9935001C}"/>
              </a:ext>
            </a:extLst>
          </p:cNvPr>
          <p:cNvSpPr/>
          <p:nvPr/>
        </p:nvSpPr>
        <p:spPr>
          <a:xfrm>
            <a:off x="2459032" y="2009534"/>
            <a:ext cx="1939936" cy="1456374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Neutrophil count elevated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If chronic myeloid leukaemia is suspected you will be contacted by a haematologist to organise urgent admission or outpatient review and further investigations as indicated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CAB979F2-70C4-4575-834E-D1D9416DF260}"/>
              </a:ext>
            </a:extLst>
          </p:cNvPr>
          <p:cNvSpPr/>
          <p:nvPr/>
        </p:nvSpPr>
        <p:spPr>
          <a:xfrm>
            <a:off x="2442208" y="5511653"/>
            <a:ext cx="1973581" cy="15035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If cause unclear check: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endParaRPr lang="en-GB" sz="10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Blood Film, if not done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ESR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CRP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U&amp;E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LFT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ANA &amp; Rheumatoid Factor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PSA etc. led by history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6AA61BF-501D-46D9-B9E5-71ECCE866647}"/>
              </a:ext>
            </a:extLst>
          </p:cNvPr>
          <p:cNvCxnSpPr>
            <a:cxnSpLocks/>
          </p:cNvCxnSpPr>
          <p:nvPr/>
        </p:nvCxnSpPr>
        <p:spPr>
          <a:xfrm>
            <a:off x="3372090" y="5170659"/>
            <a:ext cx="0" cy="323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8B7B730-EFC0-407F-9E3F-B95A04D39607}"/>
              </a:ext>
            </a:extLst>
          </p:cNvPr>
          <p:cNvCxnSpPr>
            <a:cxnSpLocks/>
          </p:cNvCxnSpPr>
          <p:nvPr/>
        </p:nvCxnSpPr>
        <p:spPr>
          <a:xfrm flipH="1">
            <a:off x="3300030" y="7015162"/>
            <a:ext cx="15461" cy="7973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D6AE2E-6D1C-DDF5-AA9E-6BB5800D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5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6"/>
          <p:cNvSpPr txBox="1">
            <a:spLocks/>
          </p:cNvSpPr>
          <p:nvPr/>
        </p:nvSpPr>
        <p:spPr>
          <a:xfrm>
            <a:off x="213217" y="195471"/>
            <a:ext cx="4791027" cy="610821"/>
          </a:xfrm>
          <a:prstGeom prst="rect">
            <a:avLst/>
          </a:prstGeom>
        </p:spPr>
        <p:txBody>
          <a:bodyPr lIns="71389" tIns="35695" rIns="71389" bIns="35695" anchor="ctr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cap="none" baseline="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4571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63" dirty="0">
                <a:latin typeface="Arial" panose="020B0604020202020204" pitchFamily="34" charset="0"/>
                <a:cs typeface="Arial" panose="020B0604020202020204" pitchFamily="34" charset="0"/>
              </a:rPr>
              <a:t>Eosinophilia</a:t>
            </a:r>
          </a:p>
        </p:txBody>
      </p:sp>
      <p:sp>
        <p:nvSpPr>
          <p:cNvPr id="8" name="AutoShape 2" descr="Image result for approach icon"/>
          <p:cNvSpPr>
            <a:spLocks noChangeAspect="1" noChangeArrowheads="1"/>
          </p:cNvSpPr>
          <p:nvPr/>
        </p:nvSpPr>
        <p:spPr bwMode="auto">
          <a:xfrm>
            <a:off x="945745" y="5722622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108" dirty="0"/>
          </a:p>
        </p:txBody>
      </p:sp>
      <p:sp>
        <p:nvSpPr>
          <p:cNvPr id="9" name="AutoShape 4" descr="Image result for approach icon"/>
          <p:cNvSpPr>
            <a:spLocks noChangeAspect="1" noChangeArrowheads="1"/>
          </p:cNvSpPr>
          <p:nvPr/>
        </p:nvSpPr>
        <p:spPr bwMode="auto">
          <a:xfrm>
            <a:off x="1438462" y="5818706"/>
            <a:ext cx="211015" cy="2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3306" tIns="31652" rIns="63306" bIns="31652" numCol="1" anchor="t" anchorCtr="0" compatLnSpc="1">
            <a:prstTxWarp prst="textNoShape">
              <a:avLst/>
            </a:prstTxWarp>
          </a:bodyPr>
          <a:lstStyle/>
          <a:p>
            <a:endParaRPr lang="en-GB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3439" y="847346"/>
            <a:ext cx="646003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BEF853E-F828-467C-8AA1-C80FBC69D45F}"/>
              </a:ext>
            </a:extLst>
          </p:cNvPr>
          <p:cNvSpPr/>
          <p:nvPr/>
        </p:nvSpPr>
        <p:spPr>
          <a:xfrm>
            <a:off x="2965924" y="1291592"/>
            <a:ext cx="1679944" cy="543331"/>
          </a:xfrm>
          <a:prstGeom prst="roundRect">
            <a:avLst/>
          </a:prstGeom>
          <a:solidFill>
            <a:srgbClr val="FFEEB9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numCol="1"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Eosinophilia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086971-5E9C-45CC-866F-CC79C4991A5C}"/>
              </a:ext>
            </a:extLst>
          </p:cNvPr>
          <p:cNvCxnSpPr>
            <a:cxnSpLocks/>
            <a:stCxn id="67" idx="2"/>
            <a:endCxn id="56" idx="0"/>
          </p:cNvCxnSpPr>
          <p:nvPr/>
        </p:nvCxnSpPr>
        <p:spPr>
          <a:xfrm flipH="1">
            <a:off x="3805225" y="1834921"/>
            <a:ext cx="672" cy="225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/>
              <p:nvPr/>
            </p:nvSpPr>
            <p:spPr>
              <a:xfrm>
                <a:off x="2807090" y="2060384"/>
                <a:ext cx="1996268" cy="60052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Eosinophils &gt;0.5x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bg1"/>
                    </a:solidFill>
                  </a:rPr>
                  <a:t>/L</a:t>
                </a:r>
                <a:endParaRPr lang="en-GB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FC954384-7AED-4448-A2C8-85D8CE65B6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090" y="2060384"/>
                <a:ext cx="1996268" cy="60052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3535EFB-9A17-4D55-8F4C-A376B3CCFA8B}"/>
              </a:ext>
            </a:extLst>
          </p:cNvPr>
          <p:cNvSpPr/>
          <p:nvPr/>
        </p:nvSpPr>
        <p:spPr>
          <a:xfrm>
            <a:off x="4536445" y="4083164"/>
            <a:ext cx="1902023" cy="558897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If secondary cause found, treat as appropriate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E82F60-4C2A-40A6-B705-9FABE7AE5EEE}"/>
              </a:ext>
            </a:extLst>
          </p:cNvPr>
          <p:cNvSpPr/>
          <p:nvPr/>
        </p:nvSpPr>
        <p:spPr>
          <a:xfrm>
            <a:off x="552660" y="1117977"/>
            <a:ext cx="1907387" cy="172074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endParaRPr lang="en-US" sz="500" b="1" u="sng" dirty="0">
              <a:solidFill>
                <a:schemeClr val="tx1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Red Flag Signs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If Eosinophil count&gt;2.5 look for signs of organ damage and consider urgent admission: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Venous Thromboembolism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Congestive Heart Failure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Gastrointestinal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Neurological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Pulmonary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9C4017-11F3-438A-A863-871363C5A1D4}"/>
              </a:ext>
            </a:extLst>
          </p:cNvPr>
          <p:cNvCxnSpPr>
            <a:cxnSpLocks/>
          </p:cNvCxnSpPr>
          <p:nvPr/>
        </p:nvCxnSpPr>
        <p:spPr>
          <a:xfrm>
            <a:off x="3018152" y="5751952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B4DF3AF-D273-4663-91C1-9F68A7A81881}"/>
              </a:ext>
            </a:extLst>
          </p:cNvPr>
          <p:cNvSpPr/>
          <p:nvPr/>
        </p:nvSpPr>
        <p:spPr>
          <a:xfrm>
            <a:off x="2293526" y="6107051"/>
            <a:ext cx="1449246" cy="600529"/>
          </a:xfrm>
          <a:prstGeom prst="roundRect">
            <a:avLst/>
          </a:prstGeom>
          <a:solidFill>
            <a:srgbClr val="FF0000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Refer urgently to </a:t>
            </a:r>
            <a:r>
              <a:rPr lang="en-US" sz="1000" dirty="0" err="1">
                <a:solidFill>
                  <a:schemeClr val="bg1"/>
                </a:solidFill>
              </a:rPr>
              <a:t>Haematology</a:t>
            </a:r>
            <a:endParaRPr lang="en-GB" sz="1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D41BC5CB-D2AA-49F3-ADB8-36ECC4A61565}"/>
                  </a:ext>
                </a:extLst>
              </p:cNvPr>
              <p:cNvSpPr/>
              <p:nvPr/>
            </p:nvSpPr>
            <p:spPr>
              <a:xfrm>
                <a:off x="2293527" y="5160621"/>
                <a:ext cx="1449250" cy="59133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&gt;5.0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and only if no other cause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D41BC5CB-D2AA-49F3-ADB8-36ECC4A615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527" y="5160621"/>
                <a:ext cx="1449250" cy="591330"/>
              </a:xfrm>
              <a:prstGeom prst="roundRect">
                <a:avLst/>
              </a:prstGeom>
              <a:blipFill>
                <a:blip r:embed="rId6"/>
                <a:stretch>
                  <a:fillRect l="-1250" r="-8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69E12AC7-5747-43C4-923E-36413EAFDF9C}"/>
                  </a:ext>
                </a:extLst>
              </p:cNvPr>
              <p:cNvSpPr/>
              <p:nvPr/>
            </p:nvSpPr>
            <p:spPr>
              <a:xfrm>
                <a:off x="552660" y="5160751"/>
                <a:ext cx="1449250" cy="59120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numCol="1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If &lt;5.0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/L and persistent for 3 months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69E12AC7-5747-43C4-923E-36413EAFDF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60" y="5160751"/>
                <a:ext cx="1449250" cy="591201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66EDB442-8760-4770-B904-35D6898C03AA}"/>
              </a:ext>
            </a:extLst>
          </p:cNvPr>
          <p:cNvCxnSpPr>
            <a:cxnSpLocks/>
            <a:stCxn id="49" idx="2"/>
            <a:endCxn id="41" idx="0"/>
          </p:cNvCxnSpPr>
          <p:nvPr/>
        </p:nvCxnSpPr>
        <p:spPr>
          <a:xfrm rot="16200000" flipH="1">
            <a:off x="2325330" y="4467799"/>
            <a:ext cx="517932" cy="86771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E08FF6-3691-4A1C-B628-B7F368483C53}"/>
              </a:ext>
            </a:extLst>
          </p:cNvPr>
          <p:cNvCxnSpPr>
            <a:cxnSpLocks/>
          </p:cNvCxnSpPr>
          <p:nvPr/>
        </p:nvCxnSpPr>
        <p:spPr>
          <a:xfrm>
            <a:off x="3805227" y="2658229"/>
            <a:ext cx="0" cy="35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5FEEB7A-4804-4590-9AC8-0BE9C7744964}"/>
              </a:ext>
            </a:extLst>
          </p:cNvPr>
          <p:cNvSpPr/>
          <p:nvPr/>
        </p:nvSpPr>
        <p:spPr>
          <a:xfrm>
            <a:off x="2109434" y="3017051"/>
            <a:ext cx="3321932" cy="600529"/>
          </a:xfrm>
          <a:prstGeom prst="roundRect">
            <a:avLst/>
          </a:prstGeom>
          <a:solidFill>
            <a:srgbClr val="C5E0B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Repeat FBC in 2 weeks and look for causes if &gt; 1.5 (such as </a:t>
            </a:r>
            <a:r>
              <a:rPr lang="en-US" sz="1000" dirty="0" err="1">
                <a:solidFill>
                  <a:schemeClr val="tx1"/>
                </a:solidFill>
              </a:rPr>
              <a:t>IgE</a:t>
            </a:r>
            <a:r>
              <a:rPr lang="en-US" sz="1000" dirty="0">
                <a:solidFill>
                  <a:schemeClr val="tx1"/>
                </a:solidFill>
              </a:rPr>
              <a:t> level, Autoimmune Screen, Stool Cultures)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110F945D-1815-42E7-82C4-3F0E66F505D0}"/>
              </a:ext>
            </a:extLst>
          </p:cNvPr>
          <p:cNvSpPr/>
          <p:nvPr/>
        </p:nvSpPr>
        <p:spPr>
          <a:xfrm>
            <a:off x="1199427" y="4083795"/>
            <a:ext cx="1902023" cy="5588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 cause found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1B6DCB-4133-4A50-A853-530E315DCE85}"/>
              </a:ext>
            </a:extLst>
          </p:cNvPr>
          <p:cNvCxnSpPr>
            <a:stCxn id="37" idx="2"/>
            <a:endCxn id="44" idx="0"/>
          </p:cNvCxnSpPr>
          <p:nvPr/>
        </p:nvCxnSpPr>
        <p:spPr>
          <a:xfrm rot="16200000" flipH="1">
            <a:off x="4396136" y="2991842"/>
            <a:ext cx="465585" cy="1717056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109529B-4637-444E-A940-38AD81E11252}"/>
              </a:ext>
            </a:extLst>
          </p:cNvPr>
          <p:cNvCxnSpPr>
            <a:stCxn id="37" idx="2"/>
            <a:endCxn id="49" idx="0"/>
          </p:cNvCxnSpPr>
          <p:nvPr/>
        </p:nvCxnSpPr>
        <p:spPr>
          <a:xfrm rot="5400000">
            <a:off x="2727312" y="3040704"/>
            <a:ext cx="466215" cy="1619962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D16D5B0A-8690-4654-AA84-0E96E22A4F95}"/>
              </a:ext>
            </a:extLst>
          </p:cNvPr>
          <p:cNvCxnSpPr>
            <a:stCxn id="49" idx="2"/>
            <a:endCxn id="42" idx="0"/>
          </p:cNvCxnSpPr>
          <p:nvPr/>
        </p:nvCxnSpPr>
        <p:spPr>
          <a:xfrm rot="5400000">
            <a:off x="1454832" y="4465144"/>
            <a:ext cx="518060" cy="87315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766DE70-5C51-45F3-B204-B8327C584AB2}"/>
              </a:ext>
            </a:extLst>
          </p:cNvPr>
          <p:cNvCxnSpPr>
            <a:cxnSpLocks/>
          </p:cNvCxnSpPr>
          <p:nvPr/>
        </p:nvCxnSpPr>
        <p:spPr>
          <a:xfrm>
            <a:off x="1260575" y="5740616"/>
            <a:ext cx="0" cy="351048"/>
          </a:xfrm>
          <a:prstGeom prst="straightConnector1">
            <a:avLst/>
          </a:prstGeom>
          <a:ln>
            <a:solidFill>
              <a:srgbClr val="AE5A2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F2F51225-E3C5-48F3-8066-CF8A6EEC0F1E}"/>
              </a:ext>
            </a:extLst>
          </p:cNvPr>
          <p:cNvSpPr/>
          <p:nvPr/>
        </p:nvSpPr>
        <p:spPr>
          <a:xfrm>
            <a:off x="535950" y="6095715"/>
            <a:ext cx="1449246" cy="600529"/>
          </a:xfrm>
          <a:prstGeom prst="roundRect">
            <a:avLst/>
          </a:prstGeom>
          <a:solidFill>
            <a:srgbClr val="F7C7A7"/>
          </a:solidFill>
          <a:ln>
            <a:solidFill>
              <a:srgbClr val="AE5A2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numCol="1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Refer routinely to </a:t>
            </a:r>
            <a:r>
              <a:rPr lang="en-US" sz="1000" dirty="0" err="1">
                <a:solidFill>
                  <a:schemeClr val="tx1"/>
                </a:solidFill>
              </a:rPr>
              <a:t>Haematology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9ADE422-816C-4054-8B7A-A6676AF6B2F1}"/>
              </a:ext>
            </a:extLst>
          </p:cNvPr>
          <p:cNvSpPr/>
          <p:nvPr/>
        </p:nvSpPr>
        <p:spPr>
          <a:xfrm>
            <a:off x="535949" y="6951239"/>
            <a:ext cx="5902519" cy="17701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Causes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Asthma / atopic dermatitis / acute urticarial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Infections: especially those due to parasites (most commonly </a:t>
            </a:r>
            <a:r>
              <a:rPr lang="en-US" sz="1000" dirty="0" err="1">
                <a:solidFill>
                  <a:schemeClr val="tx1"/>
                </a:solidFill>
              </a:rPr>
              <a:t>helminthes</a:t>
            </a:r>
            <a:r>
              <a:rPr lang="en-US" sz="1000" dirty="0">
                <a:solidFill>
                  <a:schemeClr val="tx1"/>
                </a:solidFill>
              </a:rPr>
              <a:t> - hookworm, schistosomiasis - but also giardiasis or other protozoal infections and </a:t>
            </a:r>
            <a:r>
              <a:rPr lang="en-US" sz="1000" dirty="0" err="1">
                <a:solidFill>
                  <a:schemeClr val="tx1"/>
                </a:solidFill>
              </a:rPr>
              <a:t>strongyloides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Drugs (</a:t>
            </a:r>
            <a:r>
              <a:rPr lang="en-US" sz="1000" dirty="0" err="1">
                <a:solidFill>
                  <a:schemeClr val="tx1"/>
                </a:solidFill>
              </a:rPr>
              <a:t>penicillins</a:t>
            </a:r>
            <a:r>
              <a:rPr lang="en-US" sz="1000" dirty="0">
                <a:solidFill>
                  <a:schemeClr val="tx1"/>
                </a:solidFill>
              </a:rPr>
              <a:t>, carbamazepine, </a:t>
            </a:r>
            <a:r>
              <a:rPr lang="en-US" sz="1000" dirty="0" err="1">
                <a:solidFill>
                  <a:schemeClr val="tx1"/>
                </a:solidFill>
              </a:rPr>
              <a:t>sulphonamides</a:t>
            </a:r>
            <a:r>
              <a:rPr lang="en-US" sz="1000" dirty="0">
                <a:solidFill>
                  <a:schemeClr val="tx1"/>
                </a:solidFill>
              </a:rPr>
              <a:t> are common but any drug is a possible cause)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Connective tissue disease (rheumatoid arthritis, polyarteritis nodosa, Wegener's granulomatosis)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Solid malignancy (breast, renal and lung cancer)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Respiratory disease (Churg-Strauss syndrome, bronchiectasis, cystic fibrosis)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Myeloproliferative disorders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9AD94B-02CF-4BD0-BF72-74559376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SaTH</a:t>
            </a:r>
            <a:r>
              <a:rPr lang="en-GB" dirty="0"/>
              <a:t> Haematology Referral Guidance </a:t>
            </a:r>
          </a:p>
          <a:p>
            <a:r>
              <a:rPr lang="en-GB" dirty="0"/>
              <a:t>Haematology Consultant – Dr Emma Litt Clinical Lead - Dr Dewi 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15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B2B2F6C86FFA4C82BE582495012C34" ma:contentTypeVersion="14" ma:contentTypeDescription="Create a new document." ma:contentTypeScope="" ma:versionID="f52efe4115a98c20138054509144545e">
  <xsd:schema xmlns:xsd="http://www.w3.org/2001/XMLSchema" xmlns:xs="http://www.w3.org/2001/XMLSchema" xmlns:p="http://schemas.microsoft.com/office/2006/metadata/properties" xmlns:ns1="http://schemas.microsoft.com/sharepoint/v3" xmlns:ns2="4a0ab9ce-8c16-4b14-91e5-6df66b2832b8" xmlns:ns3="fee3e9af-3419-4bf0-88a2-802d51ad2619" targetNamespace="http://schemas.microsoft.com/office/2006/metadata/properties" ma:root="true" ma:fieldsID="ee4f343ed6c36f8cb1ca75131ecc422b" ns1:_="" ns2:_="" ns3:_="">
    <xsd:import namespace="http://schemas.microsoft.com/sharepoint/v3"/>
    <xsd:import namespace="4a0ab9ce-8c16-4b14-91e5-6df66b2832b8"/>
    <xsd:import namespace="fee3e9af-3419-4bf0-88a2-802d51ad26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0ab9ce-8c16-4b14-91e5-6df66b2832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e3e9af-3419-4bf0-88a2-802d51ad26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1C698F-57AE-4D61-ADC2-3C3F372B33C2}">
  <ds:schemaRefs>
    <ds:schemaRef ds:uri="http://schemas.microsoft.com/office/2006/documentManagement/types"/>
    <ds:schemaRef ds:uri="4a0ab9ce-8c16-4b14-91e5-6df66b2832b8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fee3e9af-3419-4bf0-88a2-802d51ad2619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63D308-28D3-4247-9987-FC1C7712B6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3DCF27-E6C5-472A-88EE-9E6ACFEAF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a0ab9ce-8c16-4b14-91e5-6df66b2832b8"/>
    <ds:schemaRef ds:uri="fee3e9af-3419-4bf0-88a2-802d51ad2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18432</TotalTime>
  <Words>2810</Words>
  <Application>Microsoft Office PowerPoint</Application>
  <PresentationFormat>A4 Paper (210x297 mm)</PresentationFormat>
  <Paragraphs>555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PowerPoint Presentation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 1</dc:creator>
  <cp:lastModifiedBy>LITT, Emma (THE SHREWSBURY AND TELFORD HOSPITAL NHS TRUST)</cp:lastModifiedBy>
  <cp:revision>966</cp:revision>
  <cp:lastPrinted>2025-01-16T11:37:01Z</cp:lastPrinted>
  <dcterms:created xsi:type="dcterms:W3CDTF">2018-03-15T09:44:58Z</dcterms:created>
  <dcterms:modified xsi:type="dcterms:W3CDTF">2025-01-16T19:58:24Z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0x010100B9B2B2F6C86FFA4C82BE582495012C34</vt:lpwstr>
  </property>
</Properties>
</file>