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257" r:id="rId3"/>
    <p:sldId id="268" r:id="rId4"/>
    <p:sldId id="269" r:id="rId5"/>
    <p:sldId id="261" r:id="rId6"/>
    <p:sldId id="259" r:id="rId7"/>
    <p:sldId id="260" r:id="rId8"/>
    <p:sldId id="274" r:id="rId9"/>
    <p:sldId id="277" r:id="rId10"/>
    <p:sldId id="267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5D4B18-2C4A-D57C-A402-E91B24884B28}" name="SIEGL, Olivia (SHROPSHIRE COMMUNITY HEALTH NHS TRUST)" initials="OS" userId="S::olivia.siegl@nhs.net::43cded0f-5777-460c-a667-fdb3450c79e1" providerId="AD"/>
  <p188:author id="{960465CE-74CC-5E3B-FBAA-1C3282F95CA5}" name="FULLARD, Jennifer (THE SHREWSBURY AND TELFORD HOSPITAL NHS TRUST)" initials="JF" userId="S::jennifer.fullard@nhs.net::47a59999-c9d5-47ff-a156-a8227b3850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575757"/>
    <a:srgbClr val="00A098"/>
    <a:srgbClr val="FBB907"/>
    <a:srgbClr val="BE0377"/>
    <a:srgbClr val="44257D"/>
    <a:srgbClr val="422C88"/>
    <a:srgbClr val="BE1E2D"/>
    <a:srgbClr val="EF7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3"/>
    <p:restoredTop sz="93792" autoAdjust="0"/>
  </p:normalViewPr>
  <p:slideViewPr>
    <p:cSldViewPr snapToGrid="0">
      <p:cViewPr varScale="1">
        <p:scale>
          <a:sx n="59" d="100"/>
          <a:sy n="59" d="100"/>
        </p:scale>
        <p:origin x="9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D391BD-6F2A-CCBB-E68B-E2B07AF710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34CE1-2280-B77D-05CF-37C9F2139D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7ABE4-2554-4C3B-B704-06CEF61DEAAF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8813A-D53A-2FB2-8E74-5549F47558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79BF3-2A0E-6A15-EF93-76229AFBDA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9A381-1785-4D7A-9F48-7E15FCA6A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317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95AAE-9ECB-471A-A21D-0AE67169DA6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D66A4-0449-4557-A5FA-CC10898B4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6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D66A4-0449-4557-A5FA-CC10898B40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5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D66A4-0449-4557-A5FA-CC10898B40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9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5296E2-221F-709B-E62A-992D0921D8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0" y="2628900"/>
            <a:ext cx="5651500" cy="1894915"/>
          </a:xfrm>
        </p:spPr>
        <p:txBody>
          <a:bodyPr>
            <a:noAutofit/>
          </a:bodyPr>
          <a:lstStyle>
            <a:lvl1pPr marL="0" indent="0" algn="r">
              <a:buNone/>
              <a:defRPr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4C326A4-F0EF-9159-C02A-CA6646642B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73750" y="4757509"/>
            <a:ext cx="5651500" cy="41115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68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FA02-187A-1F0B-BE81-0E3871B8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4" y="948248"/>
            <a:ext cx="10515600" cy="6826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089A5-8DA0-5341-566B-1C7E14A4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4" y="1802921"/>
            <a:ext cx="11344275" cy="38454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4BCA511-951B-7F11-30A2-C04E59CEF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16" y="205983"/>
            <a:ext cx="1620000" cy="7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0A0F41-085F-DED1-3768-FD9C2C11EE5C}"/>
              </a:ext>
            </a:extLst>
          </p:cNvPr>
          <p:cNvSpPr/>
          <p:nvPr userDrawn="1"/>
        </p:nvSpPr>
        <p:spPr>
          <a:xfrm>
            <a:off x="0" y="0"/>
            <a:ext cx="12192000" cy="59893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5296E2-221F-709B-E62A-992D0921D8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0" y="2628900"/>
            <a:ext cx="5651500" cy="1894915"/>
          </a:xfrm>
        </p:spPr>
        <p:txBody>
          <a:bodyPr>
            <a:no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4C326A4-F0EF-9159-C02A-CA6646642B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73750" y="4757509"/>
            <a:ext cx="5651500" cy="41115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6E87937-E996-A051-DAF8-AE0A6E0D6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3569" y="143171"/>
            <a:ext cx="1686225" cy="91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1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626289D-0360-36D3-4D5D-22E1AE649D37}"/>
              </a:ext>
            </a:extLst>
          </p:cNvPr>
          <p:cNvSpPr/>
          <p:nvPr userDrawn="1"/>
        </p:nvSpPr>
        <p:spPr>
          <a:xfrm>
            <a:off x="0" y="5977477"/>
            <a:ext cx="12192000" cy="3116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1A8FF-0CC0-63A1-643D-3BBF65DC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EC90B5-1B71-C53A-9E31-3A54330BCF1D}"/>
              </a:ext>
            </a:extLst>
          </p:cNvPr>
          <p:cNvSpPr/>
          <p:nvPr userDrawn="1"/>
        </p:nvSpPr>
        <p:spPr>
          <a:xfrm>
            <a:off x="0" y="6095162"/>
            <a:ext cx="12192000" cy="76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06079-8D17-BE08-2FFF-CE596BF55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9C4FFD4-2688-0676-B23E-589462AAC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6689" y="6260118"/>
            <a:ext cx="1778923" cy="465513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56EEACC-961A-6D3C-46C3-55470A9314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516" y="205983"/>
            <a:ext cx="1620000" cy="7422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05D998F-563D-4EAF-C269-B066076FEB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388" y="6165011"/>
            <a:ext cx="824558" cy="623139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906FF22-892E-8F67-2535-0641EC8ECB4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60257" y="205983"/>
            <a:ext cx="2287159" cy="62018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7FE5CBA-2B95-2E85-B332-EE5F2AD5B8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0172" t="59874"/>
          <a:stretch/>
        </p:blipFill>
        <p:spPr>
          <a:xfrm>
            <a:off x="0" y="0"/>
            <a:ext cx="4387200" cy="77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fif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9D905FD-B48D-4779-D07F-7ADFCC6AAB51}"/>
              </a:ext>
            </a:extLst>
          </p:cNvPr>
          <p:cNvSpPr/>
          <p:nvPr/>
        </p:nvSpPr>
        <p:spPr>
          <a:xfrm>
            <a:off x="1722586" y="2613891"/>
            <a:ext cx="4100946" cy="3362614"/>
          </a:xfrm>
          <a:prstGeom prst="round1Rect">
            <a:avLst>
              <a:gd name="adj" fmla="val 16076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B4B277-6C0A-F7BF-000C-E9863ECC7D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8470" y="4006273"/>
            <a:ext cx="5651501" cy="1544781"/>
          </a:xfrm>
        </p:spPr>
        <p:txBody>
          <a:bodyPr/>
          <a:lstStyle/>
          <a:p>
            <a:pPr algn="l"/>
            <a:r>
              <a:rPr lang="en-GB" sz="4800" dirty="0"/>
              <a:t>Better Care, </a:t>
            </a:r>
          </a:p>
          <a:p>
            <a:pPr algn="l"/>
            <a:r>
              <a:rPr lang="en-GB" sz="4800" dirty="0"/>
              <a:t>Better Together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6740A8CE-DEFE-A730-990A-896464B96324}"/>
              </a:ext>
            </a:extLst>
          </p:cNvPr>
          <p:cNvSpPr/>
          <p:nvPr/>
        </p:nvSpPr>
        <p:spPr>
          <a:xfrm>
            <a:off x="4" y="1690255"/>
            <a:ext cx="3537527" cy="4295486"/>
          </a:xfrm>
          <a:prstGeom prst="round1Rect">
            <a:avLst>
              <a:gd name="adj" fmla="val 16076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1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93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6654-D9E2-446C-0E85-5071D305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4F8E1-EA2B-5490-374E-518C1B04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2" y="1777129"/>
            <a:ext cx="7444508" cy="40732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Listening to the ideas and suggestions of staff – art of the possible – May/June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Working with partners/ stakeholders – May/June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Recruiting our shared Chief Executive – Summer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Gaining approval from both Boards – Summer/Autumn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Gaining NHS England assurance – Summer/Autumn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approved, developing our shared vision and values as a Group – working with staff and patients –  2025/26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Redesigning our Board – 2025/26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8BC526-F4EE-9B1D-CE06-AEA75D0AAD71}"/>
              </a:ext>
            </a:extLst>
          </p:cNvPr>
          <p:cNvSpPr/>
          <p:nvPr/>
        </p:nvSpPr>
        <p:spPr>
          <a:xfrm>
            <a:off x="8420100" y="1630873"/>
            <a:ext cx="3371850" cy="3941252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If your network/ group would welcome a conversation about the changes, please contact us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1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AF73-D36D-20EC-D260-F7138D85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One NHS working together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6615-1FF5-4BE2-1A68-A032263F2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02" y="2054474"/>
            <a:ext cx="11153857" cy="6826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One goal – better care and value for patients and a better work environment for staff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61EAE-A036-D132-72E0-AC3B36B282F1}"/>
              </a:ext>
            </a:extLst>
          </p:cNvPr>
          <p:cNvSpPr/>
          <p:nvPr/>
        </p:nvSpPr>
        <p:spPr>
          <a:xfrm>
            <a:off x="286327" y="2854036"/>
            <a:ext cx="2937164" cy="29186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54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9DBA91-02DF-B6C9-50D0-B197407221F4}"/>
              </a:ext>
            </a:extLst>
          </p:cNvPr>
          <p:cNvSpPr/>
          <p:nvPr/>
        </p:nvSpPr>
        <p:spPr>
          <a:xfrm>
            <a:off x="3306618" y="2854036"/>
            <a:ext cx="2456873" cy="148705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D321F1-4A2D-5F9B-3A25-19773103585D}"/>
              </a:ext>
            </a:extLst>
          </p:cNvPr>
          <p:cNvSpPr/>
          <p:nvPr/>
        </p:nvSpPr>
        <p:spPr>
          <a:xfrm>
            <a:off x="3306618" y="4418942"/>
            <a:ext cx="2456873" cy="135378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593" b="-1951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5C2923-B24D-D7AA-F02C-1B6BC315BBB7}"/>
              </a:ext>
            </a:extLst>
          </p:cNvPr>
          <p:cNvSpPr/>
          <p:nvPr/>
        </p:nvSpPr>
        <p:spPr>
          <a:xfrm>
            <a:off x="5846618" y="2854036"/>
            <a:ext cx="1327703" cy="291869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872" r="-3596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8797D9-3BDD-0920-31EC-59F01EECFDB5}"/>
              </a:ext>
            </a:extLst>
          </p:cNvPr>
          <p:cNvSpPr/>
          <p:nvPr/>
        </p:nvSpPr>
        <p:spPr>
          <a:xfrm>
            <a:off x="7257448" y="2854037"/>
            <a:ext cx="2292952" cy="1967346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69AC96-E528-BE77-E09D-F76350416E18}"/>
              </a:ext>
            </a:extLst>
          </p:cNvPr>
          <p:cNvSpPr/>
          <p:nvPr/>
        </p:nvSpPr>
        <p:spPr>
          <a:xfrm>
            <a:off x="7257448" y="4890654"/>
            <a:ext cx="2292952" cy="882073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5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F4C65B-4629-ABFA-68D3-98F5D61951BD}"/>
              </a:ext>
            </a:extLst>
          </p:cNvPr>
          <p:cNvSpPr/>
          <p:nvPr/>
        </p:nvSpPr>
        <p:spPr>
          <a:xfrm>
            <a:off x="9633527" y="2854036"/>
            <a:ext cx="2292952" cy="291869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5468" r="-4546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667B23-1F99-5DE6-6EDF-4283F67D6F44}"/>
              </a:ext>
            </a:extLst>
          </p:cNvPr>
          <p:cNvSpPr/>
          <p:nvPr/>
        </p:nvSpPr>
        <p:spPr>
          <a:xfrm>
            <a:off x="4248730" y="5665192"/>
            <a:ext cx="3435928" cy="5237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033F4-D177-F153-A352-C9BD7A349EED}"/>
              </a:ext>
            </a:extLst>
          </p:cNvPr>
          <p:cNvSpPr txBox="1"/>
          <p:nvPr/>
        </p:nvSpPr>
        <p:spPr>
          <a:xfrm>
            <a:off x="4193312" y="5725086"/>
            <a:ext cx="354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part of the change</a:t>
            </a:r>
          </a:p>
        </p:txBody>
      </p:sp>
    </p:spTree>
    <p:extLst>
      <p:ext uri="{BB962C8B-B14F-4D97-AF65-F5344CB8AC3E}">
        <p14:creationId xmlns:p14="http://schemas.microsoft.com/office/powerpoint/2010/main" val="420519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7EF9321F-1A1A-D083-4A7D-C9B08E1059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87" t="34634" r="3418" b="33378"/>
          <a:stretch/>
        </p:blipFill>
        <p:spPr>
          <a:xfrm>
            <a:off x="7418894" y="103696"/>
            <a:ext cx="2498103" cy="773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8924F3-0CFB-AEF2-F40B-C9CC1C8ED9E1}"/>
              </a:ext>
            </a:extLst>
          </p:cNvPr>
          <p:cNvSpPr txBox="1"/>
          <p:nvPr/>
        </p:nvSpPr>
        <p:spPr>
          <a:xfrm>
            <a:off x="1780094" y="2529840"/>
            <a:ext cx="8979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18540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F9007-91BE-A635-280D-DE0C29B3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Better care by working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42B87-E00B-A7A0-2376-5C60292EB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6" y="1864589"/>
            <a:ext cx="5724524" cy="41944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NHS: focused on our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Together we know how to improve care and deliver value for everyone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Phase one: recruiting a shared Chief Executive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Phase two: exploring options to form a Group: </a:t>
            </a:r>
          </a:p>
          <a:p>
            <a:pPr marL="971550" lvl="1" indent="-285750">
              <a:buFont typeface="Courier New" panose="02070309020205020404" pitchFamily="49" charset="0"/>
              <a:buChar char="o"/>
            </a:pPr>
            <a:r>
              <a:rPr lang="en-GB" dirty="0"/>
              <a:t>Shropcom and SaTH working together</a:t>
            </a:r>
          </a:p>
          <a:p>
            <a:pPr marL="971550" lvl="1" indent="-285750">
              <a:buFont typeface="Courier New" panose="02070309020205020404" pitchFamily="49" charset="0"/>
              <a:buChar char="o"/>
            </a:pPr>
            <a:r>
              <a:rPr lang="en-GB" dirty="0"/>
              <a:t>Two separate statutory organisations – one leadership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are working with other NHS trusts who have done this successfully</a:t>
            </a:r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50CB9024-5D63-69C7-D72F-B698D4F84AD2}"/>
              </a:ext>
            </a:extLst>
          </p:cNvPr>
          <p:cNvSpPr/>
          <p:nvPr/>
        </p:nvSpPr>
        <p:spPr>
          <a:xfrm flipH="1">
            <a:off x="7924799" y="1864588"/>
            <a:ext cx="4267197" cy="4120575"/>
          </a:xfrm>
          <a:prstGeom prst="round1Rect">
            <a:avLst>
              <a:gd name="adj" fmla="val 16076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4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21DE-B110-F064-55A6-B6CCC923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Building on our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0EB4-6CBD-3500-6E01-5631C34B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23" y="1889175"/>
            <a:ext cx="5861914" cy="3874316"/>
          </a:xfrm>
        </p:spPr>
        <p:txBody>
          <a:bodyPr>
            <a:noAutofit/>
          </a:bodyPr>
          <a:lstStyle/>
          <a:p>
            <a:r>
              <a:rPr lang="en-GB" sz="1800" dirty="0"/>
              <a:t>We have many local examples of the benefits of working together:</a:t>
            </a:r>
          </a:p>
          <a:p>
            <a:endParaRPr lang="en-GB" sz="1800" dirty="0"/>
          </a:p>
          <a:p>
            <a:pPr marL="971550" lvl="1" indent="-285750"/>
            <a:r>
              <a:rPr lang="en-GB" sz="1800" dirty="0"/>
              <a:t>Chair in Common appointed Summer 2024</a:t>
            </a:r>
          </a:p>
          <a:p>
            <a:pPr marL="971550" lvl="1" indent="-285750"/>
            <a:r>
              <a:rPr lang="en-GB" sz="1800" dirty="0"/>
              <a:t>Chief People Officer across both HR teams</a:t>
            </a:r>
          </a:p>
          <a:p>
            <a:pPr marL="971550" lvl="1" indent="-285750"/>
            <a:r>
              <a:rPr lang="en-GB" sz="1800" dirty="0"/>
              <a:t>Shared Procurement service </a:t>
            </a:r>
          </a:p>
          <a:p>
            <a:pPr marL="971550" lvl="1" indent="-285750"/>
            <a:r>
              <a:rPr lang="en-GB" sz="1800" dirty="0"/>
              <a:t>Joint working: Virtual Ward, Rehabilitation Wards, </a:t>
            </a:r>
            <a:r>
              <a:rPr lang="en-GB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Outpatient Parenteral Antimicrobial Therapy (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OPAT), Vaccinations</a:t>
            </a:r>
          </a:p>
          <a:p>
            <a:pPr marL="971550" lvl="1" indent="-285750"/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Shared leadership will increase joint working, removing barriers for patients and colleagues</a:t>
            </a: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60D7DDC1-04C7-E042-47FC-BF1FBCD00065}"/>
              </a:ext>
            </a:extLst>
          </p:cNvPr>
          <p:cNvSpPr/>
          <p:nvPr/>
        </p:nvSpPr>
        <p:spPr>
          <a:xfrm flipH="1">
            <a:off x="7924799" y="1864588"/>
            <a:ext cx="4267197" cy="4120575"/>
          </a:xfrm>
          <a:prstGeom prst="round1Rect">
            <a:avLst>
              <a:gd name="adj" fmla="val 16076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32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526E-6896-375D-DEF9-ABE964C0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What does this mean?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4DF848-6B19-D368-C115-07FD6B8234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7503" y="1892876"/>
            <a:ext cx="6370534" cy="2919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Trusts will remain as two separate statutory (legal) bodies: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Separate legal responsibilities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Separate finances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Two Governing Boards – but with shared membership</a:t>
            </a:r>
          </a:p>
        </p:txBody>
      </p:sp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E8E63A3-9FBF-06B6-53B0-5125066EE7C2}"/>
              </a:ext>
            </a:extLst>
          </p:cNvPr>
          <p:cNvSpPr/>
          <p:nvPr/>
        </p:nvSpPr>
        <p:spPr>
          <a:xfrm flipH="1">
            <a:off x="7924799" y="1864588"/>
            <a:ext cx="4267197" cy="4120575"/>
          </a:xfrm>
          <a:prstGeom prst="round1Rect">
            <a:avLst>
              <a:gd name="adj" fmla="val 16076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24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26985-E711-F6E4-5857-8FCE57C0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Why change?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D907-0946-B360-31FF-EAD8E2196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02" y="1802921"/>
            <a:ext cx="7267407" cy="384540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Two small trusts coming together – gives us a bigger voice and more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Learning from other organisations who have formed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staff live and work locally – we want to deliver the best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we have the ideas - we want to take control of our own destiny:</a:t>
            </a:r>
            <a:endParaRPr lang="en-GB" sz="1800" dirty="0"/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1800" dirty="0"/>
              <a:t>More care in the community helping patients stay well for longer – realising the left shift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1800" dirty="0"/>
              <a:t>Value for patients and taxpayers 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1800" dirty="0"/>
              <a:t>Supporting our staff – better career opportunities, shared training and development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1800" dirty="0"/>
              <a:t>Releasing more time and money for investment – digital </a:t>
            </a:r>
          </a:p>
        </p:txBody>
      </p:sp>
      <p:pic>
        <p:nvPicPr>
          <p:cNvPr id="4" name="Picture 3" descr="A collage of people in hospital&#10;&#10;AI-generated content may be incorrect.">
            <a:extLst>
              <a:ext uri="{FF2B5EF4-FFF2-40B4-BE49-F238E27FC236}">
                <a16:creationId xmlns:a16="http://schemas.microsoft.com/office/drawing/2014/main" id="{D532AFC7-9A94-3AA9-9D77-E2AE19130D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041" y="1802921"/>
            <a:ext cx="3845403" cy="38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2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0416-FFD4-1E4A-B746-D9953901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How does this affect 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95ADA-5FC6-BDE8-7DE8-34242483C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66" y="1806335"/>
            <a:ext cx="6506120" cy="34029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These changes mainly affect our Board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remain two separate statutory organisations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Over time, through shared leadership and direction, we hope everyone will see benefits…</a:t>
            </a: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811763F8-4597-2DEC-31DC-C299B446A99D}"/>
              </a:ext>
            </a:extLst>
          </p:cNvPr>
          <p:cNvSpPr/>
          <p:nvPr/>
        </p:nvSpPr>
        <p:spPr>
          <a:xfrm flipH="1">
            <a:off x="7924799" y="1864588"/>
            <a:ext cx="4267197" cy="4120575"/>
          </a:xfrm>
          <a:prstGeom prst="round1Rect">
            <a:avLst>
              <a:gd name="adj" fmla="val 16076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2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4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CEB5CF1-0DCC-9FF8-81E4-58EB867735AA}"/>
              </a:ext>
            </a:extLst>
          </p:cNvPr>
          <p:cNvSpPr/>
          <p:nvPr/>
        </p:nvSpPr>
        <p:spPr>
          <a:xfrm>
            <a:off x="8617527" y="2133600"/>
            <a:ext cx="2475346" cy="25122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3288E-084B-28EC-152A-B55E9D03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Look ahead in five years…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BDBF9-0393-D02F-70A5-D0685C7BCCCB}"/>
              </a:ext>
            </a:extLst>
          </p:cNvPr>
          <p:cNvSpPr txBox="1"/>
          <p:nvPr/>
        </p:nvSpPr>
        <p:spPr>
          <a:xfrm>
            <a:off x="9040028" y="2789580"/>
            <a:ext cx="163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change would you like to see in your area?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E2332D-983C-4326-4572-9789662E8784}"/>
              </a:ext>
            </a:extLst>
          </p:cNvPr>
          <p:cNvSpPr txBox="1"/>
          <p:nvPr/>
        </p:nvSpPr>
        <p:spPr>
          <a:xfrm>
            <a:off x="480292" y="1745672"/>
            <a:ext cx="778625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we get this right, we can deliver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better care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patients: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Release investment for more services in the community - patients treated closer to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Improve flow between our community and acute services: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Joined up pathways for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Reduced waiting times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Reduced risk of patients deconditioning in our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Improve quality of care – sharing learning and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Deliver more multi-disciplinary services – teams wrapped around neighbourhood needs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Better communications between teams – improving patient care, sharing knowledge and ideas for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Patients able to self-care – access to more digital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Making the most of our shared estates to support neighbourhood services</a:t>
            </a:r>
          </a:p>
        </p:txBody>
      </p:sp>
    </p:spTree>
    <p:extLst>
      <p:ext uri="{BB962C8B-B14F-4D97-AF65-F5344CB8AC3E}">
        <p14:creationId xmlns:p14="http://schemas.microsoft.com/office/powerpoint/2010/main" val="172446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7300E-7A02-0A8D-81B6-D38487B52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29D1-E59C-5FD4-A4B1-0838D96C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Look ahead in five years…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DC447-D1FC-6F4A-BBA9-FBAF1DE821E9}"/>
              </a:ext>
            </a:extLst>
          </p:cNvPr>
          <p:cNvSpPr txBox="1"/>
          <p:nvPr/>
        </p:nvSpPr>
        <p:spPr>
          <a:xfrm>
            <a:off x="9721185" y="2828834"/>
            <a:ext cx="163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change would you like to see in your area?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2B4B42-F305-4D61-C790-F7B3DEBE9A9C}"/>
              </a:ext>
            </a:extLst>
          </p:cNvPr>
          <p:cNvSpPr txBox="1"/>
          <p:nvPr/>
        </p:nvSpPr>
        <p:spPr>
          <a:xfrm>
            <a:off x="554180" y="1720840"/>
            <a:ext cx="95042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Creating a better working environment for staff: 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 resilience in smaller teams – supporting staff to stay healthy and reduce burnout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Quicker, joined-up decisions – shared priorities, shared leadership, less bureaucracy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Faster deployment of staff to critical areas under pressure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Better career opportunities – rotations, shared roles across patient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Connecting professionals – multi-professional learning and pathway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Growing our staff – shared training and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Attracting talent – more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Reduce reliance on agency, with the right staff, with the right skills in the right 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 digital transformation – giving staff the tools they need to deliver modern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 opportunities for innovation and research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D82E-2A2C-AF43-E3B8-A515D53BF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future: neighbourhood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23E9-4DCC-684B-304F-9B8559FF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7" y="1813987"/>
            <a:ext cx="6853382" cy="38454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Both organisations need to get ready for 2028…</a:t>
            </a:r>
          </a:p>
          <a:p>
            <a:pPr marL="1028700" lvl="1" indent="-342900"/>
            <a:r>
              <a:rPr lang="en-GB" dirty="0"/>
              <a:t>Local Care Plan – services in the community </a:t>
            </a:r>
          </a:p>
          <a:p>
            <a:pPr marL="1028700" lvl="1" indent="-342900"/>
            <a:r>
              <a:rPr lang="en-GB" dirty="0"/>
              <a:t>Hospitals Transformation – two thriving hospitals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Neighbourhood working is the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Working closer together we can:</a:t>
            </a:r>
          </a:p>
          <a:p>
            <a:pPr marL="1028700" lvl="1" indent="-342900"/>
            <a:r>
              <a:rPr lang="en-GB" dirty="0"/>
              <a:t>Release the investment to fund neighbourhood care </a:t>
            </a:r>
          </a:p>
          <a:p>
            <a:pPr marL="1028700" lvl="1" indent="-342900"/>
            <a:r>
              <a:rPr lang="en-GB" dirty="0"/>
              <a:t>Build a wellness rather than an illness service</a:t>
            </a:r>
          </a:p>
          <a:p>
            <a:pPr marL="1028700" lvl="1" indent="-342900"/>
            <a:r>
              <a:rPr lang="en-GB" dirty="0"/>
              <a:t>Early advice and support</a:t>
            </a:r>
          </a:p>
          <a:p>
            <a:pPr marL="1028700" lvl="1" indent="-342900"/>
            <a:r>
              <a:rPr lang="en-GB" dirty="0"/>
              <a:t>Empower patients and staff through modern tools</a:t>
            </a:r>
          </a:p>
          <a:p>
            <a:pPr marL="1028700" lvl="1" indent="-342900"/>
            <a:r>
              <a:rPr lang="en-GB" dirty="0"/>
              <a:t>Tackle inequalities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F896D-5E3B-C6D9-B2CE-BEF85068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509" y="1802921"/>
            <a:ext cx="4473451" cy="39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6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7849</TotalTime>
  <Words>753</Words>
  <Application>Microsoft Office PowerPoint</Application>
  <PresentationFormat>Widescreen</PresentationFormat>
  <Paragraphs>92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PowerPoint Presentation</vt:lpstr>
      <vt:lpstr>Better care by working together</vt:lpstr>
      <vt:lpstr>Building on our progress</vt:lpstr>
      <vt:lpstr>What does this mean?</vt:lpstr>
      <vt:lpstr>Why change? </vt:lpstr>
      <vt:lpstr>How does this affect me? </vt:lpstr>
      <vt:lpstr>Look ahead in five years… </vt:lpstr>
      <vt:lpstr>Look ahead in five years… </vt:lpstr>
      <vt:lpstr>The future: neighbourhood working</vt:lpstr>
      <vt:lpstr>What happens next?</vt:lpstr>
      <vt:lpstr>One NHS working together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SLATER, John (THE ROTHERHAM NHS FOUNDATION TRUST)</dc:creator>
  <cp:lastModifiedBy>FULLARD, JENNIFER (THE SHREWSBURY AND TELFORD HOSPITAL NHS TRUST)</cp:lastModifiedBy>
  <cp:revision>240</cp:revision>
  <dcterms:created xsi:type="dcterms:W3CDTF">2023-03-27T23:04:34Z</dcterms:created>
  <dcterms:modified xsi:type="dcterms:W3CDTF">2025-06-26T06:40:34Z</dcterms:modified>
</cp:coreProperties>
</file>