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313" r:id="rId5"/>
    <p:sldId id="293" r:id="rId6"/>
    <p:sldId id="259" r:id="rId7"/>
    <p:sldId id="286" r:id="rId8"/>
    <p:sldId id="262" r:id="rId9"/>
    <p:sldId id="264" r:id="rId10"/>
    <p:sldId id="260" r:id="rId11"/>
    <p:sldId id="310" r:id="rId12"/>
    <p:sldId id="277" r:id="rId13"/>
    <p:sldId id="294" r:id="rId14"/>
    <p:sldId id="309" r:id="rId15"/>
    <p:sldId id="298" r:id="rId16"/>
    <p:sldId id="299" r:id="rId17"/>
    <p:sldId id="300" r:id="rId18"/>
    <p:sldId id="302" r:id="rId19"/>
    <p:sldId id="303" r:id="rId20"/>
    <p:sldId id="305" r:id="rId21"/>
    <p:sldId id="2654" r:id="rId22"/>
    <p:sldId id="30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5595680-5B82-421E-837C-F5EF7EEC6F04}" type="datetimeFigureOut">
              <a:rPr lang="en-GB" smtClean="0"/>
              <a:t>05/09/2025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09CA40-C8E9-4100-8D26-467A5E96AA3A}" type="slidenum">
              <a:rPr lang="en-GB" smtClean="0"/>
              <a:t>‹#›</a:t>
            </a:fld>
            <a:endParaRPr lang="en-GB"/>
          </a:p>
        </p:txBody>
      </p:sp>
    </p:spTree>
    <p:extLst>
      <p:ext uri="{BB962C8B-B14F-4D97-AF65-F5344CB8AC3E}">
        <p14:creationId xmlns:p14="http://schemas.microsoft.com/office/powerpoint/2010/main" val="2010106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595680-5B82-421E-837C-F5EF7EEC6F04}" type="datetimeFigureOut">
              <a:rPr lang="en-GB" smtClean="0"/>
              <a:t>05/09/2025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09CA40-C8E9-4100-8D26-467A5E96AA3A}" type="slidenum">
              <a:rPr lang="en-GB" smtClean="0"/>
              <a:t>‹#›</a:t>
            </a:fld>
            <a:endParaRPr lang="en-GB"/>
          </a:p>
        </p:txBody>
      </p:sp>
    </p:spTree>
    <p:extLst>
      <p:ext uri="{BB962C8B-B14F-4D97-AF65-F5344CB8AC3E}">
        <p14:creationId xmlns:p14="http://schemas.microsoft.com/office/powerpoint/2010/main" val="3308356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595680-5B82-421E-837C-F5EF7EEC6F04}" type="datetimeFigureOut">
              <a:rPr lang="en-GB" smtClean="0"/>
              <a:t>05/09/2025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09CA40-C8E9-4100-8D26-467A5E96AA3A}" type="slidenum">
              <a:rPr lang="en-GB" smtClean="0"/>
              <a:t>‹#›</a:t>
            </a:fld>
            <a:endParaRPr lang="en-GB"/>
          </a:p>
        </p:txBody>
      </p:sp>
    </p:spTree>
    <p:extLst>
      <p:ext uri="{BB962C8B-B14F-4D97-AF65-F5344CB8AC3E}">
        <p14:creationId xmlns:p14="http://schemas.microsoft.com/office/powerpoint/2010/main" val="3693493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595680-5B82-421E-837C-F5EF7EEC6F04}" type="datetimeFigureOut">
              <a:rPr lang="en-GB" smtClean="0"/>
              <a:t>05/09/2025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09CA40-C8E9-4100-8D26-467A5E96AA3A}" type="slidenum">
              <a:rPr lang="en-GB" smtClean="0"/>
              <a:t>‹#›</a:t>
            </a:fld>
            <a:endParaRPr lang="en-GB"/>
          </a:p>
        </p:txBody>
      </p:sp>
    </p:spTree>
    <p:extLst>
      <p:ext uri="{BB962C8B-B14F-4D97-AF65-F5344CB8AC3E}">
        <p14:creationId xmlns:p14="http://schemas.microsoft.com/office/powerpoint/2010/main" val="3516981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595680-5B82-421E-837C-F5EF7EEC6F04}" type="datetimeFigureOut">
              <a:rPr lang="en-GB" smtClean="0"/>
              <a:t>05/09/2025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09CA40-C8E9-4100-8D26-467A5E96AA3A}" type="slidenum">
              <a:rPr lang="en-GB" smtClean="0"/>
              <a:t>‹#›</a:t>
            </a:fld>
            <a:endParaRPr lang="en-GB"/>
          </a:p>
        </p:txBody>
      </p:sp>
    </p:spTree>
    <p:extLst>
      <p:ext uri="{BB962C8B-B14F-4D97-AF65-F5344CB8AC3E}">
        <p14:creationId xmlns:p14="http://schemas.microsoft.com/office/powerpoint/2010/main" val="1456307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5595680-5B82-421E-837C-F5EF7EEC6F04}" type="datetimeFigureOut">
              <a:rPr lang="en-GB" smtClean="0"/>
              <a:t>05/09/2025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C09CA40-C8E9-4100-8D26-467A5E96AA3A}" type="slidenum">
              <a:rPr lang="en-GB" smtClean="0"/>
              <a:t>‹#›</a:t>
            </a:fld>
            <a:endParaRPr lang="en-GB"/>
          </a:p>
        </p:txBody>
      </p:sp>
    </p:spTree>
    <p:extLst>
      <p:ext uri="{BB962C8B-B14F-4D97-AF65-F5344CB8AC3E}">
        <p14:creationId xmlns:p14="http://schemas.microsoft.com/office/powerpoint/2010/main" val="2817463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595680-5B82-421E-837C-F5EF7EEC6F04}" type="datetimeFigureOut">
              <a:rPr lang="en-GB" smtClean="0"/>
              <a:t>05/09/2025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C09CA40-C8E9-4100-8D26-467A5E96AA3A}" type="slidenum">
              <a:rPr lang="en-GB" smtClean="0"/>
              <a:t>‹#›</a:t>
            </a:fld>
            <a:endParaRPr lang="en-GB"/>
          </a:p>
        </p:txBody>
      </p:sp>
    </p:spTree>
    <p:extLst>
      <p:ext uri="{BB962C8B-B14F-4D97-AF65-F5344CB8AC3E}">
        <p14:creationId xmlns:p14="http://schemas.microsoft.com/office/powerpoint/2010/main" val="3173691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5595680-5B82-421E-837C-F5EF7EEC6F04}" type="datetimeFigureOut">
              <a:rPr lang="en-GB" smtClean="0"/>
              <a:t>05/09/2025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C09CA40-C8E9-4100-8D26-467A5E96AA3A}" type="slidenum">
              <a:rPr lang="en-GB" smtClean="0"/>
              <a:t>‹#›</a:t>
            </a:fld>
            <a:endParaRPr lang="en-GB"/>
          </a:p>
        </p:txBody>
      </p:sp>
    </p:spTree>
    <p:extLst>
      <p:ext uri="{BB962C8B-B14F-4D97-AF65-F5344CB8AC3E}">
        <p14:creationId xmlns:p14="http://schemas.microsoft.com/office/powerpoint/2010/main" val="2400551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595680-5B82-421E-837C-F5EF7EEC6F04}" type="datetimeFigureOut">
              <a:rPr lang="en-GB" smtClean="0"/>
              <a:t>05/09/2025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C09CA40-C8E9-4100-8D26-467A5E96AA3A}" type="slidenum">
              <a:rPr lang="en-GB" smtClean="0"/>
              <a:t>‹#›</a:t>
            </a:fld>
            <a:endParaRPr lang="en-GB"/>
          </a:p>
        </p:txBody>
      </p:sp>
    </p:spTree>
    <p:extLst>
      <p:ext uri="{BB962C8B-B14F-4D97-AF65-F5344CB8AC3E}">
        <p14:creationId xmlns:p14="http://schemas.microsoft.com/office/powerpoint/2010/main" val="2193123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595680-5B82-421E-837C-F5EF7EEC6F04}" type="datetimeFigureOut">
              <a:rPr lang="en-GB" smtClean="0"/>
              <a:t>05/09/2025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C09CA40-C8E9-4100-8D26-467A5E96AA3A}" type="slidenum">
              <a:rPr lang="en-GB" smtClean="0"/>
              <a:t>‹#›</a:t>
            </a:fld>
            <a:endParaRPr lang="en-GB"/>
          </a:p>
        </p:txBody>
      </p:sp>
    </p:spTree>
    <p:extLst>
      <p:ext uri="{BB962C8B-B14F-4D97-AF65-F5344CB8AC3E}">
        <p14:creationId xmlns:p14="http://schemas.microsoft.com/office/powerpoint/2010/main" val="1567446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595680-5B82-421E-837C-F5EF7EEC6F04}" type="datetimeFigureOut">
              <a:rPr lang="en-GB" smtClean="0"/>
              <a:t>05/09/2025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C09CA40-C8E9-4100-8D26-467A5E96AA3A}" type="slidenum">
              <a:rPr lang="en-GB" smtClean="0"/>
              <a:t>‹#›</a:t>
            </a:fld>
            <a:endParaRPr lang="en-GB"/>
          </a:p>
        </p:txBody>
      </p:sp>
    </p:spTree>
    <p:extLst>
      <p:ext uri="{BB962C8B-B14F-4D97-AF65-F5344CB8AC3E}">
        <p14:creationId xmlns:p14="http://schemas.microsoft.com/office/powerpoint/2010/main" val="3349267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595680-5B82-421E-837C-F5EF7EEC6F04}" type="datetimeFigureOut">
              <a:rPr lang="en-GB" smtClean="0"/>
              <a:t>05/09/2025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09CA40-C8E9-4100-8D26-467A5E96AA3A}" type="slidenum">
              <a:rPr lang="en-GB" smtClean="0"/>
              <a:t>‹#›</a:t>
            </a:fld>
            <a:endParaRPr lang="en-GB"/>
          </a:p>
        </p:txBody>
      </p:sp>
    </p:spTree>
    <p:extLst>
      <p:ext uri="{BB962C8B-B14F-4D97-AF65-F5344CB8AC3E}">
        <p14:creationId xmlns:p14="http://schemas.microsoft.com/office/powerpoint/2010/main" val="15894787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CADC7-5288-BAB6-53F3-9FF37D569550}"/>
              </a:ext>
            </a:extLst>
          </p:cNvPr>
          <p:cNvSpPr>
            <a:spLocks noGrp="1"/>
          </p:cNvSpPr>
          <p:nvPr>
            <p:ph type="title"/>
          </p:nvPr>
        </p:nvSpPr>
        <p:spPr/>
        <p:txBody>
          <a:bodyPr/>
          <a:lstStyle/>
          <a:p>
            <a:endParaRPr lang="en-GB"/>
          </a:p>
        </p:txBody>
      </p:sp>
      <p:pic>
        <p:nvPicPr>
          <p:cNvPr id="4" name="Content Placeholder 3" descr="Please Turn Off Your Mobile Phones Free Stock Photo - Public ...">
            <a:extLst>
              <a:ext uri="{FF2B5EF4-FFF2-40B4-BE49-F238E27FC236}">
                <a16:creationId xmlns:a16="http://schemas.microsoft.com/office/drawing/2014/main" id="{A8D53EFE-CDD4-96DD-943E-799019D7AA37}"/>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195887" y="2729706"/>
            <a:ext cx="1800225" cy="2543175"/>
          </a:xfrm>
          <a:prstGeom prst="rect">
            <a:avLst/>
          </a:prstGeom>
          <a:noFill/>
          <a:ln>
            <a:noFill/>
          </a:ln>
        </p:spPr>
      </p:pic>
    </p:spTree>
    <p:extLst>
      <p:ext uri="{BB962C8B-B14F-4D97-AF65-F5344CB8AC3E}">
        <p14:creationId xmlns:p14="http://schemas.microsoft.com/office/powerpoint/2010/main" val="1509986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9A6AF7C-C756-6D98-98D1-8C5AA82DE3FB}"/>
              </a:ext>
            </a:extLst>
          </p:cNvPr>
          <p:cNvSpPr>
            <a:spLocks noGrp="1"/>
          </p:cNvSpPr>
          <p:nvPr>
            <p:ph idx="1"/>
          </p:nvPr>
        </p:nvSpPr>
        <p:spPr>
          <a:xfrm>
            <a:off x="838200" y="1996581"/>
            <a:ext cx="10515600" cy="3758268"/>
          </a:xfrm>
        </p:spPr>
        <p:txBody>
          <a:bodyPr>
            <a:normAutofit/>
          </a:bodyPr>
          <a:lstStyle/>
          <a:p>
            <a:r>
              <a:rPr lang="en-GB" dirty="0"/>
              <a:t>The images from the CT planning scan are used by your consultant to plan your radiotherapy treatment.</a:t>
            </a:r>
          </a:p>
          <a:p>
            <a:endParaRPr lang="en-GB" dirty="0"/>
          </a:p>
          <a:p>
            <a:r>
              <a:rPr lang="en-GB" dirty="0"/>
              <a:t>All treatment plans are created for each individual person.</a:t>
            </a:r>
          </a:p>
          <a:p>
            <a:endParaRPr lang="en-GB" dirty="0"/>
          </a:p>
          <a:p>
            <a:r>
              <a:rPr lang="en-GB" dirty="0"/>
              <a:t>You will be in the same position for treatment as you were at your CT scan.</a:t>
            </a:r>
          </a:p>
          <a:p>
            <a:endParaRPr lang="en-GB" dirty="0"/>
          </a:p>
        </p:txBody>
      </p:sp>
      <p:sp>
        <p:nvSpPr>
          <p:cNvPr id="3" name="Title 2">
            <a:extLst>
              <a:ext uri="{FF2B5EF4-FFF2-40B4-BE49-F238E27FC236}">
                <a16:creationId xmlns:a16="http://schemas.microsoft.com/office/drawing/2014/main" id="{6A5F0B98-1945-1129-BEC3-098B9A1063CE}"/>
              </a:ext>
            </a:extLst>
          </p:cNvPr>
          <p:cNvSpPr>
            <a:spLocks noGrp="1"/>
          </p:cNvSpPr>
          <p:nvPr>
            <p:ph type="title"/>
          </p:nvPr>
        </p:nvSpPr>
        <p:spPr/>
        <p:txBody>
          <a:bodyPr/>
          <a:lstStyle/>
          <a:p>
            <a:pPr algn="ctr"/>
            <a:r>
              <a:rPr lang="en-GB" b="1" dirty="0">
                <a:solidFill>
                  <a:srgbClr val="0070C0"/>
                </a:solidFill>
              </a:rPr>
              <a:t>Planning your Radiotherapy Treatment.</a:t>
            </a:r>
          </a:p>
        </p:txBody>
      </p:sp>
    </p:spTree>
    <p:extLst>
      <p:ext uri="{BB962C8B-B14F-4D97-AF65-F5344CB8AC3E}">
        <p14:creationId xmlns:p14="http://schemas.microsoft.com/office/powerpoint/2010/main" val="1762827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ECBEFFB-EC7B-3772-F7BF-CCF395B6D8CD}"/>
              </a:ext>
            </a:extLst>
          </p:cNvPr>
          <p:cNvSpPr>
            <a:spLocks noGrp="1"/>
          </p:cNvSpPr>
          <p:nvPr>
            <p:ph type="title"/>
          </p:nvPr>
        </p:nvSpPr>
        <p:spPr>
          <a:xfrm>
            <a:off x="838200" y="418284"/>
            <a:ext cx="10515600" cy="1325563"/>
          </a:xfrm>
        </p:spPr>
        <p:txBody>
          <a:bodyPr>
            <a:normAutofit/>
          </a:bodyPr>
          <a:lstStyle/>
          <a:p>
            <a:pPr algn="ctr"/>
            <a:r>
              <a:rPr lang="en-GB" sz="4800" b="1" dirty="0">
                <a:solidFill>
                  <a:srgbClr val="0070C0"/>
                </a:solidFill>
              </a:rPr>
              <a:t>Image of treatment machine.</a:t>
            </a:r>
          </a:p>
        </p:txBody>
      </p:sp>
      <p:pic>
        <p:nvPicPr>
          <p:cNvPr id="2050" name="Picture 2" descr="Image preview">
            <a:extLst>
              <a:ext uri="{FF2B5EF4-FFF2-40B4-BE49-F238E27FC236}">
                <a16:creationId xmlns:a16="http://schemas.microsoft.com/office/drawing/2014/main" id="{E549264B-3F7F-EF65-8682-3AAAD8AC9F4C}"/>
              </a:ext>
            </a:extLst>
          </p:cNvPr>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948460" y="1467239"/>
            <a:ext cx="4601633" cy="345122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BDCE1B89-3217-3D99-68C6-578EB0B7E913}"/>
              </a:ext>
            </a:extLst>
          </p:cNvPr>
          <p:cNvSpPr txBox="1"/>
          <p:nvPr/>
        </p:nvSpPr>
        <p:spPr>
          <a:xfrm>
            <a:off x="681487" y="1452053"/>
            <a:ext cx="2708392" cy="2031325"/>
          </a:xfrm>
          <a:prstGeom prst="rect">
            <a:avLst/>
          </a:prstGeom>
          <a:noFill/>
        </p:spPr>
        <p:txBody>
          <a:bodyPr wrap="square">
            <a:spAutoFit/>
          </a:bodyPr>
          <a:lstStyle/>
          <a:p>
            <a:r>
              <a:rPr lang="en-GB" dirty="0"/>
              <a:t>The treatment comes from this part of the machine.</a:t>
            </a:r>
          </a:p>
          <a:p>
            <a:endParaRPr lang="en-GB" dirty="0"/>
          </a:p>
          <a:p>
            <a:r>
              <a:rPr lang="en-GB" dirty="0"/>
              <a:t>These arms come out to take an x ray image daily to check you are in the correct position.</a:t>
            </a:r>
          </a:p>
        </p:txBody>
      </p:sp>
      <p:cxnSp>
        <p:nvCxnSpPr>
          <p:cNvPr id="9" name="Straight Arrow Connector 8">
            <a:extLst>
              <a:ext uri="{FF2B5EF4-FFF2-40B4-BE49-F238E27FC236}">
                <a16:creationId xmlns:a16="http://schemas.microsoft.com/office/drawing/2014/main" id="{74AD4D63-FDFB-DFBF-F195-324BA451199E}"/>
              </a:ext>
            </a:extLst>
          </p:cNvPr>
          <p:cNvCxnSpPr>
            <a:cxnSpLocks/>
          </p:cNvCxnSpPr>
          <p:nvPr/>
        </p:nvCxnSpPr>
        <p:spPr>
          <a:xfrm>
            <a:off x="3526958" y="2009895"/>
            <a:ext cx="298833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84593054-812E-1BA9-27F6-8F5911D229A9}"/>
              </a:ext>
            </a:extLst>
          </p:cNvPr>
          <p:cNvCxnSpPr>
            <a:cxnSpLocks/>
          </p:cNvCxnSpPr>
          <p:nvPr/>
        </p:nvCxnSpPr>
        <p:spPr>
          <a:xfrm flipV="1">
            <a:off x="3526958" y="2951752"/>
            <a:ext cx="2399389" cy="297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C330E8B-AD7C-D244-4EF2-F01B114C2219}"/>
              </a:ext>
            </a:extLst>
          </p:cNvPr>
          <p:cNvCxnSpPr>
            <a:cxnSpLocks/>
          </p:cNvCxnSpPr>
          <p:nvPr/>
        </p:nvCxnSpPr>
        <p:spPr>
          <a:xfrm flipV="1">
            <a:off x="3526958" y="2981516"/>
            <a:ext cx="4460887" cy="2102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31E8B5AD-9556-4384-234D-8AE7FCAEE10C}"/>
              </a:ext>
            </a:extLst>
          </p:cNvPr>
          <p:cNvSpPr/>
          <p:nvPr/>
        </p:nvSpPr>
        <p:spPr>
          <a:xfrm>
            <a:off x="9008364" y="1452053"/>
            <a:ext cx="2114026" cy="258532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There will be a radiographer either side of you. They will align your pelvis tattoos up with the laser lights positioned in the room. </a:t>
            </a:r>
          </a:p>
        </p:txBody>
      </p:sp>
      <p:sp>
        <p:nvSpPr>
          <p:cNvPr id="4" name="TextBox 3">
            <a:extLst>
              <a:ext uri="{FF2B5EF4-FFF2-40B4-BE49-F238E27FC236}">
                <a16:creationId xmlns:a16="http://schemas.microsoft.com/office/drawing/2014/main" id="{CB912657-6F58-46A6-418E-765BB21FDED8}"/>
              </a:ext>
            </a:extLst>
          </p:cNvPr>
          <p:cNvSpPr txBox="1"/>
          <p:nvPr/>
        </p:nvSpPr>
        <p:spPr>
          <a:xfrm>
            <a:off x="680660" y="3446467"/>
            <a:ext cx="2809529" cy="1477328"/>
          </a:xfrm>
          <a:prstGeom prst="rect">
            <a:avLst/>
          </a:prstGeom>
          <a:noFill/>
        </p:spPr>
        <p:txBody>
          <a:bodyPr wrap="square">
            <a:spAutoFit/>
          </a:bodyPr>
          <a:lstStyle/>
          <a:p>
            <a:r>
              <a:rPr lang="en-GB" dirty="0">
                <a:solidFill>
                  <a:schemeClr val="tx1"/>
                </a:solidFill>
              </a:rPr>
              <a:t>It is important to keep as still as possible. The treatment machine will move around you, but it will not touch you at any point. </a:t>
            </a:r>
          </a:p>
        </p:txBody>
      </p:sp>
      <p:sp>
        <p:nvSpPr>
          <p:cNvPr id="6" name="TextBox 5">
            <a:extLst>
              <a:ext uri="{FF2B5EF4-FFF2-40B4-BE49-F238E27FC236}">
                <a16:creationId xmlns:a16="http://schemas.microsoft.com/office/drawing/2014/main" id="{0AA5FA9F-9F8F-3E2D-9076-448465F090EF}"/>
              </a:ext>
            </a:extLst>
          </p:cNvPr>
          <p:cNvSpPr txBox="1"/>
          <p:nvPr/>
        </p:nvSpPr>
        <p:spPr>
          <a:xfrm>
            <a:off x="642736" y="4918464"/>
            <a:ext cx="3026434" cy="646331"/>
          </a:xfrm>
          <a:prstGeom prst="rect">
            <a:avLst/>
          </a:prstGeom>
          <a:noFill/>
        </p:spPr>
        <p:txBody>
          <a:bodyPr wrap="square">
            <a:spAutoFit/>
          </a:bodyPr>
          <a:lstStyle/>
          <a:p>
            <a:r>
              <a:rPr lang="en-GB" dirty="0">
                <a:solidFill>
                  <a:schemeClr val="tx1"/>
                </a:solidFill>
              </a:rPr>
              <a:t>You will not feel anything during your treatment.</a:t>
            </a:r>
          </a:p>
        </p:txBody>
      </p:sp>
      <p:sp>
        <p:nvSpPr>
          <p:cNvPr id="11" name="TextBox 10">
            <a:extLst>
              <a:ext uri="{FF2B5EF4-FFF2-40B4-BE49-F238E27FC236}">
                <a16:creationId xmlns:a16="http://schemas.microsoft.com/office/drawing/2014/main" id="{64BB6F64-ADF5-8D60-ED76-C071E8329787}"/>
              </a:ext>
            </a:extLst>
          </p:cNvPr>
          <p:cNvSpPr txBox="1"/>
          <p:nvPr/>
        </p:nvSpPr>
        <p:spPr>
          <a:xfrm>
            <a:off x="1613140" y="5571449"/>
            <a:ext cx="8108830" cy="1200329"/>
          </a:xfrm>
          <a:prstGeom prst="rect">
            <a:avLst/>
          </a:prstGeom>
          <a:noFill/>
        </p:spPr>
        <p:txBody>
          <a:bodyPr wrap="square">
            <a:spAutoFit/>
          </a:bodyPr>
          <a:lstStyle/>
          <a:p>
            <a:pPr algn="ctr"/>
            <a:r>
              <a:rPr lang="en-GB" dirty="0">
                <a:solidFill>
                  <a:schemeClr val="tx1"/>
                </a:solidFill>
              </a:rPr>
              <a:t>The machine makes a buzzing noise, this is normal.</a:t>
            </a:r>
          </a:p>
          <a:p>
            <a:pPr algn="ctr"/>
            <a:endParaRPr lang="en-GB" dirty="0">
              <a:solidFill>
                <a:schemeClr val="tx1"/>
              </a:solidFill>
            </a:endParaRPr>
          </a:p>
          <a:p>
            <a:pPr algn="ctr"/>
            <a:r>
              <a:rPr lang="en-GB" dirty="0">
                <a:solidFill>
                  <a:schemeClr val="tx1"/>
                </a:solidFill>
              </a:rPr>
              <a:t>We are watching you on our cameras and if you need us you can raise your hand and we will come back into the room.</a:t>
            </a:r>
          </a:p>
        </p:txBody>
      </p:sp>
    </p:spTree>
    <p:extLst>
      <p:ext uri="{BB962C8B-B14F-4D97-AF65-F5344CB8AC3E}">
        <p14:creationId xmlns:p14="http://schemas.microsoft.com/office/powerpoint/2010/main" val="9875240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r>
              <a:rPr lang="en-GB" dirty="0">
                <a:solidFill>
                  <a:schemeClr val="tx1"/>
                </a:solidFill>
              </a:rPr>
              <a:t>Please bring a dressing gown with you as you will need to change before your treatment.</a:t>
            </a:r>
          </a:p>
          <a:p>
            <a:pPr algn="ctr"/>
            <a:endParaRPr lang="en-GB" dirty="0">
              <a:solidFill>
                <a:schemeClr val="tx1"/>
              </a:solidFill>
            </a:endParaRPr>
          </a:p>
          <a:p>
            <a:pPr algn="ctr"/>
            <a:r>
              <a:rPr lang="en-GB" dirty="0">
                <a:solidFill>
                  <a:schemeClr val="tx1"/>
                </a:solidFill>
              </a:rPr>
              <a:t>Slip on shoes or slippers.</a:t>
            </a:r>
          </a:p>
          <a:p>
            <a:pPr algn="ctr"/>
            <a:endParaRPr lang="en-GB" dirty="0">
              <a:solidFill>
                <a:schemeClr val="tx1"/>
              </a:solidFill>
            </a:endParaRPr>
          </a:p>
          <a:p>
            <a:pPr algn="ctr"/>
            <a:r>
              <a:rPr lang="en-GB" dirty="0">
                <a:solidFill>
                  <a:schemeClr val="tx1"/>
                </a:solidFill>
              </a:rPr>
              <a:t>Your 500ml bottle of water</a:t>
            </a:r>
            <a:r>
              <a:rPr lang="en-GB" dirty="0"/>
              <a:t>.</a:t>
            </a:r>
          </a:p>
          <a:p>
            <a:pPr marL="0" indent="0">
              <a:buNone/>
            </a:pPr>
            <a:endParaRPr lang="en-GB" dirty="0"/>
          </a:p>
          <a:p>
            <a:pPr marL="0" indent="0">
              <a:buNone/>
            </a:pPr>
            <a:endParaRPr lang="en-GB" dirty="0"/>
          </a:p>
          <a:p>
            <a:pPr marL="0" indent="0">
              <a:buNone/>
            </a:pPr>
            <a:endParaRPr lang="en-GB" dirty="0"/>
          </a:p>
        </p:txBody>
      </p:sp>
      <p:sp>
        <p:nvSpPr>
          <p:cNvPr id="2" name="Title 1"/>
          <p:cNvSpPr>
            <a:spLocks noGrp="1"/>
          </p:cNvSpPr>
          <p:nvPr>
            <p:ph type="title"/>
          </p:nvPr>
        </p:nvSpPr>
        <p:spPr/>
        <p:txBody>
          <a:bodyPr/>
          <a:lstStyle/>
          <a:p>
            <a:pPr algn="ctr"/>
            <a:r>
              <a:rPr lang="en-GB" b="1" dirty="0">
                <a:solidFill>
                  <a:srgbClr val="0070C0"/>
                </a:solidFill>
              </a:rPr>
              <a:t>What do I need to bring with me?</a:t>
            </a:r>
          </a:p>
        </p:txBody>
      </p:sp>
    </p:spTree>
    <p:extLst>
      <p:ext uri="{BB962C8B-B14F-4D97-AF65-F5344CB8AC3E}">
        <p14:creationId xmlns:p14="http://schemas.microsoft.com/office/powerpoint/2010/main" val="33878582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91833" y="2550253"/>
            <a:ext cx="7408333" cy="3909270"/>
          </a:xfrm>
        </p:spPr>
        <p:txBody>
          <a:bodyPr>
            <a:normAutofit fontScale="92500" lnSpcReduction="20000"/>
          </a:bodyPr>
          <a:lstStyle/>
          <a:p>
            <a:pPr algn="ctr"/>
            <a:r>
              <a:rPr lang="en-GB" dirty="0">
                <a:solidFill>
                  <a:schemeClr val="tx1"/>
                </a:solidFill>
              </a:rPr>
              <a:t>It is important to moisturise the area being treated. We recommend twice daily and there is no need to wash off the cream prior to your treatment. Just ensure it is well absorbed!</a:t>
            </a:r>
          </a:p>
          <a:p>
            <a:pPr algn="ctr"/>
            <a:endParaRPr lang="en-GB" dirty="0">
              <a:solidFill>
                <a:schemeClr val="tx1"/>
              </a:solidFill>
            </a:endParaRPr>
          </a:p>
          <a:p>
            <a:pPr marL="0" indent="0" algn="ctr">
              <a:buNone/>
            </a:pPr>
            <a:r>
              <a:rPr lang="en-GB" dirty="0">
                <a:solidFill>
                  <a:schemeClr val="tx1"/>
                </a:solidFill>
              </a:rPr>
              <a:t>     Exercise daily, this helps relieve gas.</a:t>
            </a:r>
          </a:p>
          <a:p>
            <a:pPr marL="0" indent="0" algn="ctr">
              <a:buNone/>
            </a:pPr>
            <a:endParaRPr lang="en-GB" dirty="0">
              <a:solidFill>
                <a:schemeClr val="tx1"/>
              </a:solidFill>
            </a:endParaRPr>
          </a:p>
          <a:p>
            <a:pPr marL="0" indent="0" algn="ctr">
              <a:buNone/>
            </a:pPr>
            <a:r>
              <a:rPr lang="en-GB" dirty="0">
                <a:solidFill>
                  <a:schemeClr val="tx1"/>
                </a:solidFill>
              </a:rPr>
              <a:t>     Eat regularly (little and often) to help avoid a build up of gas.</a:t>
            </a:r>
          </a:p>
          <a:p>
            <a:pPr marL="0" indent="0" algn="ctr">
              <a:buNone/>
            </a:pPr>
            <a:r>
              <a:rPr lang="en-GB" dirty="0">
                <a:solidFill>
                  <a:schemeClr val="tx1"/>
                </a:solidFill>
              </a:rPr>
              <a:t>Hydrate by drinking your 1 litre of water daily; (and over the weekends)!</a:t>
            </a:r>
          </a:p>
          <a:p>
            <a:pPr marL="0" indent="0" algn="ctr">
              <a:buNone/>
            </a:pPr>
            <a:endParaRPr lang="en-GB" dirty="0">
              <a:solidFill>
                <a:schemeClr val="tx1"/>
              </a:solidFill>
            </a:endParaRPr>
          </a:p>
        </p:txBody>
      </p:sp>
      <p:sp>
        <p:nvSpPr>
          <p:cNvPr id="2" name="Title 1"/>
          <p:cNvSpPr>
            <a:spLocks noGrp="1"/>
          </p:cNvSpPr>
          <p:nvPr>
            <p:ph type="title"/>
          </p:nvPr>
        </p:nvSpPr>
        <p:spPr/>
        <p:txBody>
          <a:bodyPr/>
          <a:lstStyle/>
          <a:p>
            <a:pPr algn="ctr"/>
            <a:r>
              <a:rPr lang="en-GB" b="1" dirty="0">
                <a:solidFill>
                  <a:srgbClr val="0070C0"/>
                </a:solidFill>
              </a:rPr>
              <a:t>Skin Care and self help</a:t>
            </a:r>
          </a:p>
        </p:txBody>
      </p:sp>
    </p:spTree>
    <p:extLst>
      <p:ext uri="{BB962C8B-B14F-4D97-AF65-F5344CB8AC3E}">
        <p14:creationId xmlns:p14="http://schemas.microsoft.com/office/powerpoint/2010/main" val="39547224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7111" y="2483141"/>
            <a:ext cx="9877777" cy="3951215"/>
          </a:xfrm>
        </p:spPr>
        <p:txBody>
          <a:bodyPr>
            <a:normAutofit/>
          </a:bodyPr>
          <a:lstStyle/>
          <a:p>
            <a:pPr algn="ctr"/>
            <a:r>
              <a:rPr lang="en-GB" dirty="0">
                <a:solidFill>
                  <a:schemeClr val="tx1"/>
                </a:solidFill>
              </a:rPr>
              <a:t>You will be given your start date and time for treatment at your CT scan.</a:t>
            </a:r>
          </a:p>
          <a:p>
            <a:pPr algn="ctr"/>
            <a:r>
              <a:rPr lang="en-GB" dirty="0">
                <a:solidFill>
                  <a:schemeClr val="tx1"/>
                </a:solidFill>
              </a:rPr>
              <a:t>On your first day of radiotherapy, you will be given the rest of that weeks’ appointment times. You will be given your following weeks’ appointment times each Friday.</a:t>
            </a:r>
          </a:p>
          <a:p>
            <a:pPr algn="ctr"/>
            <a:endParaRPr lang="en-GB" dirty="0">
              <a:solidFill>
                <a:schemeClr val="tx1"/>
              </a:solidFill>
            </a:endParaRPr>
          </a:p>
          <a:p>
            <a:endParaRPr lang="en-GB" dirty="0">
              <a:solidFill>
                <a:schemeClr val="tx1"/>
              </a:solidFill>
            </a:endParaRPr>
          </a:p>
          <a:p>
            <a:endParaRPr lang="en-GB" dirty="0"/>
          </a:p>
          <a:p>
            <a:endParaRPr lang="en-GB" dirty="0"/>
          </a:p>
        </p:txBody>
      </p:sp>
      <p:sp>
        <p:nvSpPr>
          <p:cNvPr id="2" name="Title 1"/>
          <p:cNvSpPr>
            <a:spLocks noGrp="1"/>
          </p:cNvSpPr>
          <p:nvPr>
            <p:ph type="title"/>
          </p:nvPr>
        </p:nvSpPr>
        <p:spPr/>
        <p:txBody>
          <a:bodyPr/>
          <a:lstStyle/>
          <a:p>
            <a:pPr algn="ctr"/>
            <a:r>
              <a:rPr lang="en-GB" b="1" dirty="0">
                <a:solidFill>
                  <a:srgbClr val="0070C0"/>
                </a:solidFill>
              </a:rPr>
              <a:t>Appointments</a:t>
            </a:r>
          </a:p>
        </p:txBody>
      </p:sp>
    </p:spTree>
    <p:extLst>
      <p:ext uri="{BB962C8B-B14F-4D97-AF65-F5344CB8AC3E}">
        <p14:creationId xmlns:p14="http://schemas.microsoft.com/office/powerpoint/2010/main" val="3832378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r>
              <a:rPr lang="en-GB" dirty="0">
                <a:solidFill>
                  <a:schemeClr val="tx1"/>
                </a:solidFill>
              </a:rPr>
              <a:t>You will be seen by one of our Review Radiographers during your treatment.</a:t>
            </a:r>
          </a:p>
          <a:p>
            <a:pPr algn="ctr"/>
            <a:endParaRPr lang="en-GB" dirty="0">
              <a:solidFill>
                <a:schemeClr val="tx1"/>
              </a:solidFill>
            </a:endParaRPr>
          </a:p>
          <a:p>
            <a:pPr algn="ctr"/>
            <a:r>
              <a:rPr lang="en-GB" dirty="0">
                <a:solidFill>
                  <a:schemeClr val="tx1"/>
                </a:solidFill>
              </a:rPr>
              <a:t>They will check how you are feeling and treat any side effects you may experience.</a:t>
            </a:r>
          </a:p>
          <a:p>
            <a:pPr algn="ctr"/>
            <a:endParaRPr lang="en-GB" dirty="0">
              <a:solidFill>
                <a:schemeClr val="tx1"/>
              </a:solidFill>
            </a:endParaRPr>
          </a:p>
          <a:p>
            <a:pPr algn="ctr"/>
            <a:r>
              <a:rPr lang="en-GB" dirty="0">
                <a:solidFill>
                  <a:schemeClr val="tx1"/>
                </a:solidFill>
              </a:rPr>
              <a:t>They also ensure that you have all the information you need during your course of treatment.</a:t>
            </a:r>
          </a:p>
        </p:txBody>
      </p:sp>
      <p:sp>
        <p:nvSpPr>
          <p:cNvPr id="2" name="Title 1"/>
          <p:cNvSpPr>
            <a:spLocks noGrp="1"/>
          </p:cNvSpPr>
          <p:nvPr>
            <p:ph type="title"/>
          </p:nvPr>
        </p:nvSpPr>
        <p:spPr/>
        <p:txBody>
          <a:bodyPr/>
          <a:lstStyle/>
          <a:p>
            <a:pPr algn="ctr"/>
            <a:r>
              <a:rPr lang="en-GB" b="1" dirty="0">
                <a:solidFill>
                  <a:schemeClr val="accent1"/>
                </a:solidFill>
              </a:rPr>
              <a:t>The Review Radiographer</a:t>
            </a:r>
          </a:p>
        </p:txBody>
      </p:sp>
    </p:spTree>
    <p:extLst>
      <p:ext uri="{BB962C8B-B14F-4D97-AF65-F5344CB8AC3E}">
        <p14:creationId xmlns:p14="http://schemas.microsoft.com/office/powerpoint/2010/main" val="27231611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GB" dirty="0"/>
          </a:p>
          <a:p>
            <a:pPr marL="274320" lvl="5" indent="-274320" algn="ctr">
              <a:spcBef>
                <a:spcPct val="20000"/>
              </a:spcBef>
              <a:buSzPct val="100000"/>
              <a:buFont typeface="Symbol" pitchFamily="18" charset="2"/>
              <a:buChar char=""/>
            </a:pPr>
            <a:r>
              <a:rPr lang="en-GB" sz="2800" dirty="0">
                <a:solidFill>
                  <a:schemeClr val="tx1"/>
                </a:solidFill>
              </a:rPr>
              <a:t>You can expect your treatment reactions to continue for up to 2-3 weeks after your course of treatment</a:t>
            </a:r>
          </a:p>
          <a:p>
            <a:pPr marL="274320" lvl="5" indent="-274320" algn="ctr">
              <a:spcBef>
                <a:spcPct val="20000"/>
              </a:spcBef>
              <a:buSzPct val="100000"/>
              <a:buFont typeface="Symbol" pitchFamily="18" charset="2"/>
              <a:buChar char=""/>
            </a:pPr>
            <a:endParaRPr lang="en-GB" dirty="0">
              <a:solidFill>
                <a:schemeClr val="tx1"/>
              </a:solidFill>
            </a:endParaRPr>
          </a:p>
          <a:p>
            <a:pPr algn="ctr"/>
            <a:r>
              <a:rPr lang="en-GB" dirty="0">
                <a:solidFill>
                  <a:schemeClr val="tx1"/>
                </a:solidFill>
              </a:rPr>
              <a:t>You will be given a follow up appointment with your doctor for approximately 6 – 8 weeks after you finish your treatment</a:t>
            </a:r>
          </a:p>
          <a:p>
            <a:pPr marL="0" indent="0" algn="ctr">
              <a:buNone/>
            </a:pPr>
            <a:endParaRPr lang="en-GB" dirty="0">
              <a:solidFill>
                <a:schemeClr val="tx1"/>
              </a:solidFill>
            </a:endParaRPr>
          </a:p>
        </p:txBody>
      </p:sp>
      <p:sp>
        <p:nvSpPr>
          <p:cNvPr id="2" name="Title 1"/>
          <p:cNvSpPr>
            <a:spLocks noGrp="1"/>
          </p:cNvSpPr>
          <p:nvPr>
            <p:ph type="title"/>
          </p:nvPr>
        </p:nvSpPr>
        <p:spPr/>
        <p:txBody>
          <a:bodyPr>
            <a:normAutofit/>
          </a:bodyPr>
          <a:lstStyle/>
          <a:p>
            <a:pPr algn="ctr"/>
            <a:r>
              <a:rPr lang="en-GB" b="1" dirty="0">
                <a:solidFill>
                  <a:schemeClr val="accent1"/>
                </a:solidFill>
              </a:rPr>
              <a:t>What happens after I finish treatment?</a:t>
            </a:r>
          </a:p>
        </p:txBody>
      </p:sp>
    </p:spTree>
    <p:extLst>
      <p:ext uri="{BB962C8B-B14F-4D97-AF65-F5344CB8AC3E}">
        <p14:creationId xmlns:p14="http://schemas.microsoft.com/office/powerpoint/2010/main" val="40730086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GB" dirty="0"/>
          </a:p>
          <a:p>
            <a:pPr algn="ctr"/>
            <a:r>
              <a:rPr lang="en-GB" sz="4000" dirty="0">
                <a:solidFill>
                  <a:schemeClr val="tx1"/>
                </a:solidFill>
              </a:rPr>
              <a:t>You will be able to park for free for all of your Radiotherapy treatments including today.</a:t>
            </a:r>
          </a:p>
          <a:p>
            <a:pPr algn="ctr"/>
            <a:endParaRPr lang="en-GB" dirty="0"/>
          </a:p>
        </p:txBody>
      </p:sp>
      <p:sp>
        <p:nvSpPr>
          <p:cNvPr id="3" name="Title 2"/>
          <p:cNvSpPr>
            <a:spLocks noGrp="1"/>
          </p:cNvSpPr>
          <p:nvPr>
            <p:ph type="title"/>
          </p:nvPr>
        </p:nvSpPr>
        <p:spPr/>
        <p:txBody>
          <a:bodyPr>
            <a:normAutofit/>
          </a:bodyPr>
          <a:lstStyle/>
          <a:p>
            <a:pPr algn="ctr"/>
            <a:r>
              <a:rPr lang="en-GB" sz="6600" b="1" dirty="0">
                <a:solidFill>
                  <a:schemeClr val="accent1"/>
                </a:solidFill>
              </a:rPr>
              <a:t>Car Parking</a:t>
            </a:r>
          </a:p>
        </p:txBody>
      </p:sp>
    </p:spTree>
    <p:extLst>
      <p:ext uri="{BB962C8B-B14F-4D97-AF65-F5344CB8AC3E}">
        <p14:creationId xmlns:p14="http://schemas.microsoft.com/office/powerpoint/2010/main" val="1352098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120B03A-2CB0-D21C-5EF6-9C32AFA1E84F}"/>
              </a:ext>
            </a:extLst>
          </p:cNvPr>
          <p:cNvSpPr>
            <a:spLocks noGrp="1"/>
          </p:cNvSpPr>
          <p:nvPr>
            <p:ph idx="1"/>
          </p:nvPr>
        </p:nvSpPr>
        <p:spPr>
          <a:xfrm>
            <a:off x="609600" y="2615014"/>
            <a:ext cx="3321465" cy="3025211"/>
          </a:xfrm>
        </p:spPr>
        <p:txBody>
          <a:bodyPr>
            <a:normAutofit lnSpcReduction="10000"/>
          </a:bodyPr>
          <a:lstStyle/>
          <a:p>
            <a:endParaRPr lang="en-GB" dirty="0">
              <a:solidFill>
                <a:schemeClr val="tx1"/>
              </a:solidFill>
            </a:endParaRPr>
          </a:p>
          <a:p>
            <a:r>
              <a:rPr lang="en-GB" dirty="0">
                <a:solidFill>
                  <a:schemeClr val="tx1"/>
                </a:solidFill>
              </a:rPr>
              <a:t>If anyone would like one of these Radar Keys, please call into the </a:t>
            </a:r>
            <a:r>
              <a:rPr lang="en-GB" dirty="0" err="1">
                <a:solidFill>
                  <a:schemeClr val="tx1"/>
                </a:solidFill>
              </a:rPr>
              <a:t>Lingen</a:t>
            </a:r>
            <a:r>
              <a:rPr lang="en-GB" dirty="0">
                <a:solidFill>
                  <a:schemeClr val="tx1"/>
                </a:solidFill>
              </a:rPr>
              <a:t> Davies to obtain one. All you need is your postcode.</a:t>
            </a:r>
          </a:p>
          <a:p>
            <a:pPr marL="0" indent="0">
              <a:buNone/>
            </a:pPr>
            <a:endParaRPr lang="en-GB" dirty="0"/>
          </a:p>
        </p:txBody>
      </p:sp>
      <p:sp>
        <p:nvSpPr>
          <p:cNvPr id="3" name="Title 2">
            <a:extLst>
              <a:ext uri="{FF2B5EF4-FFF2-40B4-BE49-F238E27FC236}">
                <a16:creationId xmlns:a16="http://schemas.microsoft.com/office/drawing/2014/main" id="{75419E45-FD8C-A093-E88D-6CA72DE3AFA4}"/>
              </a:ext>
            </a:extLst>
          </p:cNvPr>
          <p:cNvSpPr>
            <a:spLocks noGrp="1"/>
          </p:cNvSpPr>
          <p:nvPr>
            <p:ph type="title"/>
          </p:nvPr>
        </p:nvSpPr>
        <p:spPr/>
        <p:txBody>
          <a:bodyPr/>
          <a:lstStyle/>
          <a:p>
            <a:r>
              <a:rPr lang="en-GB" dirty="0">
                <a:solidFill>
                  <a:schemeClr val="tx1"/>
                </a:solidFill>
              </a:rPr>
              <a:t>Radar Key</a:t>
            </a:r>
          </a:p>
        </p:txBody>
      </p:sp>
      <p:pic>
        <p:nvPicPr>
          <p:cNvPr id="1026" name="Picture 2">
            <a:extLst>
              <a:ext uri="{FF2B5EF4-FFF2-40B4-BE49-F238E27FC236}">
                <a16:creationId xmlns:a16="http://schemas.microsoft.com/office/drawing/2014/main" id="{FCF4D0CB-9BF3-50BB-19B3-B4E5CE3537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6195706" y="1072113"/>
            <a:ext cx="3025210" cy="69904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34543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GB" dirty="0">
              <a:solidFill>
                <a:schemeClr val="tx1"/>
              </a:solidFill>
            </a:endParaRPr>
          </a:p>
          <a:p>
            <a:r>
              <a:rPr lang="en-GB" dirty="0" err="1">
                <a:solidFill>
                  <a:schemeClr val="tx1"/>
                </a:solidFill>
              </a:rPr>
              <a:t>Laxido</a:t>
            </a:r>
            <a:r>
              <a:rPr lang="en-GB" dirty="0">
                <a:solidFill>
                  <a:schemeClr val="tx1"/>
                </a:solidFill>
              </a:rPr>
              <a:t> and </a:t>
            </a:r>
            <a:r>
              <a:rPr lang="en-GB" dirty="0" err="1">
                <a:solidFill>
                  <a:schemeClr val="tx1"/>
                </a:solidFill>
              </a:rPr>
              <a:t>Simeticone</a:t>
            </a:r>
            <a:r>
              <a:rPr lang="en-GB" dirty="0">
                <a:solidFill>
                  <a:schemeClr val="tx1"/>
                </a:solidFill>
              </a:rPr>
              <a:t> for 3 days BEFORE CT and 1</a:t>
            </a:r>
            <a:r>
              <a:rPr lang="en-GB" baseline="30000" dirty="0">
                <a:solidFill>
                  <a:schemeClr val="tx1"/>
                </a:solidFill>
              </a:rPr>
              <a:t>st</a:t>
            </a:r>
            <a:r>
              <a:rPr lang="en-GB" dirty="0">
                <a:solidFill>
                  <a:schemeClr val="tx1"/>
                </a:solidFill>
              </a:rPr>
              <a:t> TREATMENT </a:t>
            </a:r>
          </a:p>
          <a:p>
            <a:pPr marL="0" indent="0">
              <a:buNone/>
            </a:pPr>
            <a:endParaRPr lang="en-GB" dirty="0">
              <a:solidFill>
                <a:schemeClr val="tx1"/>
              </a:solidFill>
            </a:endParaRPr>
          </a:p>
          <a:p>
            <a:pPr marL="0" indent="0">
              <a:buNone/>
            </a:pPr>
            <a:endParaRPr lang="en-GB" dirty="0">
              <a:solidFill>
                <a:schemeClr val="tx1"/>
              </a:solidFill>
            </a:endParaRPr>
          </a:p>
          <a:p>
            <a:r>
              <a:rPr lang="en-GB" dirty="0">
                <a:solidFill>
                  <a:schemeClr val="tx1"/>
                </a:solidFill>
              </a:rPr>
              <a:t>Hydrate from today, 1 litre of still water per day, (on top of hot drinks which need to be decaffeinated). </a:t>
            </a:r>
            <a:r>
              <a:rPr lang="en-GB" dirty="0"/>
              <a:t>I</a:t>
            </a:r>
            <a:r>
              <a:rPr lang="en-GB" dirty="0">
                <a:solidFill>
                  <a:schemeClr val="tx1"/>
                </a:solidFill>
              </a:rPr>
              <a:t>ncluding weekends.</a:t>
            </a:r>
          </a:p>
          <a:p>
            <a:endParaRPr lang="en-GB" dirty="0">
              <a:solidFill>
                <a:schemeClr val="tx1"/>
              </a:solidFill>
            </a:endParaRPr>
          </a:p>
          <a:p>
            <a:pPr marL="0" indent="0" algn="ctr">
              <a:buNone/>
            </a:pPr>
            <a:endParaRPr lang="en-GB" b="1" dirty="0">
              <a:solidFill>
                <a:srgbClr val="FF0000"/>
              </a:solidFill>
            </a:endParaRPr>
          </a:p>
          <a:p>
            <a:pPr marL="0" indent="0" algn="ctr">
              <a:buNone/>
            </a:pPr>
            <a:endParaRPr lang="en-GB" sz="2800" b="1" dirty="0">
              <a:solidFill>
                <a:srgbClr val="FF0000"/>
              </a:solidFill>
            </a:endParaRPr>
          </a:p>
          <a:p>
            <a:endParaRPr lang="en-GB" sz="2800" dirty="0"/>
          </a:p>
        </p:txBody>
      </p:sp>
      <p:sp>
        <p:nvSpPr>
          <p:cNvPr id="3" name="Title 2"/>
          <p:cNvSpPr>
            <a:spLocks noGrp="1"/>
          </p:cNvSpPr>
          <p:nvPr>
            <p:ph type="title"/>
          </p:nvPr>
        </p:nvSpPr>
        <p:spPr/>
        <p:txBody>
          <a:bodyPr>
            <a:normAutofit/>
          </a:bodyPr>
          <a:lstStyle/>
          <a:p>
            <a:pPr algn="ctr"/>
            <a:r>
              <a:rPr lang="en-GB" sz="4800" b="1" dirty="0">
                <a:solidFill>
                  <a:schemeClr val="accent1"/>
                </a:solidFill>
              </a:rPr>
              <a:t>Just to re-cap</a:t>
            </a:r>
          </a:p>
        </p:txBody>
      </p:sp>
    </p:spTree>
    <p:extLst>
      <p:ext uri="{BB962C8B-B14F-4D97-AF65-F5344CB8AC3E}">
        <p14:creationId xmlns:p14="http://schemas.microsoft.com/office/powerpoint/2010/main" val="2041809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7568" y="260649"/>
            <a:ext cx="7772400" cy="1470025"/>
          </a:xfrm>
          <a:ln>
            <a:noFill/>
          </a:ln>
        </p:spPr>
        <p:txBody>
          <a:bodyPr>
            <a:normAutofit fontScale="90000"/>
          </a:bodyPr>
          <a:lstStyle/>
          <a:p>
            <a:pPr marL="182880" indent="0" algn="ctr">
              <a:buNone/>
            </a:pPr>
            <a:r>
              <a:rPr lang="en-GB" sz="5400" dirty="0">
                <a:ln w="10541" cmpd="sng">
                  <a:solidFill>
                    <a:schemeClr val="accent1">
                      <a:shade val="88000"/>
                      <a:satMod val="110000"/>
                    </a:schemeClr>
                  </a:solidFill>
                  <a:prstDash val="solid"/>
                </a:ln>
                <a:solidFill>
                  <a:schemeClr val="tx1"/>
                </a:solidFill>
                <a:effectLst/>
              </a:rPr>
              <a:t>Colorectal</a:t>
            </a:r>
            <a:br>
              <a:rPr lang="en-GB" sz="5400" dirty="0">
                <a:ln w="10541" cmpd="sng">
                  <a:solidFill>
                    <a:schemeClr val="accent1">
                      <a:shade val="88000"/>
                      <a:satMod val="110000"/>
                    </a:schemeClr>
                  </a:solidFill>
                  <a:prstDash val="solid"/>
                </a:ln>
                <a:solidFill>
                  <a:schemeClr val="tx1"/>
                </a:solidFill>
                <a:effectLst/>
              </a:rPr>
            </a:br>
            <a:r>
              <a:rPr lang="en-GB" sz="5400" dirty="0">
                <a:ln w="10541" cmpd="sng">
                  <a:solidFill>
                    <a:schemeClr val="accent1">
                      <a:shade val="88000"/>
                      <a:satMod val="110000"/>
                    </a:schemeClr>
                  </a:solidFill>
                  <a:prstDash val="solid"/>
                </a:ln>
                <a:solidFill>
                  <a:schemeClr val="tx1"/>
                </a:solidFill>
                <a:effectLst/>
              </a:rPr>
              <a:t>Pre-Assessment </a:t>
            </a:r>
          </a:p>
        </p:txBody>
      </p:sp>
      <p:sp>
        <p:nvSpPr>
          <p:cNvPr id="3" name="Subtitle 2"/>
          <p:cNvSpPr>
            <a:spLocks noGrp="1"/>
          </p:cNvSpPr>
          <p:nvPr>
            <p:ph type="subTitle" idx="1"/>
          </p:nvPr>
        </p:nvSpPr>
        <p:spPr>
          <a:xfrm>
            <a:off x="1919536" y="1772816"/>
            <a:ext cx="8352928" cy="4752528"/>
          </a:xfrm>
        </p:spPr>
        <p:txBody>
          <a:bodyPr>
            <a:normAutofit/>
          </a:bodyPr>
          <a:lstStyle/>
          <a:p>
            <a:pPr algn="ctr"/>
            <a:endParaRPr lang="en-GB" sz="600" b="1" dirty="0"/>
          </a:p>
          <a:p>
            <a:pPr algn="ctr"/>
            <a:endParaRPr lang="en-GB" sz="2000" b="1" dirty="0"/>
          </a:p>
          <a:p>
            <a:pPr algn="ctr"/>
            <a:r>
              <a:rPr lang="en-GB" sz="2000" dirty="0">
                <a:solidFill>
                  <a:schemeClr val="tx1"/>
                </a:solidFill>
              </a:rPr>
              <a:t>The aim of this presentation is to give you further information </a:t>
            </a:r>
          </a:p>
          <a:p>
            <a:pPr algn="ctr"/>
            <a:endParaRPr lang="en-GB" sz="2000" dirty="0">
              <a:solidFill>
                <a:schemeClr val="tx1"/>
              </a:solidFill>
            </a:endParaRPr>
          </a:p>
          <a:p>
            <a:pPr algn="ctr"/>
            <a:r>
              <a:rPr lang="en-GB" sz="2000" dirty="0">
                <a:solidFill>
                  <a:schemeClr val="tx1"/>
                </a:solidFill>
              </a:rPr>
              <a:t>regarding your CT planning scan, your Radiotherapy treatment and a</a:t>
            </a:r>
          </a:p>
          <a:p>
            <a:pPr algn="ctr"/>
            <a:endParaRPr lang="en-GB" sz="2000" dirty="0">
              <a:solidFill>
                <a:schemeClr val="tx1"/>
              </a:solidFill>
            </a:endParaRPr>
          </a:p>
          <a:p>
            <a:pPr algn="ctr"/>
            <a:r>
              <a:rPr lang="en-GB" sz="2000" dirty="0">
                <a:solidFill>
                  <a:schemeClr val="tx1"/>
                </a:solidFill>
              </a:rPr>
              <a:t>discussion about the importance of your bowel and bladder</a:t>
            </a:r>
          </a:p>
          <a:p>
            <a:pPr algn="ctr"/>
            <a:r>
              <a:rPr lang="en-GB" sz="2000" dirty="0">
                <a:solidFill>
                  <a:schemeClr val="tx1"/>
                </a:solidFill>
              </a:rPr>
              <a:t> </a:t>
            </a:r>
          </a:p>
          <a:p>
            <a:pPr algn="ctr"/>
            <a:r>
              <a:rPr lang="en-GB" sz="2000" dirty="0">
                <a:solidFill>
                  <a:schemeClr val="tx1"/>
                </a:solidFill>
              </a:rPr>
              <a:t>preparation.</a:t>
            </a:r>
          </a:p>
        </p:txBody>
      </p:sp>
    </p:spTree>
    <p:extLst>
      <p:ext uri="{BB962C8B-B14F-4D97-AF65-F5344CB8AC3E}">
        <p14:creationId xmlns:p14="http://schemas.microsoft.com/office/powerpoint/2010/main" val="1728089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5601" y="260648"/>
            <a:ext cx="6512511" cy="1143000"/>
          </a:xfrm>
        </p:spPr>
        <p:txBody>
          <a:bodyPr>
            <a:noAutofit/>
          </a:bodyPr>
          <a:lstStyle/>
          <a:p>
            <a:pPr marL="0" indent="0" algn="ctr">
              <a:buNone/>
            </a:pPr>
            <a:r>
              <a:rPr lang="en-GB" dirty="0">
                <a:ln w="10541" cmpd="sng">
                  <a:solidFill>
                    <a:schemeClr val="accent1">
                      <a:shade val="88000"/>
                      <a:satMod val="110000"/>
                    </a:schemeClr>
                  </a:solidFill>
                  <a:prstDash val="solid"/>
                </a:ln>
                <a:solidFill>
                  <a:schemeClr val="tx1"/>
                </a:solidFill>
                <a:effectLst/>
              </a:rPr>
              <a:t>Bowel and Bladder preparation</a:t>
            </a:r>
          </a:p>
        </p:txBody>
      </p:sp>
      <p:sp>
        <p:nvSpPr>
          <p:cNvPr id="3" name="Content Placeholder 2"/>
          <p:cNvSpPr>
            <a:spLocks noGrp="1"/>
          </p:cNvSpPr>
          <p:nvPr>
            <p:ph idx="1"/>
          </p:nvPr>
        </p:nvSpPr>
        <p:spPr>
          <a:xfrm>
            <a:off x="2009047" y="2225615"/>
            <a:ext cx="7848872" cy="4047674"/>
          </a:xfrm>
        </p:spPr>
        <p:txBody>
          <a:bodyPr>
            <a:normAutofit fontScale="92500"/>
          </a:bodyPr>
          <a:lstStyle/>
          <a:p>
            <a:pPr marL="45720" indent="0" algn="ctr">
              <a:buNone/>
            </a:pPr>
            <a:r>
              <a:rPr lang="en-GB" b="1" dirty="0"/>
              <a:t>If you have a stoma </a:t>
            </a:r>
            <a:r>
              <a:rPr lang="en-GB" b="1"/>
              <a:t>the following </a:t>
            </a:r>
            <a:r>
              <a:rPr lang="en-GB" b="1" dirty="0"/>
              <a:t>bowel prep will not apply to you.</a:t>
            </a:r>
          </a:p>
          <a:p>
            <a:pPr marL="45720" indent="0">
              <a:buNone/>
            </a:pPr>
            <a:r>
              <a:rPr lang="en-GB" sz="2800" dirty="0">
                <a:solidFill>
                  <a:schemeClr val="tx1"/>
                </a:solidFill>
              </a:rPr>
              <a:t>Bowel prep consists of using </a:t>
            </a:r>
            <a:r>
              <a:rPr lang="en-GB" sz="2800" dirty="0" err="1">
                <a:solidFill>
                  <a:schemeClr val="tx1"/>
                </a:solidFill>
              </a:rPr>
              <a:t>Laxido</a:t>
            </a:r>
            <a:r>
              <a:rPr lang="en-GB" sz="2800" dirty="0">
                <a:solidFill>
                  <a:schemeClr val="tx1"/>
                </a:solidFill>
              </a:rPr>
              <a:t> and </a:t>
            </a:r>
            <a:r>
              <a:rPr lang="en-GB" sz="2800" dirty="0" err="1">
                <a:solidFill>
                  <a:schemeClr val="tx1"/>
                </a:solidFill>
              </a:rPr>
              <a:t>Simeticone</a:t>
            </a:r>
            <a:r>
              <a:rPr lang="en-GB" sz="2800" dirty="0">
                <a:solidFill>
                  <a:schemeClr val="tx1"/>
                </a:solidFill>
              </a:rPr>
              <a:t> (Wind-</a:t>
            </a:r>
            <a:r>
              <a:rPr lang="en-GB" sz="2800" dirty="0" err="1">
                <a:solidFill>
                  <a:schemeClr val="tx1"/>
                </a:solidFill>
              </a:rPr>
              <a:t>eze</a:t>
            </a:r>
            <a:r>
              <a:rPr lang="en-GB" sz="2800" dirty="0">
                <a:solidFill>
                  <a:schemeClr val="tx1"/>
                </a:solidFill>
              </a:rPr>
              <a:t>)for 3 days before your Planning CT scan: and for 3 days before starting treatment.</a:t>
            </a:r>
          </a:p>
          <a:p>
            <a:pPr marL="0" indent="0">
              <a:buNone/>
            </a:pPr>
            <a:r>
              <a:rPr lang="en-GB" sz="2800" u="sng" dirty="0" err="1">
                <a:solidFill>
                  <a:schemeClr val="tx1"/>
                </a:solidFill>
              </a:rPr>
              <a:t>Laxido</a:t>
            </a:r>
            <a:r>
              <a:rPr lang="en-GB" sz="2800" u="sng" dirty="0">
                <a:solidFill>
                  <a:schemeClr val="tx1"/>
                </a:solidFill>
              </a:rPr>
              <a:t>:</a:t>
            </a:r>
            <a:r>
              <a:rPr lang="en-GB" sz="2800" dirty="0">
                <a:solidFill>
                  <a:schemeClr val="tx1"/>
                </a:solidFill>
              </a:rPr>
              <a:t> 2 sachets a day, This is a very mild laxative which helps encourage a regular bowel movement. It is a powder which you add to 125ml of water and drink.</a:t>
            </a:r>
          </a:p>
          <a:p>
            <a:pPr marL="0" indent="0">
              <a:buNone/>
            </a:pPr>
            <a:r>
              <a:rPr lang="en-GB" sz="2800" u="sng" dirty="0" err="1">
                <a:solidFill>
                  <a:schemeClr val="tx1"/>
                </a:solidFill>
              </a:rPr>
              <a:t>Simeticone</a:t>
            </a:r>
            <a:r>
              <a:rPr lang="en-GB" sz="2800" u="sng" dirty="0">
                <a:solidFill>
                  <a:schemeClr val="tx1"/>
                </a:solidFill>
              </a:rPr>
              <a:t>:</a:t>
            </a:r>
            <a:r>
              <a:rPr lang="en-GB" sz="2800" dirty="0">
                <a:solidFill>
                  <a:schemeClr val="tx1"/>
                </a:solidFill>
              </a:rPr>
              <a:t>(Wind-</a:t>
            </a:r>
            <a:r>
              <a:rPr lang="en-GB" sz="2800" dirty="0" err="1">
                <a:solidFill>
                  <a:schemeClr val="tx1"/>
                </a:solidFill>
              </a:rPr>
              <a:t>eze</a:t>
            </a:r>
            <a:r>
              <a:rPr lang="en-GB" sz="2800" dirty="0">
                <a:solidFill>
                  <a:schemeClr val="tx1"/>
                </a:solidFill>
              </a:rPr>
              <a:t>) 3 tablets spread through the day - these tablets help reduce bloating and trapped wind.</a:t>
            </a:r>
          </a:p>
          <a:p>
            <a:pPr marL="45720" indent="0" algn="ctr">
              <a:buNone/>
            </a:pPr>
            <a:endParaRPr lang="en-GB" sz="2800" dirty="0">
              <a:solidFill>
                <a:schemeClr val="tx1"/>
              </a:solidFill>
            </a:endParaRPr>
          </a:p>
        </p:txBody>
      </p:sp>
    </p:spTree>
    <p:extLst>
      <p:ext uri="{BB962C8B-B14F-4D97-AF65-F5344CB8AC3E}">
        <p14:creationId xmlns:p14="http://schemas.microsoft.com/office/powerpoint/2010/main" val="3000244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GB" b="1" dirty="0">
                <a:solidFill>
                  <a:schemeClr val="accent1">
                    <a:lumMod val="75000"/>
                  </a:schemeClr>
                </a:solidFill>
              </a:rPr>
              <a:t>Hydration</a:t>
            </a:r>
          </a:p>
        </p:txBody>
      </p:sp>
      <p:pic>
        <p:nvPicPr>
          <p:cNvPr id="717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988858" y="3798146"/>
            <a:ext cx="2164268" cy="160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2885813" y="1616196"/>
            <a:ext cx="5050171" cy="4659737"/>
          </a:xfrm>
          <a:prstGeom prst="rect">
            <a:avLst/>
          </a:prstGeom>
        </p:spPr>
        <p:txBody>
          <a:bodyPr wrap="square">
            <a:spAutoFit/>
          </a:bodyPr>
          <a:lstStyle/>
          <a:p>
            <a:pPr marL="45720" algn="ctr">
              <a:spcBef>
                <a:spcPct val="20000"/>
              </a:spcBef>
              <a:buClr>
                <a:srgbClr val="31B6FD"/>
              </a:buClr>
              <a:buSzPct val="100000"/>
            </a:pPr>
            <a:endParaRPr lang="en-GB" sz="2800" dirty="0">
              <a:solidFill>
                <a:prstClr val="black"/>
              </a:solidFill>
            </a:endParaRPr>
          </a:p>
          <a:p>
            <a:pPr marL="45720" algn="ctr">
              <a:spcBef>
                <a:spcPct val="20000"/>
              </a:spcBef>
              <a:buClr>
                <a:srgbClr val="31B6FD"/>
              </a:buClr>
              <a:buSzPct val="100000"/>
            </a:pPr>
            <a:endParaRPr lang="en-GB" sz="2800" dirty="0">
              <a:solidFill>
                <a:prstClr val="black"/>
              </a:solidFill>
            </a:endParaRPr>
          </a:p>
          <a:p>
            <a:pPr marL="45720" algn="ctr">
              <a:spcBef>
                <a:spcPct val="20000"/>
              </a:spcBef>
              <a:buClr>
                <a:srgbClr val="31B6FD"/>
              </a:buClr>
              <a:buSzPct val="100000"/>
            </a:pPr>
            <a:r>
              <a:rPr lang="en-GB" sz="2800" dirty="0">
                <a:solidFill>
                  <a:prstClr val="black"/>
                </a:solidFill>
              </a:rPr>
              <a:t>Bladder prep consists of hydrating by drinking 1 litre of still water on a daily basis starting from today. This is on top of hot drinks which should </a:t>
            </a:r>
            <a:r>
              <a:rPr lang="en-GB" sz="2800">
                <a:solidFill>
                  <a:prstClr val="black"/>
                </a:solidFill>
              </a:rPr>
              <a:t>be decaffeinated</a:t>
            </a:r>
            <a:r>
              <a:rPr lang="en-GB" sz="2800" dirty="0">
                <a:solidFill>
                  <a:prstClr val="black"/>
                </a:solidFill>
              </a:rPr>
              <a:t>.</a:t>
            </a:r>
          </a:p>
          <a:p>
            <a:pPr marL="45720" algn="ctr">
              <a:spcBef>
                <a:spcPct val="20000"/>
              </a:spcBef>
              <a:buClr>
                <a:srgbClr val="31B6FD"/>
              </a:buClr>
              <a:buSzPct val="100000"/>
            </a:pPr>
            <a:r>
              <a:rPr lang="en-GB" sz="2800" dirty="0">
                <a:solidFill>
                  <a:prstClr val="black"/>
                </a:solidFill>
              </a:rPr>
              <a:t>Please avoid fizzy drinks and alcohol. </a:t>
            </a:r>
          </a:p>
        </p:txBody>
      </p:sp>
      <p:pic>
        <p:nvPicPr>
          <p:cNvPr id="2" name="Picture 2">
            <a:extLst>
              <a:ext uri="{FF2B5EF4-FFF2-40B4-BE49-F238E27FC236}">
                <a16:creationId xmlns:a16="http://schemas.microsoft.com/office/drawing/2014/main" id="{CDC7A00C-A4BC-726C-9634-F3BA2B804B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438" y="1823063"/>
            <a:ext cx="2619375" cy="174307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241924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nvGraphicFramePr>
        <p:xfrm>
          <a:off x="18130838" y="1160464"/>
          <a:ext cx="7383462" cy="5584825"/>
        </p:xfrm>
        <a:graphic>
          <a:graphicData uri="http://schemas.openxmlformats.org/presentationml/2006/ole">
            <mc:AlternateContent xmlns:mc="http://schemas.openxmlformats.org/markup-compatibility/2006">
              <mc:Choice xmlns:v="urn:schemas-microsoft-com:vml" Requires="v">
                <p:oleObj name="Document" r:id="rId2" imgW="10101902" imgH="7601151" progId="Word.Document.8">
                  <p:embed/>
                </p:oleObj>
              </mc:Choice>
              <mc:Fallback>
                <p:oleObj name="Document" r:id="rId2" imgW="10101902" imgH="7601151" progId="Word.Document.8">
                  <p:embed/>
                  <p:pic>
                    <p:nvPicPr>
                      <p:cNvPr id="2" name="Object 1"/>
                      <p:cNvPicPr/>
                      <p:nvPr/>
                    </p:nvPicPr>
                    <p:blipFill>
                      <a:blip r:embed="rId3"/>
                      <a:stretch>
                        <a:fillRect/>
                      </a:stretch>
                    </p:blipFill>
                    <p:spPr>
                      <a:xfrm>
                        <a:off x="18130838" y="1160464"/>
                        <a:ext cx="7383462" cy="5584825"/>
                      </a:xfrm>
                      <a:prstGeom prst="rect">
                        <a:avLst/>
                      </a:prstGeom>
                    </p:spPr>
                  </p:pic>
                </p:oleObj>
              </mc:Fallback>
            </mc:AlternateContent>
          </a:graphicData>
        </a:graphic>
      </p:graphicFrame>
      <p:sp>
        <p:nvSpPr>
          <p:cNvPr id="9" name="Rectangle 8"/>
          <p:cNvSpPr/>
          <p:nvPr/>
        </p:nvSpPr>
        <p:spPr>
          <a:xfrm>
            <a:off x="2162086" y="478750"/>
            <a:ext cx="6605898" cy="200807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rgbClr val="0070C0"/>
                </a:solidFill>
              </a:rPr>
              <a:t>The importance of Bowel /Bladder prep</a:t>
            </a:r>
          </a:p>
        </p:txBody>
      </p:sp>
      <p:sp>
        <p:nvSpPr>
          <p:cNvPr id="3" name="Rectangle 2"/>
          <p:cNvSpPr/>
          <p:nvPr/>
        </p:nvSpPr>
        <p:spPr>
          <a:xfrm>
            <a:off x="1500809" y="2798713"/>
            <a:ext cx="8299174" cy="3785652"/>
          </a:xfrm>
          <a:prstGeom prst="rect">
            <a:avLst/>
          </a:prstGeom>
        </p:spPr>
        <p:txBody>
          <a:bodyPr wrap="square">
            <a:spAutoFit/>
          </a:bodyPr>
          <a:lstStyle/>
          <a:p>
            <a:pPr algn="ctr"/>
            <a:r>
              <a:rPr lang="en-GB" sz="2400" dirty="0"/>
              <a:t>The aim of the bowel and bladder prep is to make the bladder full, so it is lifted out of the treatment field.</a:t>
            </a:r>
          </a:p>
          <a:p>
            <a:pPr algn="ctr"/>
            <a:endParaRPr lang="en-GB" sz="2400" dirty="0"/>
          </a:p>
          <a:p>
            <a:pPr algn="ctr"/>
            <a:r>
              <a:rPr lang="en-GB" sz="2400" dirty="0"/>
              <a:t>The rectum needs to be empty of bowel gas and faeces so that it is as small as possible.</a:t>
            </a:r>
          </a:p>
          <a:p>
            <a:pPr algn="ctr"/>
            <a:endParaRPr lang="en-GB" sz="2400" dirty="0"/>
          </a:p>
          <a:p>
            <a:pPr algn="ctr"/>
            <a:r>
              <a:rPr lang="en-GB" sz="2400" dirty="0"/>
              <a:t>This will enable your consultant to create the best treatment plan for you, whilst minimising side effects to these areas.</a:t>
            </a:r>
          </a:p>
          <a:p>
            <a:pPr algn="ctr"/>
            <a:endParaRPr lang="en-GB" sz="2400" dirty="0"/>
          </a:p>
          <a:p>
            <a:pPr algn="ctr"/>
            <a:endParaRPr lang="en-GB" sz="2400" dirty="0"/>
          </a:p>
        </p:txBody>
      </p:sp>
    </p:spTree>
    <p:extLst>
      <p:ext uri="{BB962C8B-B14F-4D97-AF65-F5344CB8AC3E}">
        <p14:creationId xmlns:p14="http://schemas.microsoft.com/office/powerpoint/2010/main" val="2727309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lgn="ctr">
              <a:buNone/>
            </a:pPr>
            <a:r>
              <a:rPr lang="en-GB" b="1" dirty="0">
                <a:solidFill>
                  <a:srgbClr val="0070C0"/>
                </a:solidFill>
              </a:rPr>
              <a:t>CT Planning Scan.</a:t>
            </a:r>
          </a:p>
        </p:txBody>
      </p:sp>
      <p:sp>
        <p:nvSpPr>
          <p:cNvPr id="3" name="Text Placeholder 2"/>
          <p:cNvSpPr>
            <a:spLocks noGrp="1"/>
          </p:cNvSpPr>
          <p:nvPr>
            <p:ph idx="1"/>
          </p:nvPr>
        </p:nvSpPr>
        <p:spPr/>
        <p:txBody>
          <a:bodyPr>
            <a:normAutofit/>
          </a:bodyPr>
          <a:lstStyle/>
          <a:p>
            <a:r>
              <a:rPr lang="en-GB" dirty="0">
                <a:solidFill>
                  <a:schemeClr val="tx1"/>
                </a:solidFill>
              </a:rPr>
              <a:t>On the day of your CT appointment, you will need to ensure you have drunk at least 500ml of water </a:t>
            </a:r>
            <a:r>
              <a:rPr lang="en-GB" b="1" dirty="0">
                <a:solidFill>
                  <a:schemeClr val="tx1"/>
                </a:solidFill>
              </a:rPr>
              <a:t>at home.</a:t>
            </a:r>
            <a:endParaRPr lang="en-GB" dirty="0">
              <a:solidFill>
                <a:schemeClr val="tx1"/>
              </a:solidFill>
            </a:endParaRPr>
          </a:p>
          <a:p>
            <a:endParaRPr lang="en-GB" dirty="0">
              <a:solidFill>
                <a:schemeClr val="tx1"/>
              </a:solidFill>
            </a:endParaRPr>
          </a:p>
          <a:p>
            <a:r>
              <a:rPr lang="en-GB" dirty="0">
                <a:solidFill>
                  <a:schemeClr val="tx1"/>
                </a:solidFill>
              </a:rPr>
              <a:t>You arrive at the </a:t>
            </a:r>
            <a:r>
              <a:rPr lang="en-GB" dirty="0" err="1">
                <a:solidFill>
                  <a:schemeClr val="tx1"/>
                </a:solidFill>
              </a:rPr>
              <a:t>Lingen</a:t>
            </a:r>
            <a:r>
              <a:rPr lang="en-GB" dirty="0">
                <a:solidFill>
                  <a:schemeClr val="tx1"/>
                </a:solidFill>
              </a:rPr>
              <a:t> Davies dept for your appointment time. A radiographer will speak to you, you will be asked to empty your bladder and drink 500ml water. </a:t>
            </a:r>
            <a:r>
              <a:rPr lang="en-GB" b="1" dirty="0">
                <a:solidFill>
                  <a:schemeClr val="tx1"/>
                </a:solidFill>
              </a:rPr>
              <a:t>Please do not do this until you have been spoken to by a radiographer.</a:t>
            </a:r>
          </a:p>
          <a:p>
            <a:endParaRPr lang="en-GB" dirty="0">
              <a:solidFill>
                <a:schemeClr val="tx1"/>
              </a:solidFill>
            </a:endParaRPr>
          </a:p>
          <a:p>
            <a:r>
              <a:rPr lang="en-GB" dirty="0">
                <a:solidFill>
                  <a:schemeClr val="tx1"/>
                </a:solidFill>
              </a:rPr>
              <a:t>There will be a wait of 30 minutes for your bladder to fill sufficiently.</a:t>
            </a:r>
          </a:p>
          <a:p>
            <a:endParaRPr lang="en-GB" dirty="0">
              <a:solidFill>
                <a:schemeClr val="tx1"/>
              </a:solidFill>
            </a:endParaRPr>
          </a:p>
        </p:txBody>
      </p:sp>
    </p:spTree>
    <p:extLst>
      <p:ext uri="{BB962C8B-B14F-4D97-AF65-F5344CB8AC3E}">
        <p14:creationId xmlns:p14="http://schemas.microsoft.com/office/powerpoint/2010/main" val="445076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84183" y="731520"/>
            <a:ext cx="9739619" cy="4641696"/>
          </a:xfrm>
        </p:spPr>
        <p:txBody>
          <a:bodyPr>
            <a:normAutofit fontScale="25000" lnSpcReduction="20000"/>
          </a:bodyPr>
          <a:lstStyle/>
          <a:p>
            <a:pPr marL="45720" indent="0">
              <a:buNone/>
            </a:pPr>
            <a:endParaRPr lang="en-GB" dirty="0">
              <a:solidFill>
                <a:srgbClr val="FF0000"/>
              </a:solidFill>
            </a:endParaRPr>
          </a:p>
          <a:p>
            <a:pPr marL="45720" indent="0" algn="ctr">
              <a:buNone/>
            </a:pPr>
            <a:r>
              <a:rPr lang="en-GB" sz="12800" b="1" u="sng" dirty="0">
                <a:solidFill>
                  <a:srgbClr val="0070C0"/>
                </a:solidFill>
              </a:rPr>
              <a:t>IV (Intravenous) Contrast?  </a:t>
            </a:r>
          </a:p>
          <a:p>
            <a:pPr marL="45720" indent="0" algn="ctr">
              <a:buNone/>
            </a:pPr>
            <a:endParaRPr lang="en-GB" sz="5100" dirty="0">
              <a:solidFill>
                <a:schemeClr val="tx1"/>
              </a:solidFill>
            </a:endParaRPr>
          </a:p>
          <a:p>
            <a:pPr marL="45720" indent="0">
              <a:buNone/>
            </a:pPr>
            <a:endParaRPr lang="en-GB" dirty="0">
              <a:solidFill>
                <a:schemeClr val="tx1">
                  <a:lumMod val="95000"/>
                  <a:lumOff val="5000"/>
                </a:schemeClr>
              </a:solidFill>
            </a:endParaRPr>
          </a:p>
          <a:p>
            <a:pPr marL="45720" indent="0">
              <a:buNone/>
            </a:pPr>
            <a:endParaRPr lang="en-GB" sz="9600" u="sng" dirty="0">
              <a:solidFill>
                <a:schemeClr val="tx1">
                  <a:lumMod val="95000"/>
                  <a:lumOff val="5000"/>
                </a:schemeClr>
              </a:solidFill>
            </a:endParaRPr>
          </a:p>
          <a:p>
            <a:pPr marL="45720" indent="0" algn="ctr">
              <a:buNone/>
            </a:pPr>
            <a:r>
              <a:rPr lang="en-GB" sz="9600" u="sng" dirty="0">
                <a:solidFill>
                  <a:schemeClr val="tx1">
                    <a:lumMod val="95000"/>
                    <a:lumOff val="5000"/>
                  </a:schemeClr>
                </a:solidFill>
              </a:rPr>
              <a:t>IV Contrast (only if your consultant requests it).</a:t>
            </a:r>
          </a:p>
          <a:p>
            <a:pPr marL="45720" indent="0" algn="ctr">
              <a:buNone/>
            </a:pPr>
            <a:endParaRPr lang="en-GB" sz="9600" u="sng" dirty="0">
              <a:solidFill>
                <a:schemeClr val="tx1">
                  <a:lumMod val="95000"/>
                  <a:lumOff val="5000"/>
                </a:schemeClr>
              </a:solidFill>
            </a:endParaRPr>
          </a:p>
          <a:p>
            <a:pPr marL="45720" indent="0" algn="ctr">
              <a:buNone/>
            </a:pPr>
            <a:r>
              <a:rPr lang="en-GB" sz="9600" dirty="0">
                <a:solidFill>
                  <a:schemeClr val="tx1">
                    <a:lumMod val="95000"/>
                    <a:lumOff val="5000"/>
                  </a:schemeClr>
                </a:solidFill>
              </a:rPr>
              <a:t>This is administered via a cannula inserted into a vein usually on the back of your hand. IV contrast helps to enhance the scan images to aid the consultant in planning the treatment area.</a:t>
            </a:r>
          </a:p>
          <a:p>
            <a:pPr marL="45720" indent="0" algn="ctr">
              <a:buNone/>
            </a:pPr>
            <a:endParaRPr lang="en-GB" sz="9600" dirty="0">
              <a:solidFill>
                <a:schemeClr val="tx1">
                  <a:lumMod val="95000"/>
                  <a:lumOff val="5000"/>
                </a:schemeClr>
              </a:solidFill>
            </a:endParaRPr>
          </a:p>
          <a:p>
            <a:pPr marL="45720" indent="0" algn="ctr">
              <a:buNone/>
            </a:pPr>
            <a:r>
              <a:rPr lang="en-GB" sz="9600" dirty="0">
                <a:solidFill>
                  <a:schemeClr val="tx1">
                    <a:lumMod val="95000"/>
                    <a:lumOff val="5000"/>
                  </a:schemeClr>
                </a:solidFill>
              </a:rPr>
              <a:t>Please ensure you drink plenty of water afterwards to flush this contrast out of your system.</a:t>
            </a:r>
          </a:p>
          <a:p>
            <a:pPr marL="45720" indent="0" algn="ctr">
              <a:buNone/>
            </a:pPr>
            <a:endParaRPr lang="en-GB" sz="9600" dirty="0">
              <a:solidFill>
                <a:schemeClr val="tx1">
                  <a:lumMod val="95000"/>
                  <a:lumOff val="5000"/>
                </a:schemeClr>
              </a:solidFill>
            </a:endParaRPr>
          </a:p>
          <a:p>
            <a:pPr marL="45720" indent="0" algn="ctr">
              <a:buNone/>
            </a:pPr>
            <a:r>
              <a:rPr lang="en-GB" sz="9600" dirty="0">
                <a:solidFill>
                  <a:schemeClr val="tx1">
                    <a:lumMod val="95000"/>
                    <a:lumOff val="5000"/>
                  </a:schemeClr>
                </a:solidFill>
              </a:rPr>
              <a:t>You may be asked to remain in the department for 30 minutes afterwards  for observation.</a:t>
            </a:r>
          </a:p>
          <a:p>
            <a:pPr marL="45720" indent="0">
              <a:buNone/>
            </a:pPr>
            <a:endParaRPr lang="en-GB" sz="7200" dirty="0">
              <a:solidFill>
                <a:schemeClr val="tx1">
                  <a:lumMod val="95000"/>
                  <a:lumOff val="5000"/>
                </a:schemeClr>
              </a:solidFill>
            </a:endParaRPr>
          </a:p>
          <a:p>
            <a:pPr marL="45720" indent="0">
              <a:buNone/>
            </a:pPr>
            <a:r>
              <a:rPr lang="en-GB" sz="7200" dirty="0">
                <a:solidFill>
                  <a:schemeClr val="tx1">
                    <a:lumMod val="95000"/>
                    <a:lumOff val="5000"/>
                  </a:schemeClr>
                </a:solidFill>
              </a:rPr>
              <a:t> </a:t>
            </a:r>
          </a:p>
          <a:p>
            <a:pPr marL="45720" indent="0">
              <a:buNone/>
            </a:pPr>
            <a:endParaRPr lang="en-GB" sz="7200" dirty="0"/>
          </a:p>
          <a:p>
            <a:pPr marL="45720" indent="0">
              <a:buNone/>
            </a:pPr>
            <a:endParaRPr lang="en-GB" sz="7200" dirty="0"/>
          </a:p>
          <a:p>
            <a:pPr marL="45720" indent="0">
              <a:buNone/>
            </a:pPr>
            <a:endParaRPr lang="en-GB" dirty="0"/>
          </a:p>
          <a:p>
            <a:pPr marL="45720" indent="0">
              <a:buNone/>
            </a:pPr>
            <a:endParaRPr lang="en-GB" dirty="0">
              <a:solidFill>
                <a:srgbClr val="FF0000"/>
              </a:solidFill>
            </a:endParaRPr>
          </a:p>
        </p:txBody>
      </p:sp>
    </p:spTree>
    <p:extLst>
      <p:ext uri="{BB962C8B-B14F-4D97-AF65-F5344CB8AC3E}">
        <p14:creationId xmlns:p14="http://schemas.microsoft.com/office/powerpoint/2010/main" val="716402929"/>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2817DCE-01C9-8097-5A7A-6F7B9955E87A}"/>
              </a:ext>
            </a:extLst>
          </p:cNvPr>
          <p:cNvSpPr>
            <a:spLocks noGrp="1"/>
          </p:cNvSpPr>
          <p:nvPr>
            <p:ph type="title"/>
          </p:nvPr>
        </p:nvSpPr>
        <p:spPr/>
        <p:txBody>
          <a:bodyPr>
            <a:normAutofit/>
          </a:bodyPr>
          <a:lstStyle/>
          <a:p>
            <a:pPr algn="ctr"/>
            <a:r>
              <a:rPr lang="en-GB" sz="4800" b="1" dirty="0">
                <a:solidFill>
                  <a:srgbClr val="0070C0"/>
                </a:solidFill>
              </a:rPr>
              <a:t>The CT Scan</a:t>
            </a:r>
          </a:p>
        </p:txBody>
      </p:sp>
      <p:pic>
        <p:nvPicPr>
          <p:cNvPr id="1026" name="Picture 2" descr="Image preview">
            <a:extLst>
              <a:ext uri="{FF2B5EF4-FFF2-40B4-BE49-F238E27FC236}">
                <a16:creationId xmlns:a16="http://schemas.microsoft.com/office/drawing/2014/main" id="{5857F748-B0C9-9A24-FBB9-5195007524E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1863" y="1372263"/>
            <a:ext cx="5894137" cy="3472647"/>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42B45620-B09E-5EAB-8B86-2CA1C4554AB6}"/>
              </a:ext>
            </a:extLst>
          </p:cNvPr>
          <p:cNvSpPr/>
          <p:nvPr/>
        </p:nvSpPr>
        <p:spPr>
          <a:xfrm>
            <a:off x="7064507" y="1359411"/>
            <a:ext cx="4462943" cy="334770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We do an initial scan of your pelvis to check for gas and faeces, if either are present, we may not be able to perform the CT scan that day, but we will discuss this with you.</a:t>
            </a:r>
          </a:p>
          <a:p>
            <a:endParaRPr lang="en-GB" dirty="0">
              <a:solidFill>
                <a:schemeClr val="tx1"/>
              </a:solidFill>
            </a:endParaRPr>
          </a:p>
          <a:p>
            <a:r>
              <a:rPr lang="en-GB" dirty="0">
                <a:solidFill>
                  <a:schemeClr val="tx1"/>
                </a:solidFill>
              </a:rPr>
              <a:t>We perform an ultrasound of your bladder to make sure it is full enough, if not full enough we can leave you for 10 minutes to see if it fills sufficiently. If the bladder does not fill, you will be sent home to hydrate for a further 48 hours.</a:t>
            </a:r>
          </a:p>
        </p:txBody>
      </p:sp>
      <p:sp>
        <p:nvSpPr>
          <p:cNvPr id="5" name="TextBox 4">
            <a:extLst>
              <a:ext uri="{FF2B5EF4-FFF2-40B4-BE49-F238E27FC236}">
                <a16:creationId xmlns:a16="http://schemas.microsoft.com/office/drawing/2014/main" id="{22D192A9-0F60-3280-07C3-57A185720FDC}"/>
              </a:ext>
            </a:extLst>
          </p:cNvPr>
          <p:cNvSpPr txBox="1"/>
          <p:nvPr/>
        </p:nvSpPr>
        <p:spPr>
          <a:xfrm>
            <a:off x="7200995" y="4738548"/>
            <a:ext cx="4189966" cy="1754326"/>
          </a:xfrm>
          <a:prstGeom prst="rect">
            <a:avLst/>
          </a:prstGeom>
          <a:noFill/>
        </p:spPr>
        <p:txBody>
          <a:bodyPr wrap="square">
            <a:spAutoFit/>
          </a:bodyPr>
          <a:lstStyle/>
          <a:p>
            <a:r>
              <a:rPr lang="en-GB" dirty="0"/>
              <a:t>Your consultant may have asked for us to use a bolus, this will be created at your CT appointment, so it is ready for your Radiotherapy treatment. Bolus is a tissue equivalent material which brings the radiotherapy dose to the skin surface.</a:t>
            </a:r>
          </a:p>
        </p:txBody>
      </p:sp>
      <p:sp>
        <p:nvSpPr>
          <p:cNvPr id="6" name="TextBox 5">
            <a:extLst>
              <a:ext uri="{FF2B5EF4-FFF2-40B4-BE49-F238E27FC236}">
                <a16:creationId xmlns:a16="http://schemas.microsoft.com/office/drawing/2014/main" id="{16E9B248-1CDE-B843-4455-A10B4829DB73}"/>
              </a:ext>
            </a:extLst>
          </p:cNvPr>
          <p:cNvSpPr txBox="1"/>
          <p:nvPr/>
        </p:nvSpPr>
        <p:spPr>
          <a:xfrm>
            <a:off x="201863" y="4928718"/>
            <a:ext cx="2647491" cy="923330"/>
          </a:xfrm>
          <a:prstGeom prst="rect">
            <a:avLst/>
          </a:prstGeom>
          <a:noFill/>
        </p:spPr>
        <p:txBody>
          <a:bodyPr wrap="square">
            <a:spAutoFit/>
          </a:bodyPr>
          <a:lstStyle/>
          <a:p>
            <a:r>
              <a:rPr lang="en-GB" dirty="0"/>
              <a:t>Your consultant may be present at the CT appointment. </a:t>
            </a:r>
          </a:p>
        </p:txBody>
      </p:sp>
      <p:sp>
        <p:nvSpPr>
          <p:cNvPr id="7" name="TextBox 6">
            <a:extLst>
              <a:ext uri="{FF2B5EF4-FFF2-40B4-BE49-F238E27FC236}">
                <a16:creationId xmlns:a16="http://schemas.microsoft.com/office/drawing/2014/main" id="{31B7709B-399E-F218-D94B-F0B8B6F13B63}"/>
              </a:ext>
            </a:extLst>
          </p:cNvPr>
          <p:cNvSpPr txBox="1"/>
          <p:nvPr/>
        </p:nvSpPr>
        <p:spPr>
          <a:xfrm>
            <a:off x="201863" y="5935856"/>
            <a:ext cx="6094562" cy="646331"/>
          </a:xfrm>
          <a:prstGeom prst="rect">
            <a:avLst/>
          </a:prstGeom>
          <a:noFill/>
        </p:spPr>
        <p:txBody>
          <a:bodyPr wrap="square">
            <a:spAutoFit/>
          </a:bodyPr>
          <a:lstStyle/>
          <a:p>
            <a:r>
              <a:rPr lang="en-GB" dirty="0"/>
              <a:t>Your consultant may have asked the radiographer to use a rectal marker (for CT appointment only). </a:t>
            </a:r>
          </a:p>
        </p:txBody>
      </p:sp>
    </p:spTree>
    <p:extLst>
      <p:ext uri="{BB962C8B-B14F-4D97-AF65-F5344CB8AC3E}">
        <p14:creationId xmlns:p14="http://schemas.microsoft.com/office/powerpoint/2010/main" val="4146984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4360822" y="3284984"/>
            <a:ext cx="3312622" cy="2481349"/>
          </a:xfrm>
        </p:spPr>
      </p:pic>
      <p:sp>
        <p:nvSpPr>
          <p:cNvPr id="3" name="Title 2"/>
          <p:cNvSpPr>
            <a:spLocks noGrp="1"/>
          </p:cNvSpPr>
          <p:nvPr>
            <p:ph type="title"/>
          </p:nvPr>
        </p:nvSpPr>
        <p:spPr/>
        <p:txBody>
          <a:bodyPr/>
          <a:lstStyle/>
          <a:p>
            <a:pPr algn="ctr"/>
            <a:r>
              <a:rPr lang="en-GB" b="1" dirty="0">
                <a:solidFill>
                  <a:srgbClr val="0070C0"/>
                </a:solidFill>
              </a:rPr>
              <a:t>Tattoo.</a:t>
            </a:r>
          </a:p>
        </p:txBody>
      </p:sp>
      <p:cxnSp>
        <p:nvCxnSpPr>
          <p:cNvPr id="6" name="Straight Arrow Connector 5"/>
          <p:cNvCxnSpPr/>
          <p:nvPr/>
        </p:nvCxnSpPr>
        <p:spPr>
          <a:xfrm>
            <a:off x="4007768" y="3284984"/>
            <a:ext cx="1368152"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417739" y="1820431"/>
            <a:ext cx="2733791" cy="3970318"/>
          </a:xfrm>
          <a:prstGeom prst="rect">
            <a:avLst/>
          </a:prstGeom>
          <a:noFill/>
        </p:spPr>
        <p:txBody>
          <a:bodyPr wrap="square" rtlCol="0">
            <a:spAutoFit/>
          </a:bodyPr>
          <a:lstStyle/>
          <a:p>
            <a:r>
              <a:rPr lang="en-GB" dirty="0"/>
              <a:t>This is the approximate size of the tattoo.</a:t>
            </a:r>
          </a:p>
          <a:p>
            <a:endParaRPr lang="en-GB" dirty="0"/>
          </a:p>
          <a:p>
            <a:r>
              <a:rPr lang="en-GB" dirty="0"/>
              <a:t>There will be 3 of these tattoos . These are positioned on the most stable point on your pelvis.</a:t>
            </a:r>
          </a:p>
          <a:p>
            <a:endParaRPr lang="en-GB" dirty="0"/>
          </a:p>
          <a:p>
            <a:r>
              <a:rPr lang="en-GB" dirty="0"/>
              <a:t>The radiographers use these tattoos on a daily basis to set you up in the same position every-time you have your treatment.</a:t>
            </a:r>
          </a:p>
        </p:txBody>
      </p:sp>
    </p:spTree>
    <p:extLst>
      <p:ext uri="{BB962C8B-B14F-4D97-AF65-F5344CB8AC3E}">
        <p14:creationId xmlns:p14="http://schemas.microsoft.com/office/powerpoint/2010/main" val="265333536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8882fe51-b6b5-4655-a619-1b3cc4a05aa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1440E358CBB67478F93B83E1CAAEF89" ma:contentTypeVersion="4" ma:contentTypeDescription="Create a new document." ma:contentTypeScope="" ma:versionID="01308019789dd2477525543655051b54">
  <xsd:schema xmlns:xsd="http://www.w3.org/2001/XMLSchema" xmlns:xs="http://www.w3.org/2001/XMLSchema" xmlns:p="http://schemas.microsoft.com/office/2006/metadata/properties" xmlns:ns3="8882fe51-b6b5-4655-a619-1b3cc4a05aa7" targetNamespace="http://schemas.microsoft.com/office/2006/metadata/properties" ma:root="true" ma:fieldsID="35e6900f98a96c0531e5c1501b67a9f7" ns3:_="">
    <xsd:import namespace="8882fe51-b6b5-4655-a619-1b3cc4a05aa7"/>
    <xsd:element name="properties">
      <xsd:complexType>
        <xsd:sequence>
          <xsd:element name="documentManagement">
            <xsd:complexType>
              <xsd:all>
                <xsd:element ref="ns3:MediaServiceMetadata" minOccurs="0"/>
                <xsd:element ref="ns3:MediaServiceFastMetadata"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82fe51-b6b5-4655-a619-1b3cc4a05a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BBB25FE-F7A0-4AA3-98CE-7CBB60BABBC2}">
  <ds:schemaRefs>
    <ds:schemaRef ds:uri="8882fe51-b6b5-4655-a619-1b3cc4a05aa7"/>
    <ds:schemaRef ds:uri="http://schemas.microsoft.com/office/infopath/2007/PartnerControls"/>
    <ds:schemaRef ds:uri="http://purl.org/dc/terms/"/>
    <ds:schemaRef ds:uri="http://purl.org/dc/elements/1.1/"/>
    <ds:schemaRef ds:uri="http://www.w3.org/XML/1998/namespace"/>
    <ds:schemaRef ds:uri="http://schemas.microsoft.com/office/2006/documentManagement/types"/>
    <ds:schemaRef ds:uri="http://schemas.microsoft.com/office/2006/metadata/propertie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AB169180-C0C4-491C-BD8E-463D2A20ABE5}">
  <ds:schemaRefs>
    <ds:schemaRef ds:uri="http://schemas.microsoft.com/sharepoint/v3/contenttype/forms"/>
  </ds:schemaRefs>
</ds:datastoreItem>
</file>

<file path=customXml/itemProps3.xml><?xml version="1.0" encoding="utf-8"?>
<ds:datastoreItem xmlns:ds="http://schemas.openxmlformats.org/officeDocument/2006/customXml" ds:itemID="{ED6FDDB2-9863-4834-B8AF-F4FC22073D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882fe51-b6b5-4655-a619-1b3cc4a05aa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Office 2013 - 2022 Theme</Template>
  <TotalTime>147</TotalTime>
  <Words>1196</Words>
  <Application>Microsoft Office PowerPoint</Application>
  <PresentationFormat>Widescreen</PresentationFormat>
  <Paragraphs>121</Paragraphs>
  <Slides>19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5" baseType="lpstr">
      <vt:lpstr>Arial</vt:lpstr>
      <vt:lpstr>Calibri</vt:lpstr>
      <vt:lpstr>Calibri Light</vt:lpstr>
      <vt:lpstr>Symbol</vt:lpstr>
      <vt:lpstr>Office Theme</vt:lpstr>
      <vt:lpstr>Document</vt:lpstr>
      <vt:lpstr>PowerPoint Presentation</vt:lpstr>
      <vt:lpstr>Colorectal Pre-Assessment </vt:lpstr>
      <vt:lpstr>Bowel and Bladder preparation</vt:lpstr>
      <vt:lpstr>Hydration</vt:lpstr>
      <vt:lpstr>PowerPoint Presentation</vt:lpstr>
      <vt:lpstr>CT Planning Scan.</vt:lpstr>
      <vt:lpstr>PowerPoint Presentation</vt:lpstr>
      <vt:lpstr>The CT Scan</vt:lpstr>
      <vt:lpstr>Tattoo.</vt:lpstr>
      <vt:lpstr>Planning your Radiotherapy Treatment.</vt:lpstr>
      <vt:lpstr>Image of treatment machine.</vt:lpstr>
      <vt:lpstr>What do I need to bring with me?</vt:lpstr>
      <vt:lpstr>Skin Care and self help</vt:lpstr>
      <vt:lpstr>Appointments</vt:lpstr>
      <vt:lpstr>The Review Radiographer</vt:lpstr>
      <vt:lpstr>What happens after I finish treatment?</vt:lpstr>
      <vt:lpstr>Car Parking</vt:lpstr>
      <vt:lpstr>Radar Key</vt:lpstr>
      <vt:lpstr>Just to re-cap</vt:lpstr>
    </vt:vector>
  </TitlesOfParts>
  <Company>The Shrewsbury and Telford Hospital NHS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Colorectal Pre-Assessment</dc:title>
  <dc:creator>EMMERSON, Debra (THE SHREWSBURY AND TELFORD HOSPITAL NHS TRUST)</dc:creator>
  <cp:lastModifiedBy>EMMERSON, Debra (THE SHREWSBURY AND TELFORD HOSPITAL NHS TRUST)</cp:lastModifiedBy>
  <cp:revision>14</cp:revision>
  <dcterms:created xsi:type="dcterms:W3CDTF">2024-02-26T08:49:47Z</dcterms:created>
  <dcterms:modified xsi:type="dcterms:W3CDTF">2025-09-05T11:55:40Z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0x010100E1440E358CBB67478F93B83E1CAAEF89</vt:lpwstr>
  </property>
</Properties>
</file>