
<file path=[Content_Types].xml><?xml version="1.0" encoding="utf-8"?>
<Types xmlns="http://schemas.openxmlformats.org/package/2006/content-types">
  <Default Extension="docx" ContentType="application/vnd.openxmlformats-officedocument.wordprocessingml.documen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2"/>
  </p:notesMasterIdLst>
  <p:sldIdLst>
    <p:sldId id="311" r:id="rId2"/>
    <p:sldId id="293" r:id="rId3"/>
    <p:sldId id="259" r:id="rId4"/>
    <p:sldId id="286" r:id="rId5"/>
    <p:sldId id="261" r:id="rId6"/>
    <p:sldId id="292" r:id="rId7"/>
    <p:sldId id="264" r:id="rId8"/>
    <p:sldId id="260" r:id="rId9"/>
    <p:sldId id="310" r:id="rId10"/>
    <p:sldId id="277" r:id="rId11"/>
    <p:sldId id="294" r:id="rId12"/>
    <p:sldId id="309" r:id="rId13"/>
    <p:sldId id="296" r:id="rId14"/>
    <p:sldId id="299" r:id="rId15"/>
    <p:sldId id="302" r:id="rId16"/>
    <p:sldId id="303" r:id="rId17"/>
    <p:sldId id="305" r:id="rId18"/>
    <p:sldId id="2654" r:id="rId19"/>
    <p:sldId id="307" r:id="rId20"/>
    <p:sldId id="265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94660"/>
  </p:normalViewPr>
  <p:slideViewPr>
    <p:cSldViewPr snapToGrid="0">
      <p:cViewPr varScale="1">
        <p:scale>
          <a:sx n="106" d="100"/>
          <a:sy n="106" d="100"/>
        </p:scale>
        <p:origin x="108" y="20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108ACE7-65E6-439A-B575-E46597F8983E}" type="datetimeFigureOut">
              <a:rPr lang="en-GB" smtClean="0"/>
              <a:t>15/07/2025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BB94B3-6148-4CB4-8571-9D4005783AD3}" type="slidenum">
              <a:rPr lang="en-GB" smtClean="0"/>
              <a:t>‹#›</a:t>
            </a:fld>
            <a:endParaRPr lang="en-GB"/>
          </a:p>
        </p:txBody>
      </p:sp>
    </p:spTree>
    <p:extLst>
      <p:ext uri="{BB962C8B-B14F-4D97-AF65-F5344CB8AC3E}">
        <p14:creationId xmlns:p14="http://schemas.microsoft.com/office/powerpoint/2010/main" val="33018698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A2B6CD08-A2B1-44B9-9EA3-30AE4325ACF2}" type="slidenum">
              <a:rPr lang="en-GB" smtClean="0"/>
              <a:t>13</a:t>
            </a:fld>
            <a:endParaRPr lang="en-GB"/>
          </a:p>
        </p:txBody>
      </p:sp>
    </p:spTree>
    <p:extLst>
      <p:ext uri="{BB962C8B-B14F-4D97-AF65-F5344CB8AC3E}">
        <p14:creationId xmlns:p14="http://schemas.microsoft.com/office/powerpoint/2010/main" val="18954789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3D24799-7C98-4089-8777-45698ED91FA7}" type="datetimeFigureOut">
              <a:rPr lang="en-GB" smtClean="0">
                <a:solidFill>
                  <a:srgbClr val="073E87"/>
                </a:solidFill>
              </a:rPr>
              <a:pPr/>
              <a:t>15/07/2025</a:t>
            </a:fld>
            <a:endParaRPr lang="en-GB">
              <a:solidFill>
                <a:srgbClr val="073E87"/>
              </a:solidFill>
            </a:endParaRPr>
          </a:p>
        </p:txBody>
      </p:sp>
      <p:sp>
        <p:nvSpPr>
          <p:cNvPr id="4" name="Footer Placeholder 3"/>
          <p:cNvSpPr>
            <a:spLocks noGrp="1"/>
          </p:cNvSpPr>
          <p:nvPr>
            <p:ph type="ftr" sz="quarter" idx="11"/>
          </p:nvPr>
        </p:nvSpPr>
        <p:spPr/>
        <p:txBody>
          <a:bodyPr/>
          <a:lstStyle/>
          <a:p>
            <a:endParaRPr lang="en-GB">
              <a:solidFill>
                <a:srgbClr val="073E87"/>
              </a:solidFill>
            </a:endParaRPr>
          </a:p>
        </p:txBody>
      </p:sp>
      <p:sp>
        <p:nvSpPr>
          <p:cNvPr id="5" name="Slide Number Placeholder 4"/>
          <p:cNvSpPr>
            <a:spLocks noGrp="1"/>
          </p:cNvSpPr>
          <p:nvPr>
            <p:ph type="sldNum" sz="quarter" idx="12"/>
          </p:nvPr>
        </p:nvSpPr>
        <p:spPr/>
        <p:txBody>
          <a:bodyPr/>
          <a:lstStyle/>
          <a:p>
            <a:fld id="{712D9358-A0E8-49BA-AD86-F01407A99050}" type="slidenum">
              <a:rPr lang="en-GB" smtClean="0">
                <a:solidFill>
                  <a:srgbClr val="073E87"/>
                </a:solidFill>
              </a:rPr>
              <a:pPr/>
              <a:t>‹#›</a:t>
            </a:fld>
            <a:endParaRPr lang="en-GB">
              <a:solidFill>
                <a:srgbClr val="073E87"/>
              </a:solidFill>
            </a:endParaRPr>
          </a:p>
        </p:txBody>
      </p:sp>
    </p:spTree>
    <p:extLst>
      <p:ext uri="{BB962C8B-B14F-4D97-AF65-F5344CB8AC3E}">
        <p14:creationId xmlns:p14="http://schemas.microsoft.com/office/powerpoint/2010/main" val="40536581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800" y="228600"/>
            <a:ext cx="11594592"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nvGrpSpPr>
          <p:cNvPr id="7" name="Group 9"/>
          <p:cNvGrpSpPr>
            <a:grpSpLocks noChangeAspect="1"/>
          </p:cNvGrpSpPr>
          <p:nvPr/>
        </p:nvGrpSpPr>
        <p:grpSpPr bwMode="hidden">
          <a:xfrm>
            <a:off x="282220" y="5353963"/>
            <a:ext cx="11631168"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sp>
        <p:nvSpPr>
          <p:cNvPr id="2" name="Title 1"/>
          <p:cNvSpPr>
            <a:spLocks noGrp="1"/>
          </p:cNvSpPr>
          <p:nvPr>
            <p:ph type="ctrTitle"/>
          </p:nvPr>
        </p:nvSpPr>
        <p:spPr>
          <a:xfrm>
            <a:off x="914400" y="1600200"/>
            <a:ext cx="103632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800" y="3556001"/>
            <a:ext cx="85344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D24799-7C98-4089-8777-45698ED91FA7}" type="datetimeFigureOut">
              <a:rPr lang="en-GB" smtClean="0">
                <a:solidFill>
                  <a:srgbClr val="073E87"/>
                </a:solidFill>
              </a:rPr>
              <a:pPr/>
              <a:t>15/07/2025</a:t>
            </a:fld>
            <a:endParaRPr lang="en-GB">
              <a:solidFill>
                <a:srgbClr val="073E87"/>
              </a:solidFill>
            </a:endParaRPr>
          </a:p>
        </p:txBody>
      </p:sp>
      <p:sp>
        <p:nvSpPr>
          <p:cNvPr id="5" name="Footer Placeholder 4"/>
          <p:cNvSpPr>
            <a:spLocks noGrp="1"/>
          </p:cNvSpPr>
          <p:nvPr>
            <p:ph type="ftr" sz="quarter" idx="11"/>
          </p:nvPr>
        </p:nvSpPr>
        <p:spPr/>
        <p:txBody>
          <a:bodyPr/>
          <a:lstStyle/>
          <a:p>
            <a:endParaRPr lang="en-GB">
              <a:solidFill>
                <a:srgbClr val="073E87"/>
              </a:solidFill>
            </a:endParaRPr>
          </a:p>
        </p:txBody>
      </p:sp>
      <p:sp>
        <p:nvSpPr>
          <p:cNvPr id="6" name="Slide Number Placeholder 5"/>
          <p:cNvSpPr>
            <a:spLocks noGrp="1"/>
          </p:cNvSpPr>
          <p:nvPr>
            <p:ph type="sldNum" sz="quarter" idx="12"/>
          </p:nvPr>
        </p:nvSpPr>
        <p:spPr/>
        <p:txBody>
          <a:bodyPr/>
          <a:lstStyle/>
          <a:p>
            <a:fld id="{712D9358-A0E8-49BA-AD86-F01407A99050}" type="slidenum">
              <a:rPr lang="en-GB" smtClean="0">
                <a:solidFill>
                  <a:srgbClr val="073E87"/>
                </a:solidFill>
              </a:rPr>
              <a:pPr/>
              <a:t>‹#›</a:t>
            </a:fld>
            <a:endParaRPr lang="en-GB">
              <a:solidFill>
                <a:srgbClr val="073E87"/>
              </a:solidFill>
            </a:endParaRPr>
          </a:p>
        </p:txBody>
      </p:sp>
    </p:spTree>
    <p:extLst>
      <p:ext uri="{BB962C8B-B14F-4D97-AF65-F5344CB8AC3E}">
        <p14:creationId xmlns:p14="http://schemas.microsoft.com/office/powerpoint/2010/main" val="668412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800" y="228600"/>
            <a:ext cx="11594592"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nvGrpSpPr>
          <p:cNvPr id="6" name="Group 5"/>
          <p:cNvGrpSpPr>
            <a:grpSpLocks noChangeAspect="1"/>
          </p:cNvGrpSpPr>
          <p:nvPr/>
        </p:nvGrpSpPr>
        <p:grpSpPr bwMode="hidden">
          <a:xfrm>
            <a:off x="282220" y="714191"/>
            <a:ext cx="11631168"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sp>
        <p:nvSpPr>
          <p:cNvPr id="2" name="Date Placeholder 1"/>
          <p:cNvSpPr>
            <a:spLocks noGrp="1"/>
          </p:cNvSpPr>
          <p:nvPr>
            <p:ph type="dt" sz="half" idx="10"/>
          </p:nvPr>
        </p:nvSpPr>
        <p:spPr/>
        <p:txBody>
          <a:bodyPr/>
          <a:lstStyle/>
          <a:p>
            <a:fld id="{E3D24799-7C98-4089-8777-45698ED91FA7}" type="datetimeFigureOut">
              <a:rPr lang="en-GB" smtClean="0">
                <a:solidFill>
                  <a:srgbClr val="073E87"/>
                </a:solidFill>
              </a:rPr>
              <a:pPr/>
              <a:t>15/07/2025</a:t>
            </a:fld>
            <a:endParaRPr lang="en-GB">
              <a:solidFill>
                <a:srgbClr val="073E87"/>
              </a:solidFill>
            </a:endParaRPr>
          </a:p>
        </p:txBody>
      </p:sp>
      <p:sp>
        <p:nvSpPr>
          <p:cNvPr id="3" name="Footer Placeholder 2"/>
          <p:cNvSpPr>
            <a:spLocks noGrp="1"/>
          </p:cNvSpPr>
          <p:nvPr>
            <p:ph type="ftr" sz="quarter" idx="11"/>
          </p:nvPr>
        </p:nvSpPr>
        <p:spPr/>
        <p:txBody>
          <a:bodyPr/>
          <a:lstStyle/>
          <a:p>
            <a:endParaRPr lang="en-GB">
              <a:solidFill>
                <a:srgbClr val="073E87"/>
              </a:solidFill>
            </a:endParaRPr>
          </a:p>
        </p:txBody>
      </p:sp>
      <p:sp>
        <p:nvSpPr>
          <p:cNvPr id="4" name="Slide Number Placeholder 3"/>
          <p:cNvSpPr>
            <a:spLocks noGrp="1"/>
          </p:cNvSpPr>
          <p:nvPr>
            <p:ph type="sldNum" sz="quarter" idx="12"/>
          </p:nvPr>
        </p:nvSpPr>
        <p:spPr/>
        <p:txBody>
          <a:bodyPr/>
          <a:lstStyle/>
          <a:p>
            <a:fld id="{712D9358-A0E8-49BA-AD86-F01407A99050}" type="slidenum">
              <a:rPr lang="en-GB" smtClean="0">
                <a:solidFill>
                  <a:srgbClr val="073E87"/>
                </a:solidFill>
              </a:rPr>
              <a:pPr/>
              <a:t>‹#›</a:t>
            </a:fld>
            <a:endParaRPr lang="en-GB">
              <a:solidFill>
                <a:srgbClr val="073E87"/>
              </a:solidFill>
            </a:endParaRPr>
          </a:p>
        </p:txBody>
      </p:sp>
    </p:spTree>
    <p:extLst>
      <p:ext uri="{BB962C8B-B14F-4D97-AF65-F5344CB8AC3E}">
        <p14:creationId xmlns:p14="http://schemas.microsoft.com/office/powerpoint/2010/main" val="2514313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3D24799-7C98-4089-8777-45698ED91FA7}" type="datetimeFigureOut">
              <a:rPr lang="en-GB" smtClean="0">
                <a:solidFill>
                  <a:srgbClr val="073E87"/>
                </a:solidFill>
              </a:rPr>
              <a:pPr/>
              <a:t>15/07/2025</a:t>
            </a:fld>
            <a:endParaRPr lang="en-GB">
              <a:solidFill>
                <a:srgbClr val="073E87"/>
              </a:solidFill>
            </a:endParaRPr>
          </a:p>
        </p:txBody>
      </p:sp>
      <p:sp>
        <p:nvSpPr>
          <p:cNvPr id="5" name="Footer Placeholder 4"/>
          <p:cNvSpPr>
            <a:spLocks noGrp="1"/>
          </p:cNvSpPr>
          <p:nvPr>
            <p:ph type="ftr" sz="quarter" idx="11"/>
          </p:nvPr>
        </p:nvSpPr>
        <p:spPr/>
        <p:txBody>
          <a:bodyPr/>
          <a:lstStyle/>
          <a:p>
            <a:endParaRPr lang="en-GB">
              <a:solidFill>
                <a:srgbClr val="073E87"/>
              </a:solidFill>
            </a:endParaRPr>
          </a:p>
        </p:txBody>
      </p:sp>
      <p:sp>
        <p:nvSpPr>
          <p:cNvPr id="6" name="Slide Number Placeholder 5"/>
          <p:cNvSpPr>
            <a:spLocks noGrp="1"/>
          </p:cNvSpPr>
          <p:nvPr>
            <p:ph type="sldNum" sz="quarter" idx="12"/>
          </p:nvPr>
        </p:nvSpPr>
        <p:spPr/>
        <p:txBody>
          <a:bodyPr/>
          <a:lstStyle/>
          <a:p>
            <a:fld id="{712D9358-A0E8-49BA-AD86-F01407A99050}" type="slidenum">
              <a:rPr lang="en-GB" smtClean="0">
                <a:solidFill>
                  <a:srgbClr val="073E87"/>
                </a:solidFill>
              </a:rPr>
              <a:pPr/>
              <a:t>‹#›</a:t>
            </a:fld>
            <a:endParaRPr lang="en-GB">
              <a:solidFill>
                <a:srgbClr val="073E87"/>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1517014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HTP Blank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CB287F-A871-A1AB-30B7-D8D05EA7D084}"/>
              </a:ext>
            </a:extLst>
          </p:cNvPr>
          <p:cNvSpPr/>
          <p:nvPr userDrawn="1"/>
        </p:nvSpPr>
        <p:spPr>
          <a:xfrm>
            <a:off x="0" y="1120346"/>
            <a:ext cx="12192000" cy="4765065"/>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5"/>
          <p:cNvSpPr>
            <a:spLocks noGrp="1"/>
          </p:cNvSpPr>
          <p:nvPr>
            <p:ph type="body" sz="quarter" idx="11"/>
          </p:nvPr>
        </p:nvSpPr>
        <p:spPr>
          <a:xfrm>
            <a:off x="482600" y="1441623"/>
            <a:ext cx="11108038" cy="4296032"/>
          </a:xfrm>
        </p:spPr>
        <p:txBody>
          <a:bodyPr>
            <a:normAutofit/>
          </a:bodyPr>
          <a:lstStyle>
            <a:lvl1pPr marL="0" indent="0">
              <a:buFont typeface="Arial" panose="020B0604020202020204" pitchFamily="34" charset="0"/>
              <a:buNone/>
              <a:defRPr sz="18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endParaRPr lang="en-GB" dirty="0"/>
          </a:p>
        </p:txBody>
      </p:sp>
      <p:sp>
        <p:nvSpPr>
          <p:cNvPr id="9" name="Text Placeholder 2"/>
          <p:cNvSpPr>
            <a:spLocks noGrp="1"/>
          </p:cNvSpPr>
          <p:nvPr>
            <p:ph type="body" sz="quarter" idx="10"/>
          </p:nvPr>
        </p:nvSpPr>
        <p:spPr>
          <a:xfrm>
            <a:off x="482600" y="321276"/>
            <a:ext cx="7347990" cy="596952"/>
          </a:xfrm>
        </p:spPr>
        <p:txBody>
          <a:bodyPr>
            <a:noAutofit/>
          </a:bodyPr>
          <a:lstStyle>
            <a:lvl1pPr marL="0" indent="0">
              <a:buNone/>
              <a:defRPr sz="3600" b="1">
                <a:solidFill>
                  <a:srgbClr val="494286"/>
                </a:solidFill>
              </a:defRPr>
            </a:lvl1pPr>
            <a:lvl2pPr marL="457200" indent="0">
              <a:buFont typeface="Arial" panose="020B0604020202020204" pitchFamily="34" charset="0"/>
              <a:buNone/>
              <a:defRPr sz="2000">
                <a:solidFill>
                  <a:schemeClr val="accent3"/>
                </a:solidFill>
              </a:defRPr>
            </a:lvl2pPr>
            <a:lvl3pPr>
              <a:defRPr sz="2000">
                <a:solidFill>
                  <a:schemeClr val="accent3"/>
                </a:solidFill>
              </a:defRPr>
            </a:lvl3pPr>
            <a:lvl4pPr>
              <a:defRPr sz="2000">
                <a:solidFill>
                  <a:schemeClr val="accent3"/>
                </a:solidFill>
              </a:defRPr>
            </a:lvl4pPr>
            <a:lvl5pPr>
              <a:defRPr sz="2000">
                <a:solidFill>
                  <a:schemeClr val="accent3"/>
                </a:solidFill>
              </a:defRPr>
            </a:lvl5pPr>
          </a:lstStyle>
          <a:p>
            <a:pPr lvl="0"/>
            <a:endParaRPr lang="en-GB" dirty="0"/>
          </a:p>
        </p:txBody>
      </p:sp>
    </p:spTree>
    <p:extLst>
      <p:ext uri="{BB962C8B-B14F-4D97-AF65-F5344CB8AC3E}">
        <p14:creationId xmlns:p14="http://schemas.microsoft.com/office/powerpoint/2010/main" val="374695456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800" y="228600"/>
            <a:ext cx="11594592"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grpSp>
        <p:nvGrpSpPr>
          <p:cNvPr id="8" name="Group 15"/>
          <p:cNvGrpSpPr>
            <a:grpSpLocks noChangeAspect="1"/>
          </p:cNvGrpSpPr>
          <p:nvPr/>
        </p:nvGrpSpPr>
        <p:grpSpPr bwMode="hidden">
          <a:xfrm>
            <a:off x="282220" y="1679429"/>
            <a:ext cx="11631168"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sz="1800">
                <a:solidFill>
                  <a:prstClr val="black"/>
                </a:solidFill>
              </a:endParaRPr>
            </a:p>
          </p:txBody>
        </p:sp>
      </p:grpSp>
      <p:sp>
        <p:nvSpPr>
          <p:cNvPr id="2" name="Title Placeholder 1"/>
          <p:cNvSpPr>
            <a:spLocks noGrp="1"/>
          </p:cNvSpPr>
          <p:nvPr>
            <p:ph type="title"/>
          </p:nvPr>
        </p:nvSpPr>
        <p:spPr>
          <a:xfrm>
            <a:off x="609600" y="338328"/>
            <a:ext cx="109728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4896" y="6250165"/>
            <a:ext cx="5048920" cy="365125"/>
          </a:xfrm>
          <a:prstGeom prst="rect">
            <a:avLst/>
          </a:prstGeom>
        </p:spPr>
        <p:txBody>
          <a:bodyPr vert="horz" lIns="91440" tIns="45720" rIns="91440" bIns="45720" rtlCol="0" anchor="ctr"/>
          <a:lstStyle>
            <a:lvl1pPr algn="r">
              <a:defRPr sz="1000">
                <a:solidFill>
                  <a:schemeClr val="tx2"/>
                </a:solidFill>
              </a:defRPr>
            </a:lvl1pPr>
          </a:lstStyle>
          <a:p>
            <a:fld id="{E3D24799-7C98-4089-8777-45698ED91FA7}" type="datetimeFigureOut">
              <a:rPr lang="en-GB" smtClean="0">
                <a:solidFill>
                  <a:srgbClr val="073E87"/>
                </a:solidFill>
              </a:rPr>
              <a:pPr/>
              <a:t>15/07/2025</a:t>
            </a:fld>
            <a:endParaRPr lang="en-GB">
              <a:solidFill>
                <a:srgbClr val="073E87"/>
              </a:solidFill>
            </a:endParaRPr>
          </a:p>
        </p:txBody>
      </p:sp>
      <p:sp>
        <p:nvSpPr>
          <p:cNvPr id="5" name="Footer Placeholder 4"/>
          <p:cNvSpPr>
            <a:spLocks noGrp="1"/>
          </p:cNvSpPr>
          <p:nvPr>
            <p:ph type="ftr" sz="quarter" idx="3"/>
          </p:nvPr>
        </p:nvSpPr>
        <p:spPr>
          <a:xfrm>
            <a:off x="258185" y="6250165"/>
            <a:ext cx="5048921" cy="365125"/>
          </a:xfrm>
          <a:prstGeom prst="rect">
            <a:avLst/>
          </a:prstGeom>
        </p:spPr>
        <p:txBody>
          <a:bodyPr vert="horz" lIns="91440" tIns="45720" rIns="91440" bIns="45720" rtlCol="0" anchor="ctr"/>
          <a:lstStyle>
            <a:lvl1pPr algn="l">
              <a:defRPr sz="1000">
                <a:solidFill>
                  <a:schemeClr val="tx2"/>
                </a:solidFill>
              </a:defRPr>
            </a:lvl1pPr>
          </a:lstStyle>
          <a:p>
            <a:endParaRPr lang="en-GB">
              <a:solidFill>
                <a:srgbClr val="073E87"/>
              </a:solidFill>
            </a:endParaRPr>
          </a:p>
        </p:txBody>
      </p:sp>
      <p:sp>
        <p:nvSpPr>
          <p:cNvPr id="6" name="Slide Number Placeholder 5"/>
          <p:cNvSpPr>
            <a:spLocks noGrp="1"/>
          </p:cNvSpPr>
          <p:nvPr>
            <p:ph type="sldNum" sz="quarter" idx="4"/>
          </p:nvPr>
        </p:nvSpPr>
        <p:spPr>
          <a:xfrm>
            <a:off x="5321451" y="6250164"/>
            <a:ext cx="1549101" cy="365125"/>
          </a:xfrm>
          <a:prstGeom prst="rect">
            <a:avLst/>
          </a:prstGeom>
        </p:spPr>
        <p:txBody>
          <a:bodyPr vert="horz" lIns="91440" tIns="45720" rIns="91440" bIns="45720" rtlCol="0" anchor="ctr"/>
          <a:lstStyle>
            <a:lvl1pPr algn="ctr">
              <a:defRPr sz="1000">
                <a:solidFill>
                  <a:schemeClr val="tx2"/>
                </a:solidFill>
              </a:defRPr>
            </a:lvl1pPr>
          </a:lstStyle>
          <a:p>
            <a:fld id="{712D9358-A0E8-49BA-AD86-F01407A99050}" type="slidenum">
              <a:rPr lang="en-GB" smtClean="0">
                <a:solidFill>
                  <a:srgbClr val="073E87"/>
                </a:solidFill>
              </a:rPr>
              <a:pPr/>
              <a:t>‹#›</a:t>
            </a:fld>
            <a:endParaRPr lang="en-GB">
              <a:solidFill>
                <a:srgbClr val="073E87"/>
              </a:solidFill>
            </a:endParaRPr>
          </a:p>
        </p:txBody>
      </p:sp>
      <p:sp>
        <p:nvSpPr>
          <p:cNvPr id="3" name="Text Placeholder 2"/>
          <p:cNvSpPr>
            <a:spLocks noGrp="1"/>
          </p:cNvSpPr>
          <p:nvPr>
            <p:ph type="body" idx="1"/>
          </p:nvPr>
        </p:nvSpPr>
        <p:spPr>
          <a:xfrm>
            <a:off x="1162757" y="2675467"/>
            <a:ext cx="9877777"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5776126"/>
      </p:ext>
    </p:extLst>
  </p:cSld>
  <p:clrMap bg1="lt1" tx1="dk1" bg2="lt2" tx2="dk2" accent1="accent1" accent2="accent2" accent3="accent3" accent4="accent4" accent5="accent5" accent6="accent6" hlink="hlink" folHlink="folHlink"/>
  <p:sldLayoutIdLst>
    <p:sldLayoutId id="2147483690" r:id="rId1"/>
    <p:sldLayoutId id="2147483685" r:id="rId2"/>
    <p:sldLayoutId id="2147483691" r:id="rId3"/>
    <p:sldLayoutId id="2147483686" r:id="rId4"/>
    <p:sldLayoutId id="2147483692" r:id="rId5"/>
  </p:sldLayoutIdLs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hyperlink" Target="mailto:sath.lwbc@nhs.net" TargetMode="External"/><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package" Target="../embeddings/Microsoft_Word_Document.docx"/><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lease Turn Off Your Mobile Phones Free Stock Photo - Public ...">
            <a:extLst>
              <a:ext uri="{FF2B5EF4-FFF2-40B4-BE49-F238E27FC236}">
                <a16:creationId xmlns:a16="http://schemas.microsoft.com/office/drawing/2014/main" id="{42FDEFD6-7F37-E79B-1540-C174FB2D9F1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68532" y="2092642"/>
            <a:ext cx="2654935" cy="2672715"/>
          </a:xfrm>
          <a:prstGeom prst="rect">
            <a:avLst/>
          </a:prstGeom>
          <a:noFill/>
          <a:ln>
            <a:noFill/>
          </a:ln>
        </p:spPr>
      </p:pic>
    </p:spTree>
    <p:extLst>
      <p:ext uri="{BB962C8B-B14F-4D97-AF65-F5344CB8AC3E}">
        <p14:creationId xmlns:p14="http://schemas.microsoft.com/office/powerpoint/2010/main" val="12489677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439689" y="3284984"/>
            <a:ext cx="3312622" cy="2481349"/>
          </a:xfrm>
        </p:spPr>
      </p:pic>
      <p:sp>
        <p:nvSpPr>
          <p:cNvPr id="3" name="Title 2"/>
          <p:cNvSpPr>
            <a:spLocks noGrp="1"/>
          </p:cNvSpPr>
          <p:nvPr>
            <p:ph type="title"/>
          </p:nvPr>
        </p:nvSpPr>
        <p:spPr/>
        <p:txBody>
          <a:bodyPr/>
          <a:lstStyle/>
          <a:p>
            <a:r>
              <a:rPr lang="en-GB" dirty="0">
                <a:solidFill>
                  <a:schemeClr val="tx1"/>
                </a:solidFill>
              </a:rPr>
              <a:t>Tattoo.</a:t>
            </a:r>
          </a:p>
        </p:txBody>
      </p:sp>
      <p:cxnSp>
        <p:nvCxnSpPr>
          <p:cNvPr id="6" name="Straight Arrow Connector 5"/>
          <p:cNvCxnSpPr/>
          <p:nvPr/>
        </p:nvCxnSpPr>
        <p:spPr>
          <a:xfrm>
            <a:off x="4007768" y="3284984"/>
            <a:ext cx="1368152" cy="93610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417739" y="1820431"/>
            <a:ext cx="2733791" cy="3970318"/>
          </a:xfrm>
          <a:prstGeom prst="rect">
            <a:avLst/>
          </a:prstGeom>
          <a:noFill/>
        </p:spPr>
        <p:txBody>
          <a:bodyPr wrap="square" rtlCol="0">
            <a:spAutoFit/>
          </a:bodyPr>
          <a:lstStyle/>
          <a:p>
            <a:r>
              <a:rPr lang="en-GB" dirty="0"/>
              <a:t>This is the approximate size of the tattoo.</a:t>
            </a:r>
          </a:p>
          <a:p>
            <a:endParaRPr lang="en-GB" dirty="0"/>
          </a:p>
          <a:p>
            <a:r>
              <a:rPr lang="en-GB" dirty="0"/>
              <a:t>There will be 3 of these tattoos . These are positioned on the most stable point on your pelvis.</a:t>
            </a:r>
          </a:p>
          <a:p>
            <a:endParaRPr lang="en-GB" dirty="0"/>
          </a:p>
          <a:p>
            <a:r>
              <a:rPr lang="en-GB" dirty="0"/>
              <a:t>The radiographers use these tattoos on a daily basis to set you up in the same position every-time you have your treatment.</a:t>
            </a:r>
          </a:p>
        </p:txBody>
      </p:sp>
    </p:spTree>
    <p:extLst>
      <p:ext uri="{BB962C8B-B14F-4D97-AF65-F5344CB8AC3E}">
        <p14:creationId xmlns:p14="http://schemas.microsoft.com/office/powerpoint/2010/main" val="2653335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9A6AF7C-C756-6D98-98D1-8C5AA82DE3FB}"/>
              </a:ext>
            </a:extLst>
          </p:cNvPr>
          <p:cNvSpPr>
            <a:spLocks noGrp="1"/>
          </p:cNvSpPr>
          <p:nvPr>
            <p:ph idx="1"/>
          </p:nvPr>
        </p:nvSpPr>
        <p:spPr/>
        <p:txBody>
          <a:bodyPr/>
          <a:lstStyle/>
          <a:p>
            <a:r>
              <a:rPr lang="en-GB" dirty="0">
                <a:solidFill>
                  <a:schemeClr val="tx1"/>
                </a:solidFill>
              </a:rPr>
              <a:t>The images from the CT planning scan are used by your consultant to plan your radiotherapy treatment.</a:t>
            </a:r>
          </a:p>
          <a:p>
            <a:endParaRPr lang="en-GB" dirty="0">
              <a:solidFill>
                <a:schemeClr val="tx1"/>
              </a:solidFill>
            </a:endParaRPr>
          </a:p>
          <a:p>
            <a:r>
              <a:rPr lang="en-GB" dirty="0">
                <a:solidFill>
                  <a:schemeClr val="tx1"/>
                </a:solidFill>
              </a:rPr>
              <a:t>All treatment plans are created for each individual person.</a:t>
            </a:r>
          </a:p>
          <a:p>
            <a:endParaRPr lang="en-GB" dirty="0">
              <a:solidFill>
                <a:schemeClr val="tx1"/>
              </a:solidFill>
            </a:endParaRPr>
          </a:p>
          <a:p>
            <a:pPr marL="0" indent="0" algn="ctr">
              <a:buNone/>
            </a:pPr>
            <a:r>
              <a:rPr lang="en-GB" dirty="0">
                <a:solidFill>
                  <a:schemeClr val="tx1"/>
                </a:solidFill>
              </a:rPr>
              <a:t>     After a successful CT planning scan, you will be given your radiotherapy  start date. </a:t>
            </a:r>
            <a:endParaRPr lang="en-GB" dirty="0"/>
          </a:p>
        </p:txBody>
      </p:sp>
      <p:sp>
        <p:nvSpPr>
          <p:cNvPr id="3" name="Title 2">
            <a:extLst>
              <a:ext uri="{FF2B5EF4-FFF2-40B4-BE49-F238E27FC236}">
                <a16:creationId xmlns:a16="http://schemas.microsoft.com/office/drawing/2014/main" id="{6A5F0B98-1945-1129-BEC3-098B9A1063CE}"/>
              </a:ext>
            </a:extLst>
          </p:cNvPr>
          <p:cNvSpPr>
            <a:spLocks noGrp="1"/>
          </p:cNvSpPr>
          <p:nvPr>
            <p:ph type="title"/>
          </p:nvPr>
        </p:nvSpPr>
        <p:spPr/>
        <p:txBody>
          <a:bodyPr/>
          <a:lstStyle/>
          <a:p>
            <a:r>
              <a:rPr lang="en-GB" dirty="0">
                <a:solidFill>
                  <a:schemeClr val="tx1"/>
                </a:solidFill>
              </a:rPr>
              <a:t>Planning your Radiotherapy Treatment.</a:t>
            </a:r>
          </a:p>
        </p:txBody>
      </p:sp>
    </p:spTree>
    <p:extLst>
      <p:ext uri="{BB962C8B-B14F-4D97-AF65-F5344CB8AC3E}">
        <p14:creationId xmlns:p14="http://schemas.microsoft.com/office/powerpoint/2010/main" val="1762827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BEFFB-EC7B-3772-F7BF-CCF395B6D8CD}"/>
              </a:ext>
            </a:extLst>
          </p:cNvPr>
          <p:cNvSpPr>
            <a:spLocks noGrp="1"/>
          </p:cNvSpPr>
          <p:nvPr>
            <p:ph type="title"/>
          </p:nvPr>
        </p:nvSpPr>
        <p:spPr>
          <a:xfrm>
            <a:off x="609599" y="338327"/>
            <a:ext cx="2711571" cy="1257559"/>
          </a:xfrm>
        </p:spPr>
        <p:txBody>
          <a:bodyPr>
            <a:normAutofit fontScale="90000"/>
          </a:bodyPr>
          <a:lstStyle/>
          <a:p>
            <a:r>
              <a:rPr lang="en-GB" dirty="0">
                <a:solidFill>
                  <a:schemeClr val="tx1"/>
                </a:solidFill>
              </a:rPr>
              <a:t>Treatment machine</a:t>
            </a:r>
          </a:p>
        </p:txBody>
      </p:sp>
      <p:pic>
        <p:nvPicPr>
          <p:cNvPr id="2050" name="Picture 2" descr="Image preview">
            <a:extLst>
              <a:ext uri="{FF2B5EF4-FFF2-40B4-BE49-F238E27FC236}">
                <a16:creationId xmlns:a16="http://schemas.microsoft.com/office/drawing/2014/main" id="{E549264B-3F7F-EF65-8682-3AAAD8AC9F4C}"/>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45457" y="338328"/>
            <a:ext cx="5434642" cy="433719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1E8B5AD-9556-4384-234D-8AE7FCAEE10C}"/>
              </a:ext>
            </a:extLst>
          </p:cNvPr>
          <p:cNvSpPr/>
          <p:nvPr/>
        </p:nvSpPr>
        <p:spPr>
          <a:xfrm>
            <a:off x="9051720" y="2674938"/>
            <a:ext cx="2530679" cy="177629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There will be a radiographer either side of you. They will align your pelvis tattoos up with the laser lights positioned in the room. </a:t>
            </a:r>
          </a:p>
        </p:txBody>
      </p:sp>
      <p:sp>
        <p:nvSpPr>
          <p:cNvPr id="12" name="Rectangle 11">
            <a:extLst>
              <a:ext uri="{FF2B5EF4-FFF2-40B4-BE49-F238E27FC236}">
                <a16:creationId xmlns:a16="http://schemas.microsoft.com/office/drawing/2014/main" id="{33E389B1-D59E-BF7E-890F-7C18231DADE4}"/>
              </a:ext>
            </a:extLst>
          </p:cNvPr>
          <p:cNvSpPr/>
          <p:nvPr/>
        </p:nvSpPr>
        <p:spPr>
          <a:xfrm>
            <a:off x="491706" y="2070341"/>
            <a:ext cx="2976113" cy="452886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It is important to keep as still as possible. The treatment machine will move around you, but it will not touch you at any point. </a:t>
            </a:r>
          </a:p>
          <a:p>
            <a:endParaRPr lang="en-GB" dirty="0">
              <a:solidFill>
                <a:schemeClr val="tx1"/>
              </a:solidFill>
            </a:endParaRPr>
          </a:p>
          <a:p>
            <a:r>
              <a:rPr lang="en-GB" dirty="0">
                <a:solidFill>
                  <a:schemeClr val="tx1"/>
                </a:solidFill>
              </a:rPr>
              <a:t>You will not physically feel anything during your treatment.</a:t>
            </a:r>
          </a:p>
          <a:p>
            <a:endParaRPr lang="en-GB" dirty="0">
              <a:solidFill>
                <a:schemeClr val="tx1"/>
              </a:solidFill>
            </a:endParaRPr>
          </a:p>
          <a:p>
            <a:r>
              <a:rPr lang="en-GB" dirty="0">
                <a:solidFill>
                  <a:schemeClr val="tx1"/>
                </a:solidFill>
              </a:rPr>
              <a:t>The machine makes a buzzing noise, this is normal. There is also music playing in the room.</a:t>
            </a:r>
          </a:p>
          <a:p>
            <a:endParaRPr lang="en-GB" dirty="0">
              <a:solidFill>
                <a:schemeClr val="tx1"/>
              </a:solidFill>
            </a:endParaRPr>
          </a:p>
        </p:txBody>
      </p:sp>
      <p:sp>
        <p:nvSpPr>
          <p:cNvPr id="13" name="Rectangle 12">
            <a:extLst>
              <a:ext uri="{FF2B5EF4-FFF2-40B4-BE49-F238E27FC236}">
                <a16:creationId xmlns:a16="http://schemas.microsoft.com/office/drawing/2014/main" id="{D234E11D-736B-7029-9F54-70F9AD5511BC}"/>
              </a:ext>
            </a:extLst>
          </p:cNvPr>
          <p:cNvSpPr/>
          <p:nvPr/>
        </p:nvSpPr>
        <p:spPr>
          <a:xfrm>
            <a:off x="9051720" y="4675518"/>
            <a:ext cx="2530679" cy="192369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We are watching you on our cameras and if you need us you can raise your hand and we will come back into the room.</a:t>
            </a:r>
          </a:p>
        </p:txBody>
      </p:sp>
      <p:sp>
        <p:nvSpPr>
          <p:cNvPr id="14" name="Rectangle: Rounded Corners 13">
            <a:extLst>
              <a:ext uri="{FF2B5EF4-FFF2-40B4-BE49-F238E27FC236}">
                <a16:creationId xmlns:a16="http://schemas.microsoft.com/office/drawing/2014/main" id="{BE929C63-B86D-F28B-0317-5B2D146A4FF3}"/>
              </a:ext>
            </a:extLst>
          </p:cNvPr>
          <p:cNvSpPr/>
          <p:nvPr/>
        </p:nvSpPr>
        <p:spPr>
          <a:xfrm>
            <a:off x="4394159" y="4813540"/>
            <a:ext cx="4002657" cy="178566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These arms come out to take an x ray image daily to check you are in the correct position.</a:t>
            </a:r>
          </a:p>
        </p:txBody>
      </p:sp>
    </p:spTree>
    <p:extLst>
      <p:ext uri="{BB962C8B-B14F-4D97-AF65-F5344CB8AC3E}">
        <p14:creationId xmlns:p14="http://schemas.microsoft.com/office/powerpoint/2010/main" val="9875240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l="26389" t="25232" r="27431" b="32407"/>
          <a:stretch>
            <a:fillRect/>
          </a:stretch>
        </p:blipFill>
        <p:spPr bwMode="auto">
          <a:xfrm>
            <a:off x="1775520" y="2492896"/>
            <a:ext cx="5040560"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GB" dirty="0">
                <a:solidFill>
                  <a:schemeClr val="tx1"/>
                </a:solidFill>
              </a:rPr>
              <a:t>What this means for you.</a:t>
            </a:r>
          </a:p>
        </p:txBody>
      </p:sp>
      <p:sp>
        <p:nvSpPr>
          <p:cNvPr id="3" name="Rectangle 2"/>
          <p:cNvSpPr/>
          <p:nvPr/>
        </p:nvSpPr>
        <p:spPr>
          <a:xfrm>
            <a:off x="6888088" y="2420888"/>
            <a:ext cx="2952328" cy="3754874"/>
          </a:xfrm>
          <a:prstGeom prst="rect">
            <a:avLst/>
          </a:prstGeom>
        </p:spPr>
        <p:txBody>
          <a:bodyPr wrap="square">
            <a:spAutoFit/>
          </a:bodyPr>
          <a:lstStyle/>
          <a:p>
            <a:endParaRPr lang="en-GB" sz="1400" dirty="0"/>
          </a:p>
          <a:p>
            <a:r>
              <a:rPr lang="en-GB" sz="1400" dirty="0"/>
              <a:t>Images are done daily to ensure the prostate is in the correct position. </a:t>
            </a:r>
          </a:p>
          <a:p>
            <a:endParaRPr lang="en-GB" sz="1400" dirty="0"/>
          </a:p>
          <a:p>
            <a:r>
              <a:rPr lang="en-GB" sz="1400" dirty="0"/>
              <a:t>The yellow outline is the bladder.</a:t>
            </a:r>
          </a:p>
          <a:p>
            <a:endParaRPr lang="en-GB" sz="1400" dirty="0"/>
          </a:p>
          <a:p>
            <a:r>
              <a:rPr lang="en-GB" sz="1400" dirty="0"/>
              <a:t>The red outline is the area we want to treat. </a:t>
            </a:r>
          </a:p>
          <a:p>
            <a:endParaRPr lang="en-GB" sz="1400" dirty="0"/>
          </a:p>
          <a:p>
            <a:r>
              <a:rPr lang="en-GB" sz="1400" dirty="0"/>
              <a:t>The brown outline is the rectum. </a:t>
            </a:r>
          </a:p>
          <a:p>
            <a:endParaRPr lang="en-GB" sz="1400" dirty="0"/>
          </a:p>
          <a:p>
            <a:r>
              <a:rPr lang="en-GB" sz="1400" dirty="0"/>
              <a:t>This image shows a ball of gas which is pushing the rectum into the treatment area. We would ask you to get off the bed to try and dispel it, as treating you on this would increase your side effects.</a:t>
            </a:r>
          </a:p>
        </p:txBody>
      </p:sp>
    </p:spTree>
    <p:extLst>
      <p:ext uri="{BB962C8B-B14F-4D97-AF65-F5344CB8AC3E}">
        <p14:creationId xmlns:p14="http://schemas.microsoft.com/office/powerpoint/2010/main" val="1434334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91833" y="2550253"/>
            <a:ext cx="7408333" cy="3909270"/>
          </a:xfrm>
        </p:spPr>
        <p:txBody>
          <a:bodyPr>
            <a:normAutofit fontScale="92500" lnSpcReduction="10000"/>
          </a:bodyPr>
          <a:lstStyle/>
          <a:p>
            <a:pPr algn="ctr"/>
            <a:r>
              <a:rPr lang="en-GB" dirty="0">
                <a:solidFill>
                  <a:schemeClr val="tx1"/>
                </a:solidFill>
              </a:rPr>
              <a:t>It is important to moisturise the area being treated. We recommend twice daily and there is no need to wash off the cream prior to your treatment. Just ensure it is well absorbed!</a:t>
            </a:r>
          </a:p>
          <a:p>
            <a:pPr algn="ctr"/>
            <a:endParaRPr lang="en-GB" dirty="0">
              <a:solidFill>
                <a:schemeClr val="tx1"/>
              </a:solidFill>
            </a:endParaRPr>
          </a:p>
          <a:p>
            <a:pPr marL="0" indent="0" algn="ctr">
              <a:buNone/>
            </a:pPr>
            <a:r>
              <a:rPr lang="en-GB" dirty="0">
                <a:solidFill>
                  <a:schemeClr val="tx1"/>
                </a:solidFill>
              </a:rPr>
              <a:t>     Exercise daily, this helps relieve gas.</a:t>
            </a:r>
          </a:p>
          <a:p>
            <a:pPr marL="0" indent="0" algn="ctr">
              <a:buNone/>
            </a:pPr>
            <a:endParaRPr lang="en-GB" dirty="0">
              <a:solidFill>
                <a:schemeClr val="tx1"/>
              </a:solidFill>
            </a:endParaRPr>
          </a:p>
          <a:p>
            <a:pPr marL="0" indent="0" algn="ctr">
              <a:buNone/>
            </a:pPr>
            <a:r>
              <a:rPr lang="en-GB" dirty="0">
                <a:solidFill>
                  <a:schemeClr val="tx1"/>
                </a:solidFill>
              </a:rPr>
              <a:t>     Eat regularly (little and often) to help avoid a build up        of gas.</a:t>
            </a:r>
          </a:p>
          <a:p>
            <a:pPr marL="0" indent="0" algn="ctr">
              <a:buNone/>
            </a:pPr>
            <a:r>
              <a:rPr lang="en-GB" dirty="0">
                <a:solidFill>
                  <a:schemeClr val="tx1"/>
                </a:solidFill>
              </a:rPr>
              <a:t>Hydrate by drinking your 1 litre of water daily; (and over the weekends)!</a:t>
            </a:r>
          </a:p>
          <a:p>
            <a:pPr marL="0" indent="0" algn="ctr">
              <a:buNone/>
            </a:pPr>
            <a:endParaRPr lang="en-GB" dirty="0">
              <a:solidFill>
                <a:schemeClr val="tx1"/>
              </a:solidFill>
            </a:endParaRPr>
          </a:p>
        </p:txBody>
      </p:sp>
      <p:sp>
        <p:nvSpPr>
          <p:cNvPr id="2" name="Title 1"/>
          <p:cNvSpPr>
            <a:spLocks noGrp="1"/>
          </p:cNvSpPr>
          <p:nvPr>
            <p:ph type="title"/>
          </p:nvPr>
        </p:nvSpPr>
        <p:spPr/>
        <p:txBody>
          <a:bodyPr/>
          <a:lstStyle/>
          <a:p>
            <a:r>
              <a:rPr lang="en-GB" dirty="0">
                <a:solidFill>
                  <a:schemeClr val="tx1"/>
                </a:solidFill>
              </a:rPr>
              <a:t>Skin Care and self help</a:t>
            </a:r>
          </a:p>
        </p:txBody>
      </p:sp>
    </p:spTree>
    <p:extLst>
      <p:ext uri="{BB962C8B-B14F-4D97-AF65-F5344CB8AC3E}">
        <p14:creationId xmlns:p14="http://schemas.microsoft.com/office/powerpoint/2010/main" val="3954722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ctr"/>
            <a:r>
              <a:rPr lang="en-GB" dirty="0">
                <a:solidFill>
                  <a:schemeClr val="tx1"/>
                </a:solidFill>
              </a:rPr>
              <a:t>You will be seen by one of our Review Radiographers during your treatment.</a:t>
            </a:r>
          </a:p>
          <a:p>
            <a:pPr algn="ctr"/>
            <a:endParaRPr lang="en-GB" dirty="0">
              <a:solidFill>
                <a:schemeClr val="tx1"/>
              </a:solidFill>
            </a:endParaRPr>
          </a:p>
          <a:p>
            <a:pPr algn="ctr"/>
            <a:r>
              <a:rPr lang="en-GB" dirty="0">
                <a:solidFill>
                  <a:schemeClr val="tx1"/>
                </a:solidFill>
              </a:rPr>
              <a:t>They will check how you are feeling and treat any side effects you may experience.</a:t>
            </a:r>
          </a:p>
          <a:p>
            <a:pPr algn="ctr"/>
            <a:endParaRPr lang="en-GB" dirty="0">
              <a:solidFill>
                <a:schemeClr val="tx1"/>
              </a:solidFill>
            </a:endParaRPr>
          </a:p>
          <a:p>
            <a:pPr algn="ctr"/>
            <a:r>
              <a:rPr lang="en-GB" dirty="0">
                <a:solidFill>
                  <a:schemeClr val="tx1"/>
                </a:solidFill>
              </a:rPr>
              <a:t>They also ensure that you have all the information you need during your course of treatment.</a:t>
            </a:r>
          </a:p>
        </p:txBody>
      </p:sp>
      <p:sp>
        <p:nvSpPr>
          <p:cNvPr id="2" name="Title 1"/>
          <p:cNvSpPr>
            <a:spLocks noGrp="1"/>
          </p:cNvSpPr>
          <p:nvPr>
            <p:ph type="title"/>
          </p:nvPr>
        </p:nvSpPr>
        <p:spPr/>
        <p:txBody>
          <a:bodyPr/>
          <a:lstStyle/>
          <a:p>
            <a:r>
              <a:rPr lang="en-GB" dirty="0">
                <a:solidFill>
                  <a:schemeClr val="tx1"/>
                </a:solidFill>
              </a:rPr>
              <a:t>The Review Radiographer</a:t>
            </a:r>
          </a:p>
        </p:txBody>
      </p:sp>
    </p:spTree>
    <p:extLst>
      <p:ext uri="{BB962C8B-B14F-4D97-AF65-F5344CB8AC3E}">
        <p14:creationId xmlns:p14="http://schemas.microsoft.com/office/powerpoint/2010/main" val="2723161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endParaRPr lang="en-GB" dirty="0"/>
          </a:p>
          <a:p>
            <a:pPr marL="274320" lvl="5" indent="-274320" algn="ctr">
              <a:spcBef>
                <a:spcPct val="20000"/>
              </a:spcBef>
              <a:buSzPct val="100000"/>
              <a:buFont typeface="Symbol" pitchFamily="18" charset="2"/>
              <a:buChar char=""/>
            </a:pPr>
            <a:r>
              <a:rPr lang="en-GB" sz="2400" dirty="0">
                <a:solidFill>
                  <a:schemeClr val="tx1"/>
                </a:solidFill>
              </a:rPr>
              <a:t>You can expect your treatment reactions to continue for up to 2-3 weeks after your course of treatment</a:t>
            </a:r>
          </a:p>
          <a:p>
            <a:pPr marL="274320" lvl="5" indent="-274320" algn="ctr">
              <a:spcBef>
                <a:spcPct val="20000"/>
              </a:spcBef>
              <a:buSzPct val="100000"/>
              <a:buFont typeface="Symbol" pitchFamily="18" charset="2"/>
              <a:buChar char=""/>
            </a:pPr>
            <a:endParaRPr lang="en-GB" dirty="0">
              <a:solidFill>
                <a:schemeClr val="tx1"/>
              </a:solidFill>
            </a:endParaRPr>
          </a:p>
          <a:p>
            <a:pPr algn="ctr"/>
            <a:r>
              <a:rPr lang="en-GB" dirty="0">
                <a:solidFill>
                  <a:schemeClr val="tx1"/>
                </a:solidFill>
              </a:rPr>
              <a:t>You will be given a follow up appointment with your doctor for approximately 6 – 8 weeks after you finish your treatment</a:t>
            </a:r>
          </a:p>
          <a:p>
            <a:pPr algn="ctr"/>
            <a:r>
              <a:rPr lang="en-GB" dirty="0">
                <a:solidFill>
                  <a:schemeClr val="tx1"/>
                </a:solidFill>
              </a:rPr>
              <a:t>You usually have a blood test to check your PSA one week prior to your follow up appointment. </a:t>
            </a:r>
          </a:p>
        </p:txBody>
      </p:sp>
      <p:sp>
        <p:nvSpPr>
          <p:cNvPr id="2" name="Title 1"/>
          <p:cNvSpPr>
            <a:spLocks noGrp="1"/>
          </p:cNvSpPr>
          <p:nvPr>
            <p:ph type="title"/>
          </p:nvPr>
        </p:nvSpPr>
        <p:spPr/>
        <p:txBody>
          <a:bodyPr>
            <a:normAutofit/>
          </a:bodyPr>
          <a:lstStyle/>
          <a:p>
            <a:r>
              <a:rPr lang="en-GB" dirty="0">
                <a:solidFill>
                  <a:schemeClr val="tx1"/>
                </a:solidFill>
              </a:rPr>
              <a:t>What happens after I finish treatment?</a:t>
            </a:r>
          </a:p>
        </p:txBody>
      </p:sp>
    </p:spTree>
    <p:extLst>
      <p:ext uri="{BB962C8B-B14F-4D97-AF65-F5344CB8AC3E}">
        <p14:creationId xmlns:p14="http://schemas.microsoft.com/office/powerpoint/2010/main" val="4073008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endParaRPr lang="en-GB" dirty="0"/>
          </a:p>
          <a:p>
            <a:pPr algn="ctr"/>
            <a:r>
              <a:rPr lang="en-GB" sz="4000" dirty="0">
                <a:solidFill>
                  <a:schemeClr val="tx1"/>
                </a:solidFill>
              </a:rPr>
              <a:t>You will be able to park for free for all of your Radiotherapy treatments including today.</a:t>
            </a:r>
          </a:p>
          <a:p>
            <a:pPr algn="ctr"/>
            <a:endParaRPr lang="en-GB" dirty="0"/>
          </a:p>
        </p:txBody>
      </p:sp>
      <p:sp>
        <p:nvSpPr>
          <p:cNvPr id="3" name="Title 2"/>
          <p:cNvSpPr>
            <a:spLocks noGrp="1"/>
          </p:cNvSpPr>
          <p:nvPr>
            <p:ph type="title"/>
          </p:nvPr>
        </p:nvSpPr>
        <p:spPr/>
        <p:txBody>
          <a:bodyPr/>
          <a:lstStyle/>
          <a:p>
            <a:r>
              <a:rPr lang="en-GB" dirty="0">
                <a:solidFill>
                  <a:schemeClr val="tx1"/>
                </a:solidFill>
              </a:rPr>
              <a:t>Car Parking</a:t>
            </a:r>
          </a:p>
        </p:txBody>
      </p:sp>
    </p:spTree>
    <p:extLst>
      <p:ext uri="{BB962C8B-B14F-4D97-AF65-F5344CB8AC3E}">
        <p14:creationId xmlns:p14="http://schemas.microsoft.com/office/powerpoint/2010/main" val="1352098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120B03A-2CB0-D21C-5EF6-9C32AFA1E84F}"/>
              </a:ext>
            </a:extLst>
          </p:cNvPr>
          <p:cNvSpPr>
            <a:spLocks noGrp="1"/>
          </p:cNvSpPr>
          <p:nvPr>
            <p:ph idx="1"/>
          </p:nvPr>
        </p:nvSpPr>
        <p:spPr>
          <a:xfrm>
            <a:off x="609600" y="2615014"/>
            <a:ext cx="3321465" cy="3025211"/>
          </a:xfrm>
        </p:spPr>
        <p:txBody>
          <a:bodyPr>
            <a:normAutofit lnSpcReduction="10000"/>
          </a:bodyPr>
          <a:lstStyle/>
          <a:p>
            <a:endParaRPr lang="en-GB" dirty="0">
              <a:solidFill>
                <a:schemeClr val="tx1"/>
              </a:solidFill>
            </a:endParaRPr>
          </a:p>
          <a:p>
            <a:r>
              <a:rPr lang="en-GB" dirty="0">
                <a:solidFill>
                  <a:schemeClr val="tx1"/>
                </a:solidFill>
              </a:rPr>
              <a:t>If anyone would like one of these Radar Keys, please call into the </a:t>
            </a:r>
            <a:r>
              <a:rPr lang="en-GB" dirty="0" err="1">
                <a:solidFill>
                  <a:schemeClr val="tx1"/>
                </a:solidFill>
              </a:rPr>
              <a:t>Lingen</a:t>
            </a:r>
            <a:r>
              <a:rPr lang="en-GB" dirty="0">
                <a:solidFill>
                  <a:schemeClr val="tx1"/>
                </a:solidFill>
              </a:rPr>
              <a:t> Davies to obtain one. All you need is your postcode.</a:t>
            </a:r>
          </a:p>
          <a:p>
            <a:pPr marL="0" indent="0">
              <a:buNone/>
            </a:pPr>
            <a:endParaRPr lang="en-GB" dirty="0"/>
          </a:p>
        </p:txBody>
      </p:sp>
      <p:sp>
        <p:nvSpPr>
          <p:cNvPr id="3" name="Title 2">
            <a:extLst>
              <a:ext uri="{FF2B5EF4-FFF2-40B4-BE49-F238E27FC236}">
                <a16:creationId xmlns:a16="http://schemas.microsoft.com/office/drawing/2014/main" id="{75419E45-FD8C-A093-E88D-6CA72DE3AFA4}"/>
              </a:ext>
            </a:extLst>
          </p:cNvPr>
          <p:cNvSpPr>
            <a:spLocks noGrp="1"/>
          </p:cNvSpPr>
          <p:nvPr>
            <p:ph type="title"/>
          </p:nvPr>
        </p:nvSpPr>
        <p:spPr/>
        <p:txBody>
          <a:bodyPr/>
          <a:lstStyle/>
          <a:p>
            <a:r>
              <a:rPr lang="en-GB" dirty="0">
                <a:solidFill>
                  <a:schemeClr val="tx1"/>
                </a:solidFill>
              </a:rPr>
              <a:t>Radar Key</a:t>
            </a:r>
          </a:p>
        </p:txBody>
      </p:sp>
      <p:pic>
        <p:nvPicPr>
          <p:cNvPr id="1026" name="Picture 2">
            <a:extLst>
              <a:ext uri="{FF2B5EF4-FFF2-40B4-BE49-F238E27FC236}">
                <a16:creationId xmlns:a16="http://schemas.microsoft.com/office/drawing/2014/main" id="{FCF4D0CB-9BF3-50BB-19B3-B4E5CE353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6195706" y="1072113"/>
            <a:ext cx="3025210" cy="6990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3454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r>
              <a:rPr lang="en-GB" dirty="0" err="1">
                <a:solidFill>
                  <a:schemeClr val="tx1"/>
                </a:solidFill>
              </a:rPr>
              <a:t>Laxido</a:t>
            </a:r>
            <a:r>
              <a:rPr lang="en-GB" dirty="0">
                <a:solidFill>
                  <a:schemeClr val="tx1"/>
                </a:solidFill>
              </a:rPr>
              <a:t> and </a:t>
            </a:r>
            <a:r>
              <a:rPr lang="en-GB" dirty="0" err="1">
                <a:solidFill>
                  <a:schemeClr val="tx1"/>
                </a:solidFill>
              </a:rPr>
              <a:t>Simeticone</a:t>
            </a:r>
            <a:r>
              <a:rPr lang="en-GB" dirty="0">
                <a:solidFill>
                  <a:schemeClr val="tx1"/>
                </a:solidFill>
              </a:rPr>
              <a:t> (Wind-</a:t>
            </a:r>
            <a:r>
              <a:rPr lang="en-GB" dirty="0" err="1">
                <a:solidFill>
                  <a:schemeClr val="tx1"/>
                </a:solidFill>
              </a:rPr>
              <a:t>eze</a:t>
            </a:r>
            <a:r>
              <a:rPr lang="en-GB" dirty="0">
                <a:solidFill>
                  <a:schemeClr val="tx1"/>
                </a:solidFill>
              </a:rPr>
              <a:t> or INFACOL) for 5 days BEFORE CT and 1</a:t>
            </a:r>
            <a:r>
              <a:rPr lang="en-GB" baseline="30000" dirty="0">
                <a:solidFill>
                  <a:schemeClr val="tx1"/>
                </a:solidFill>
              </a:rPr>
              <a:t>st</a:t>
            </a:r>
            <a:r>
              <a:rPr lang="en-GB" dirty="0">
                <a:solidFill>
                  <a:schemeClr val="tx1"/>
                </a:solidFill>
              </a:rPr>
              <a:t> TREATMENT APPT</a:t>
            </a:r>
          </a:p>
          <a:p>
            <a:pPr marL="0" indent="0">
              <a:buNone/>
            </a:pPr>
            <a:endParaRPr lang="en-GB" dirty="0">
              <a:solidFill>
                <a:schemeClr val="tx1"/>
              </a:solidFill>
            </a:endParaRPr>
          </a:p>
          <a:p>
            <a:r>
              <a:rPr lang="en-GB" dirty="0" err="1">
                <a:solidFill>
                  <a:schemeClr val="tx1"/>
                </a:solidFill>
              </a:rPr>
              <a:t>Micralax</a:t>
            </a:r>
            <a:r>
              <a:rPr lang="en-GB" dirty="0">
                <a:solidFill>
                  <a:schemeClr val="tx1"/>
                </a:solidFill>
              </a:rPr>
              <a:t> enema daily (takes up to 20 minutes to take effect)</a:t>
            </a:r>
          </a:p>
          <a:p>
            <a:endParaRPr lang="en-GB" dirty="0">
              <a:solidFill>
                <a:schemeClr val="tx1"/>
              </a:solidFill>
            </a:endParaRPr>
          </a:p>
          <a:p>
            <a:r>
              <a:rPr lang="en-GB" dirty="0">
                <a:solidFill>
                  <a:schemeClr val="tx1"/>
                </a:solidFill>
              </a:rPr>
              <a:t>Hydrate from today, 1 litre of still water per day, plus additional drinks, including weekends.</a:t>
            </a:r>
          </a:p>
          <a:p>
            <a:endParaRPr lang="en-GB" dirty="0">
              <a:solidFill>
                <a:schemeClr val="tx1"/>
              </a:solidFill>
            </a:endParaRPr>
          </a:p>
          <a:p>
            <a:pPr marL="0" indent="0" algn="ctr">
              <a:buNone/>
            </a:pPr>
            <a:r>
              <a:rPr lang="en-GB" sz="2800" b="1" dirty="0">
                <a:solidFill>
                  <a:srgbClr val="FF0000"/>
                </a:solidFill>
              </a:rPr>
              <a:t>                    </a:t>
            </a:r>
          </a:p>
          <a:p>
            <a:endParaRPr lang="en-GB" sz="2800" dirty="0"/>
          </a:p>
        </p:txBody>
      </p:sp>
      <p:sp>
        <p:nvSpPr>
          <p:cNvPr id="3" name="Title 2"/>
          <p:cNvSpPr>
            <a:spLocks noGrp="1"/>
          </p:cNvSpPr>
          <p:nvPr>
            <p:ph type="title"/>
          </p:nvPr>
        </p:nvSpPr>
        <p:spPr/>
        <p:txBody>
          <a:bodyPr/>
          <a:lstStyle/>
          <a:p>
            <a:r>
              <a:rPr lang="en-GB" dirty="0">
                <a:solidFill>
                  <a:schemeClr val="tx1"/>
                </a:solidFill>
              </a:rPr>
              <a:t>Just to re-cap</a:t>
            </a:r>
          </a:p>
        </p:txBody>
      </p:sp>
    </p:spTree>
    <p:extLst>
      <p:ext uri="{BB962C8B-B14F-4D97-AF65-F5344CB8AC3E}">
        <p14:creationId xmlns:p14="http://schemas.microsoft.com/office/powerpoint/2010/main" val="20418098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7568" y="260649"/>
            <a:ext cx="7772400" cy="1470025"/>
          </a:xfrm>
          <a:ln>
            <a:noFill/>
          </a:ln>
        </p:spPr>
        <p:txBody>
          <a:bodyPr>
            <a:normAutofit fontScale="90000"/>
          </a:bodyPr>
          <a:lstStyle/>
          <a:p>
            <a:pPr marL="182880" indent="0" algn="ctr">
              <a:buNone/>
            </a:pPr>
            <a:r>
              <a:rPr lang="en-GB" sz="5400" dirty="0">
                <a:ln w="10541" cmpd="sng">
                  <a:solidFill>
                    <a:schemeClr val="accent1">
                      <a:shade val="88000"/>
                      <a:satMod val="110000"/>
                    </a:schemeClr>
                  </a:solidFill>
                  <a:prstDash val="solid"/>
                </a:ln>
                <a:solidFill>
                  <a:schemeClr val="tx1"/>
                </a:solidFill>
                <a:effectLst/>
              </a:rPr>
              <a:t>Prostate</a:t>
            </a:r>
            <a:br>
              <a:rPr lang="en-GB" sz="5400" dirty="0">
                <a:ln w="10541" cmpd="sng">
                  <a:solidFill>
                    <a:schemeClr val="accent1">
                      <a:shade val="88000"/>
                      <a:satMod val="110000"/>
                    </a:schemeClr>
                  </a:solidFill>
                  <a:prstDash val="solid"/>
                </a:ln>
                <a:solidFill>
                  <a:schemeClr val="tx1"/>
                </a:solidFill>
                <a:effectLst/>
              </a:rPr>
            </a:br>
            <a:r>
              <a:rPr lang="en-GB" sz="5400" dirty="0">
                <a:ln w="10541" cmpd="sng">
                  <a:solidFill>
                    <a:schemeClr val="accent1">
                      <a:shade val="88000"/>
                      <a:satMod val="110000"/>
                    </a:schemeClr>
                  </a:solidFill>
                  <a:prstDash val="solid"/>
                </a:ln>
                <a:solidFill>
                  <a:schemeClr val="tx1"/>
                </a:solidFill>
                <a:effectLst/>
              </a:rPr>
              <a:t>Pre-Assessment </a:t>
            </a:r>
          </a:p>
        </p:txBody>
      </p:sp>
      <p:sp>
        <p:nvSpPr>
          <p:cNvPr id="3" name="Subtitle 2"/>
          <p:cNvSpPr>
            <a:spLocks noGrp="1"/>
          </p:cNvSpPr>
          <p:nvPr>
            <p:ph type="subTitle" idx="1"/>
          </p:nvPr>
        </p:nvSpPr>
        <p:spPr>
          <a:xfrm>
            <a:off x="1919536" y="1772816"/>
            <a:ext cx="8352928" cy="4752528"/>
          </a:xfrm>
        </p:spPr>
        <p:txBody>
          <a:bodyPr>
            <a:normAutofit/>
          </a:bodyPr>
          <a:lstStyle/>
          <a:p>
            <a:pPr algn="ctr"/>
            <a:endParaRPr lang="en-GB" sz="600" b="1" dirty="0"/>
          </a:p>
          <a:p>
            <a:pPr algn="ctr"/>
            <a:endParaRPr lang="en-GB" sz="2000" dirty="0"/>
          </a:p>
          <a:p>
            <a:pPr algn="ctr"/>
            <a:endParaRPr lang="en-GB" sz="2000" dirty="0"/>
          </a:p>
          <a:p>
            <a:pPr algn="ctr"/>
            <a:r>
              <a:rPr lang="en-GB" sz="2000" dirty="0">
                <a:solidFill>
                  <a:schemeClr val="tx1"/>
                </a:solidFill>
              </a:rPr>
              <a:t>The aim of this presentation is to give you further information </a:t>
            </a:r>
          </a:p>
          <a:p>
            <a:pPr algn="ctr"/>
            <a:endParaRPr lang="en-GB" sz="2000" dirty="0">
              <a:solidFill>
                <a:schemeClr val="tx1"/>
              </a:solidFill>
            </a:endParaRPr>
          </a:p>
          <a:p>
            <a:pPr algn="ctr"/>
            <a:r>
              <a:rPr lang="en-GB" sz="2000" dirty="0">
                <a:solidFill>
                  <a:schemeClr val="tx1"/>
                </a:solidFill>
              </a:rPr>
              <a:t>regarding your CT planning scan, your Radiotherapy treatment and a</a:t>
            </a:r>
          </a:p>
          <a:p>
            <a:pPr algn="ctr"/>
            <a:endParaRPr lang="en-GB" sz="2000" dirty="0">
              <a:solidFill>
                <a:schemeClr val="tx1"/>
              </a:solidFill>
            </a:endParaRPr>
          </a:p>
          <a:p>
            <a:pPr algn="ctr"/>
            <a:r>
              <a:rPr lang="en-GB" sz="2000" dirty="0">
                <a:solidFill>
                  <a:schemeClr val="tx1"/>
                </a:solidFill>
              </a:rPr>
              <a:t>discussion about the importance of your bowel and bladder</a:t>
            </a:r>
          </a:p>
          <a:p>
            <a:pPr algn="ctr"/>
            <a:r>
              <a:rPr lang="en-GB" sz="2000" dirty="0">
                <a:solidFill>
                  <a:schemeClr val="tx1"/>
                </a:solidFill>
              </a:rPr>
              <a:t> </a:t>
            </a:r>
          </a:p>
          <a:p>
            <a:pPr algn="ctr"/>
            <a:r>
              <a:rPr lang="en-GB" sz="2000" dirty="0">
                <a:solidFill>
                  <a:schemeClr val="tx1"/>
                </a:solidFill>
              </a:rPr>
              <a:t>preparation.</a:t>
            </a: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161" y="4653137"/>
            <a:ext cx="3028019" cy="2088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2808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4A03780-FB76-21C7-C21A-D3168258D1D3}"/>
              </a:ext>
            </a:extLst>
          </p:cNvPr>
          <p:cNvSpPr>
            <a:spLocks noGrp="1"/>
          </p:cNvSpPr>
          <p:nvPr>
            <p:ph type="body" sz="quarter" idx="10"/>
          </p:nvPr>
        </p:nvSpPr>
        <p:spPr>
          <a:xfrm>
            <a:off x="482600" y="377973"/>
            <a:ext cx="7347990" cy="596952"/>
          </a:xfrm>
        </p:spPr>
        <p:txBody>
          <a:bodyPr/>
          <a:lstStyle/>
          <a:p>
            <a:r>
              <a:rPr lang="en-GB" dirty="0"/>
              <a:t>‘Men Like Us’</a:t>
            </a:r>
          </a:p>
        </p:txBody>
      </p:sp>
      <p:sp>
        <p:nvSpPr>
          <p:cNvPr id="2" name="TextBox 1">
            <a:extLst>
              <a:ext uri="{FF2B5EF4-FFF2-40B4-BE49-F238E27FC236}">
                <a16:creationId xmlns:a16="http://schemas.microsoft.com/office/drawing/2014/main" id="{8C724AA8-6DD0-679C-5D3E-801527955E56}"/>
              </a:ext>
            </a:extLst>
          </p:cNvPr>
          <p:cNvSpPr txBox="1"/>
          <p:nvPr/>
        </p:nvSpPr>
        <p:spPr>
          <a:xfrm>
            <a:off x="266331" y="1215401"/>
            <a:ext cx="7954392" cy="923330"/>
          </a:xfrm>
          <a:prstGeom prst="rect">
            <a:avLst/>
          </a:prstGeom>
          <a:noFill/>
        </p:spPr>
        <p:txBody>
          <a:bodyPr wrap="square" rtlCol="0">
            <a:spAutoFit/>
          </a:bodyPr>
          <a:lstStyle/>
          <a:p>
            <a:r>
              <a:rPr lang="en-GB" dirty="0">
                <a:solidFill>
                  <a:schemeClr val="tx2">
                    <a:lumMod val="75000"/>
                  </a:schemeClr>
                </a:solidFill>
              </a:rPr>
              <a:t>A Cancer Support Group, run by men for men r</a:t>
            </a:r>
            <a:r>
              <a:rPr lang="en-GB" b="0" i="0" dirty="0">
                <a:solidFill>
                  <a:schemeClr val="tx2">
                    <a:lumMod val="75000"/>
                  </a:schemeClr>
                </a:solidFill>
                <a:effectLst/>
                <a:latin typeface="ReithSans"/>
              </a:rPr>
              <a:t>un by Shrewsbury and Telford Hospital NHS Trust (</a:t>
            </a:r>
            <a:r>
              <a:rPr lang="en-GB" b="0" i="0" dirty="0" err="1">
                <a:solidFill>
                  <a:schemeClr val="tx2">
                    <a:lumMod val="75000"/>
                  </a:schemeClr>
                </a:solidFill>
                <a:effectLst/>
                <a:latin typeface="ReithSans"/>
              </a:rPr>
              <a:t>SaTH</a:t>
            </a:r>
            <a:r>
              <a:rPr lang="en-GB" b="0" i="0" dirty="0">
                <a:solidFill>
                  <a:schemeClr val="tx2">
                    <a:lumMod val="75000"/>
                  </a:schemeClr>
                </a:solidFill>
                <a:effectLst/>
                <a:latin typeface="ReithSans"/>
              </a:rPr>
              <a:t>) </a:t>
            </a:r>
            <a:r>
              <a:rPr lang="en-GB" dirty="0">
                <a:solidFill>
                  <a:schemeClr val="tx2">
                    <a:lumMod val="75000"/>
                  </a:schemeClr>
                </a:solidFill>
                <a:latin typeface="ReithSans"/>
              </a:rPr>
              <a:t>&amp;</a:t>
            </a:r>
            <a:r>
              <a:rPr lang="en-GB" b="0" i="0" dirty="0">
                <a:solidFill>
                  <a:schemeClr val="tx2">
                    <a:lumMod val="75000"/>
                  </a:schemeClr>
                </a:solidFill>
                <a:effectLst/>
                <a:latin typeface="ReithSans"/>
              </a:rPr>
              <a:t> </a:t>
            </a:r>
            <a:r>
              <a:rPr lang="en-GB" b="0" i="0" dirty="0" err="1">
                <a:solidFill>
                  <a:schemeClr val="tx2">
                    <a:lumMod val="75000"/>
                  </a:schemeClr>
                </a:solidFill>
                <a:effectLst/>
                <a:latin typeface="ReithSans"/>
              </a:rPr>
              <a:t>volunteers;welcomes</a:t>
            </a:r>
            <a:r>
              <a:rPr lang="en-GB" b="0" i="0" dirty="0">
                <a:solidFill>
                  <a:schemeClr val="tx2">
                    <a:lumMod val="75000"/>
                  </a:schemeClr>
                </a:solidFill>
                <a:effectLst/>
                <a:latin typeface="ReithSans"/>
              </a:rPr>
              <a:t> any man that is affected by cancer to join them for </a:t>
            </a:r>
            <a:r>
              <a:rPr lang="en-GB" dirty="0">
                <a:solidFill>
                  <a:schemeClr val="tx2">
                    <a:lumMod val="75000"/>
                  </a:schemeClr>
                </a:solidFill>
                <a:latin typeface="ReithSans"/>
              </a:rPr>
              <a:t>p</a:t>
            </a:r>
            <a:r>
              <a:rPr lang="en-GB" b="0" i="0" dirty="0">
                <a:solidFill>
                  <a:schemeClr val="tx2">
                    <a:lumMod val="75000"/>
                  </a:schemeClr>
                </a:solidFill>
                <a:effectLst/>
                <a:latin typeface="ReithSans"/>
              </a:rPr>
              <a:t>ractical &amp; emotional support. </a:t>
            </a:r>
          </a:p>
        </p:txBody>
      </p:sp>
      <p:pic>
        <p:nvPicPr>
          <p:cNvPr id="8" name="Picture 7" descr="A collage of a person in a restaurant&#10;&#10;Description automatically generated">
            <a:extLst>
              <a:ext uri="{FF2B5EF4-FFF2-40B4-BE49-F238E27FC236}">
                <a16:creationId xmlns:a16="http://schemas.microsoft.com/office/drawing/2014/main" id="{689B0CE6-5F9A-49C0-87E7-3F9DF1D0B3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4914" y="1357745"/>
            <a:ext cx="2870755" cy="1706935"/>
          </a:xfrm>
          <a:prstGeom prst="rect">
            <a:avLst/>
          </a:prstGeom>
        </p:spPr>
      </p:pic>
      <p:sp>
        <p:nvSpPr>
          <p:cNvPr id="4" name="TextBox 3">
            <a:extLst>
              <a:ext uri="{FF2B5EF4-FFF2-40B4-BE49-F238E27FC236}">
                <a16:creationId xmlns:a16="http://schemas.microsoft.com/office/drawing/2014/main" id="{02F98260-8E63-67A2-4EDB-C8EF22715FFD}"/>
              </a:ext>
            </a:extLst>
          </p:cNvPr>
          <p:cNvSpPr txBox="1"/>
          <p:nvPr/>
        </p:nvSpPr>
        <p:spPr>
          <a:xfrm>
            <a:off x="72245" y="4085923"/>
            <a:ext cx="2232168" cy="2246769"/>
          </a:xfrm>
          <a:prstGeom prst="rect">
            <a:avLst/>
          </a:prstGeom>
          <a:noFill/>
        </p:spPr>
        <p:txBody>
          <a:bodyPr wrap="square">
            <a:spAutoFit/>
          </a:bodyPr>
          <a:lstStyle/>
          <a:p>
            <a:r>
              <a:rPr lang="en-GB" sz="1400" dirty="0">
                <a:solidFill>
                  <a:schemeClr val="tx2">
                    <a:lumMod val="75000"/>
                  </a:schemeClr>
                </a:solidFill>
              </a:rPr>
              <a:t>Shrewsbury ‘Men Like Us’</a:t>
            </a:r>
          </a:p>
          <a:p>
            <a:endParaRPr lang="en-GB" sz="1400" dirty="0">
              <a:solidFill>
                <a:schemeClr val="tx2">
                  <a:lumMod val="75000"/>
                </a:schemeClr>
              </a:solidFill>
            </a:endParaRPr>
          </a:p>
          <a:p>
            <a:r>
              <a:rPr lang="en-GB" sz="1400" dirty="0">
                <a:solidFill>
                  <a:schemeClr val="tx2">
                    <a:lumMod val="75000"/>
                  </a:schemeClr>
                </a:solidFill>
              </a:rPr>
              <a:t>Shrewsbury Men's Shed, West Mid Show Ground, Gravel Lane, SY1 2PF</a:t>
            </a:r>
          </a:p>
          <a:p>
            <a:endParaRPr lang="en-GB" sz="1400" dirty="0">
              <a:solidFill>
                <a:schemeClr val="tx2">
                  <a:lumMod val="75000"/>
                </a:schemeClr>
              </a:solidFill>
            </a:endParaRPr>
          </a:p>
          <a:p>
            <a:r>
              <a:rPr lang="en-GB" sz="1400" dirty="0">
                <a:solidFill>
                  <a:schemeClr val="tx2">
                    <a:lumMod val="75000"/>
                  </a:schemeClr>
                </a:solidFill>
              </a:rPr>
              <a:t>Last Thursday of the month 1pm-3pm.</a:t>
            </a:r>
          </a:p>
          <a:p>
            <a:endParaRPr lang="en-GB" sz="1400" dirty="0">
              <a:solidFill>
                <a:schemeClr val="tx2">
                  <a:lumMod val="75000"/>
                </a:schemeClr>
              </a:solidFill>
            </a:endParaRPr>
          </a:p>
          <a:p>
            <a:endParaRPr lang="en-GB" sz="1400" dirty="0">
              <a:solidFill>
                <a:schemeClr val="tx2">
                  <a:lumMod val="75000"/>
                </a:schemeClr>
              </a:solidFill>
            </a:endParaRPr>
          </a:p>
        </p:txBody>
      </p:sp>
      <p:pic>
        <p:nvPicPr>
          <p:cNvPr id="5" name="Picture 4">
            <a:extLst>
              <a:ext uri="{FF2B5EF4-FFF2-40B4-BE49-F238E27FC236}">
                <a16:creationId xmlns:a16="http://schemas.microsoft.com/office/drawing/2014/main" id="{16A4020D-9651-6F65-D091-A09374398EB0}"/>
              </a:ext>
            </a:extLst>
          </p:cNvPr>
          <p:cNvPicPr>
            <a:picLocks noChangeAspect="1"/>
          </p:cNvPicPr>
          <p:nvPr/>
        </p:nvPicPr>
        <p:blipFill>
          <a:blip r:embed="rId3"/>
          <a:stretch>
            <a:fillRect/>
          </a:stretch>
        </p:blipFill>
        <p:spPr>
          <a:xfrm>
            <a:off x="278231" y="2211212"/>
            <a:ext cx="1820197" cy="1815026"/>
          </a:xfrm>
          <a:prstGeom prst="rect">
            <a:avLst/>
          </a:prstGeom>
        </p:spPr>
      </p:pic>
      <p:sp>
        <p:nvSpPr>
          <p:cNvPr id="9" name="TextBox 8">
            <a:extLst>
              <a:ext uri="{FF2B5EF4-FFF2-40B4-BE49-F238E27FC236}">
                <a16:creationId xmlns:a16="http://schemas.microsoft.com/office/drawing/2014/main" id="{33F26320-42B4-0E2A-3A05-351727CEE7F3}"/>
              </a:ext>
            </a:extLst>
          </p:cNvPr>
          <p:cNvSpPr txBox="1"/>
          <p:nvPr/>
        </p:nvSpPr>
        <p:spPr>
          <a:xfrm>
            <a:off x="2825143" y="4107548"/>
            <a:ext cx="2557990" cy="1600438"/>
          </a:xfrm>
          <a:prstGeom prst="rect">
            <a:avLst/>
          </a:prstGeom>
          <a:noFill/>
        </p:spPr>
        <p:txBody>
          <a:bodyPr wrap="square">
            <a:spAutoFit/>
          </a:bodyPr>
          <a:lstStyle/>
          <a:p>
            <a:r>
              <a:rPr lang="en-GB" sz="1400" dirty="0">
                <a:solidFill>
                  <a:schemeClr val="tx2">
                    <a:lumMod val="75000"/>
                  </a:schemeClr>
                </a:solidFill>
              </a:rPr>
              <a:t>Ludlow ‘Men Like Us’</a:t>
            </a:r>
          </a:p>
          <a:p>
            <a:endParaRPr lang="en-GB" sz="1400" dirty="0">
              <a:solidFill>
                <a:schemeClr val="tx2">
                  <a:lumMod val="75000"/>
                </a:schemeClr>
              </a:solidFill>
            </a:endParaRPr>
          </a:p>
          <a:p>
            <a:r>
              <a:rPr lang="en-GB" sz="1400" dirty="0">
                <a:solidFill>
                  <a:schemeClr val="tx2">
                    <a:lumMod val="75000"/>
                  </a:schemeClr>
                </a:solidFill>
              </a:rPr>
              <a:t>St Peters Catholic Church, Henley Road, SY8 1QZ</a:t>
            </a:r>
          </a:p>
          <a:p>
            <a:endParaRPr lang="en-GB" sz="1400" dirty="0">
              <a:solidFill>
                <a:schemeClr val="tx2">
                  <a:lumMod val="75000"/>
                </a:schemeClr>
              </a:solidFill>
            </a:endParaRPr>
          </a:p>
          <a:p>
            <a:r>
              <a:rPr lang="en-GB" sz="1400" dirty="0">
                <a:solidFill>
                  <a:schemeClr val="tx2">
                    <a:lumMod val="75000"/>
                  </a:schemeClr>
                </a:solidFill>
              </a:rPr>
              <a:t>First Tuesday of the month 2pm-4pm. </a:t>
            </a:r>
          </a:p>
        </p:txBody>
      </p:sp>
      <p:pic>
        <p:nvPicPr>
          <p:cNvPr id="10" name="Picture 9">
            <a:extLst>
              <a:ext uri="{FF2B5EF4-FFF2-40B4-BE49-F238E27FC236}">
                <a16:creationId xmlns:a16="http://schemas.microsoft.com/office/drawing/2014/main" id="{D761E442-498B-3371-4C35-2B728414DA00}"/>
              </a:ext>
            </a:extLst>
          </p:cNvPr>
          <p:cNvPicPr>
            <a:picLocks noChangeAspect="1"/>
          </p:cNvPicPr>
          <p:nvPr/>
        </p:nvPicPr>
        <p:blipFill>
          <a:blip r:embed="rId4"/>
          <a:stretch>
            <a:fillRect/>
          </a:stretch>
        </p:blipFill>
        <p:spPr>
          <a:xfrm>
            <a:off x="2658061" y="2357965"/>
            <a:ext cx="2410723" cy="1600438"/>
          </a:xfrm>
          <a:prstGeom prst="rect">
            <a:avLst/>
          </a:prstGeom>
        </p:spPr>
      </p:pic>
      <p:sp>
        <p:nvSpPr>
          <p:cNvPr id="12" name="TextBox 11">
            <a:extLst>
              <a:ext uri="{FF2B5EF4-FFF2-40B4-BE49-F238E27FC236}">
                <a16:creationId xmlns:a16="http://schemas.microsoft.com/office/drawing/2014/main" id="{162B6265-12B5-23EE-2752-A0AB86ECC175}"/>
              </a:ext>
            </a:extLst>
          </p:cNvPr>
          <p:cNvSpPr txBox="1"/>
          <p:nvPr/>
        </p:nvSpPr>
        <p:spPr>
          <a:xfrm>
            <a:off x="0" y="6141693"/>
            <a:ext cx="12192000" cy="584775"/>
          </a:xfrm>
          <a:prstGeom prst="rect">
            <a:avLst/>
          </a:prstGeom>
          <a:noFill/>
        </p:spPr>
        <p:txBody>
          <a:bodyPr wrap="square">
            <a:spAutoFit/>
          </a:bodyPr>
          <a:lstStyle/>
          <a:p>
            <a:pPr algn="ctr"/>
            <a:r>
              <a:rPr lang="en-GB" sz="1600" dirty="0">
                <a:solidFill>
                  <a:schemeClr val="tx2">
                    <a:lumMod val="75000"/>
                  </a:schemeClr>
                </a:solidFill>
              </a:rPr>
              <a:t>For more information, please contact the team on: 01743 492424 or email </a:t>
            </a:r>
            <a:r>
              <a:rPr lang="en-GB" sz="1600" dirty="0">
                <a:solidFill>
                  <a:schemeClr val="tx2">
                    <a:lumMod val="75000"/>
                  </a:schemeClr>
                </a:solidFill>
                <a:hlinkClick r:id="rId5">
                  <a:extLst>
                    <a:ext uri="{A12FA001-AC4F-418D-AE19-62706E023703}">
                      <ahyp:hlinkClr xmlns:ahyp="http://schemas.microsoft.com/office/drawing/2018/hyperlinkcolor" val="tx"/>
                    </a:ext>
                  </a:extLst>
                </a:hlinkClick>
              </a:rPr>
              <a:t>sath.lwbc@nhs.net</a:t>
            </a:r>
            <a:r>
              <a:rPr lang="en-GB" sz="1600" dirty="0">
                <a:solidFill>
                  <a:schemeClr val="tx2">
                    <a:lumMod val="75000"/>
                  </a:schemeClr>
                </a:solidFill>
              </a:rPr>
              <a:t>  </a:t>
            </a:r>
          </a:p>
          <a:p>
            <a:pPr algn="ctr"/>
            <a:r>
              <a:rPr lang="en-GB" sz="1600" dirty="0">
                <a:solidFill>
                  <a:schemeClr val="tx2">
                    <a:lumMod val="75000"/>
                  </a:schemeClr>
                </a:solidFill>
              </a:rPr>
              <a:t>No need to book, just turn up for a very warm welcome and a brew!</a:t>
            </a:r>
          </a:p>
        </p:txBody>
      </p:sp>
      <p:pic>
        <p:nvPicPr>
          <p:cNvPr id="13" name="Picture 12">
            <a:extLst>
              <a:ext uri="{FF2B5EF4-FFF2-40B4-BE49-F238E27FC236}">
                <a16:creationId xmlns:a16="http://schemas.microsoft.com/office/drawing/2014/main" id="{E0AE0ADF-237B-9F5B-7148-2604DDF3A53F}"/>
              </a:ext>
            </a:extLst>
          </p:cNvPr>
          <p:cNvPicPr>
            <a:picLocks noChangeAspect="1"/>
          </p:cNvPicPr>
          <p:nvPr/>
        </p:nvPicPr>
        <p:blipFill>
          <a:blip r:embed="rId6"/>
          <a:stretch>
            <a:fillRect/>
          </a:stretch>
        </p:blipFill>
        <p:spPr>
          <a:xfrm>
            <a:off x="9299411" y="3793321"/>
            <a:ext cx="2381760" cy="1341232"/>
          </a:xfrm>
          <a:prstGeom prst="rect">
            <a:avLst/>
          </a:prstGeom>
        </p:spPr>
      </p:pic>
      <p:pic>
        <p:nvPicPr>
          <p:cNvPr id="14" name="Picture 13" descr="A red building with a sign on the side&#10;&#10;Description automatically generated">
            <a:extLst>
              <a:ext uri="{FF2B5EF4-FFF2-40B4-BE49-F238E27FC236}">
                <a16:creationId xmlns:a16="http://schemas.microsoft.com/office/drawing/2014/main" id="{A275B218-B0DB-B343-4256-7DEA8AA9CC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5407" y="2349219"/>
            <a:ext cx="3142412" cy="1600438"/>
          </a:xfrm>
          <a:prstGeom prst="rect">
            <a:avLst/>
          </a:prstGeom>
        </p:spPr>
      </p:pic>
      <p:sp>
        <p:nvSpPr>
          <p:cNvPr id="15" name="TextBox 14">
            <a:extLst>
              <a:ext uri="{FF2B5EF4-FFF2-40B4-BE49-F238E27FC236}">
                <a16:creationId xmlns:a16="http://schemas.microsoft.com/office/drawing/2014/main" id="{81AB2DA0-1AEE-1D3F-1528-476079EF8BA2}"/>
              </a:ext>
            </a:extLst>
          </p:cNvPr>
          <p:cNvSpPr txBox="1"/>
          <p:nvPr/>
        </p:nvSpPr>
        <p:spPr>
          <a:xfrm>
            <a:off x="5675937" y="4094357"/>
            <a:ext cx="2781352" cy="1600438"/>
          </a:xfrm>
          <a:prstGeom prst="rect">
            <a:avLst/>
          </a:prstGeom>
          <a:noFill/>
        </p:spPr>
        <p:txBody>
          <a:bodyPr wrap="square">
            <a:spAutoFit/>
          </a:bodyPr>
          <a:lstStyle/>
          <a:p>
            <a:r>
              <a:rPr lang="en-GB" sz="1400" dirty="0">
                <a:solidFill>
                  <a:schemeClr val="tx2">
                    <a:lumMod val="75000"/>
                  </a:schemeClr>
                </a:solidFill>
              </a:rPr>
              <a:t>Telford ‘Men Like Us’</a:t>
            </a:r>
          </a:p>
          <a:p>
            <a:endParaRPr lang="en-GB" sz="1400" dirty="0">
              <a:solidFill>
                <a:schemeClr val="tx2">
                  <a:lumMod val="75000"/>
                </a:schemeClr>
              </a:solidFill>
            </a:endParaRPr>
          </a:p>
          <a:p>
            <a:r>
              <a:rPr lang="en-GB" sz="1400" dirty="0">
                <a:solidFill>
                  <a:schemeClr val="tx2">
                    <a:lumMod val="75000"/>
                  </a:schemeClr>
                </a:solidFill>
              </a:rPr>
              <a:t>Telford Central Fire Station</a:t>
            </a:r>
          </a:p>
          <a:p>
            <a:r>
              <a:rPr lang="en-GB" sz="1400" dirty="0">
                <a:solidFill>
                  <a:schemeClr val="tx2">
                    <a:lumMod val="75000"/>
                  </a:schemeClr>
                </a:solidFill>
              </a:rPr>
              <a:t>1 Stafford Park 1, Telford TF3 3BW</a:t>
            </a:r>
          </a:p>
          <a:p>
            <a:endParaRPr lang="en-GB" sz="1400" dirty="0">
              <a:solidFill>
                <a:schemeClr val="tx2">
                  <a:lumMod val="75000"/>
                </a:schemeClr>
              </a:solidFill>
            </a:endParaRPr>
          </a:p>
          <a:p>
            <a:r>
              <a:rPr lang="en-GB" sz="1400" dirty="0">
                <a:solidFill>
                  <a:schemeClr val="tx2">
                    <a:lumMod val="75000"/>
                  </a:schemeClr>
                </a:solidFill>
              </a:rPr>
              <a:t>Second Wednesday of the month 10am- 12am.</a:t>
            </a:r>
          </a:p>
        </p:txBody>
      </p:sp>
    </p:spTree>
    <p:extLst>
      <p:ext uri="{BB962C8B-B14F-4D97-AF65-F5344CB8AC3E}">
        <p14:creationId xmlns:p14="http://schemas.microsoft.com/office/powerpoint/2010/main" val="3590094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07568" y="2204865"/>
            <a:ext cx="7848872" cy="4555703"/>
          </a:xfrm>
        </p:spPr>
        <p:txBody>
          <a:bodyPr>
            <a:normAutofit/>
          </a:bodyPr>
          <a:lstStyle/>
          <a:p>
            <a:pPr marL="45720" indent="0" algn="ctr">
              <a:buNone/>
            </a:pPr>
            <a:endParaRPr lang="en-GB" dirty="0"/>
          </a:p>
          <a:p>
            <a:pPr marL="45720" indent="0">
              <a:buNone/>
            </a:pPr>
            <a:r>
              <a:rPr lang="en-GB" sz="2800" dirty="0">
                <a:solidFill>
                  <a:schemeClr val="tx1"/>
                </a:solidFill>
              </a:rPr>
              <a:t>Bowel prep consists of using </a:t>
            </a:r>
            <a:r>
              <a:rPr lang="en-GB" sz="2800" dirty="0" err="1">
                <a:solidFill>
                  <a:schemeClr val="tx1"/>
                </a:solidFill>
              </a:rPr>
              <a:t>Laxido</a:t>
            </a:r>
            <a:r>
              <a:rPr lang="en-GB" sz="2800" dirty="0">
                <a:solidFill>
                  <a:schemeClr val="tx1"/>
                </a:solidFill>
              </a:rPr>
              <a:t> and </a:t>
            </a:r>
            <a:r>
              <a:rPr lang="en-GB" sz="2800" dirty="0" err="1">
                <a:solidFill>
                  <a:schemeClr val="tx1"/>
                </a:solidFill>
              </a:rPr>
              <a:t>Simeticone</a:t>
            </a:r>
            <a:r>
              <a:rPr lang="en-GB" sz="2800" dirty="0">
                <a:solidFill>
                  <a:schemeClr val="tx1"/>
                </a:solidFill>
              </a:rPr>
              <a:t> (Wind-</a:t>
            </a:r>
            <a:r>
              <a:rPr lang="en-GB" sz="2800" dirty="0" err="1">
                <a:solidFill>
                  <a:schemeClr val="tx1"/>
                </a:solidFill>
              </a:rPr>
              <a:t>eze</a:t>
            </a:r>
            <a:r>
              <a:rPr lang="en-GB" sz="2800" dirty="0">
                <a:solidFill>
                  <a:schemeClr val="tx1"/>
                </a:solidFill>
              </a:rPr>
              <a:t> or INFACOL)for 5 days before your Planning CT scan: and for 5 days before starting treatment.</a:t>
            </a:r>
          </a:p>
          <a:p>
            <a:pPr marL="0" indent="0">
              <a:buNone/>
            </a:pPr>
            <a:r>
              <a:rPr lang="en-GB" sz="2800" u="sng" dirty="0" err="1">
                <a:solidFill>
                  <a:schemeClr val="tx1"/>
                </a:solidFill>
              </a:rPr>
              <a:t>Laxido</a:t>
            </a:r>
            <a:r>
              <a:rPr lang="en-GB" sz="2800" u="sng" dirty="0">
                <a:solidFill>
                  <a:schemeClr val="tx1"/>
                </a:solidFill>
              </a:rPr>
              <a:t>:</a:t>
            </a:r>
            <a:r>
              <a:rPr lang="en-GB" sz="2800" dirty="0">
                <a:solidFill>
                  <a:schemeClr val="tx1"/>
                </a:solidFill>
              </a:rPr>
              <a:t> This is a very mild laxative which helps encourage a regular bowel movement. It is a powder which you add to 125ml of water and drink.</a:t>
            </a:r>
          </a:p>
          <a:p>
            <a:pPr marL="0" indent="0">
              <a:buNone/>
            </a:pPr>
            <a:r>
              <a:rPr lang="en-GB" sz="2800" u="sng" dirty="0" err="1">
                <a:solidFill>
                  <a:schemeClr val="tx1"/>
                </a:solidFill>
              </a:rPr>
              <a:t>Simeticone</a:t>
            </a:r>
            <a:r>
              <a:rPr lang="en-GB" sz="2800" u="sng" dirty="0">
                <a:solidFill>
                  <a:schemeClr val="tx1"/>
                </a:solidFill>
              </a:rPr>
              <a:t>: </a:t>
            </a:r>
            <a:r>
              <a:rPr lang="en-GB" sz="2800" dirty="0">
                <a:solidFill>
                  <a:schemeClr val="tx1"/>
                </a:solidFill>
              </a:rPr>
              <a:t>(Wind-</a:t>
            </a:r>
            <a:r>
              <a:rPr lang="en-GB" sz="2800" dirty="0" err="1">
                <a:solidFill>
                  <a:schemeClr val="tx1"/>
                </a:solidFill>
              </a:rPr>
              <a:t>eze</a:t>
            </a:r>
            <a:r>
              <a:rPr lang="en-GB" sz="2800" dirty="0">
                <a:solidFill>
                  <a:schemeClr val="tx1"/>
                </a:solidFill>
              </a:rPr>
              <a:t> OR </a:t>
            </a:r>
            <a:r>
              <a:rPr lang="en-GB" sz="2800" dirty="0" err="1">
                <a:solidFill>
                  <a:schemeClr val="tx1"/>
                </a:solidFill>
              </a:rPr>
              <a:t>Infacol</a:t>
            </a:r>
            <a:r>
              <a:rPr lang="en-GB" sz="2800" dirty="0">
                <a:solidFill>
                  <a:schemeClr val="tx1"/>
                </a:solidFill>
              </a:rPr>
              <a:t>) will help reduce bloating and trapped wind.</a:t>
            </a:r>
          </a:p>
          <a:p>
            <a:pPr marL="45720" indent="0" algn="ctr">
              <a:buNone/>
            </a:pPr>
            <a:endParaRPr lang="en-GB" sz="2800" dirty="0">
              <a:solidFill>
                <a:schemeClr val="tx1"/>
              </a:solidFill>
            </a:endParaRPr>
          </a:p>
        </p:txBody>
      </p:sp>
      <p:sp>
        <p:nvSpPr>
          <p:cNvPr id="2" name="Title 1"/>
          <p:cNvSpPr>
            <a:spLocks noGrp="1"/>
          </p:cNvSpPr>
          <p:nvPr>
            <p:ph type="title"/>
          </p:nvPr>
        </p:nvSpPr>
        <p:spPr>
          <a:xfrm>
            <a:off x="2495601" y="260648"/>
            <a:ext cx="6512511" cy="1143000"/>
          </a:xfrm>
        </p:spPr>
        <p:txBody>
          <a:bodyPr>
            <a:normAutofit fontScale="90000"/>
          </a:bodyPr>
          <a:lstStyle/>
          <a:p>
            <a:pPr marL="0" indent="0" algn="ctr">
              <a:buNone/>
            </a:pPr>
            <a:r>
              <a:rPr lang="en-GB" dirty="0">
                <a:ln w="10541" cmpd="sng">
                  <a:solidFill>
                    <a:schemeClr val="accent1">
                      <a:shade val="88000"/>
                      <a:satMod val="110000"/>
                    </a:schemeClr>
                  </a:solidFill>
                  <a:prstDash val="solid"/>
                </a:ln>
                <a:solidFill>
                  <a:schemeClr val="tx1"/>
                </a:solidFill>
                <a:effectLst/>
              </a:rPr>
              <a:t>Bowel and Bladder preparation</a:t>
            </a:r>
          </a:p>
        </p:txBody>
      </p:sp>
    </p:spTree>
    <p:extLst>
      <p:ext uri="{BB962C8B-B14F-4D97-AF65-F5344CB8AC3E}">
        <p14:creationId xmlns:p14="http://schemas.microsoft.com/office/powerpoint/2010/main" val="300024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ipe(down)">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wipe(down)">
                                      <p:cBhvr>
                                        <p:cTn id="1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solidFill>
                  <a:schemeClr val="tx1"/>
                </a:solidFill>
              </a:rPr>
              <a:t>Hydration</a:t>
            </a: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88858" y="3798146"/>
            <a:ext cx="2164268" cy="1603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885813" y="1616196"/>
            <a:ext cx="5050171" cy="4659737"/>
          </a:xfrm>
          <a:prstGeom prst="rect">
            <a:avLst/>
          </a:prstGeom>
        </p:spPr>
        <p:txBody>
          <a:bodyPr wrap="square">
            <a:spAutoFit/>
          </a:bodyPr>
          <a:lstStyle/>
          <a:p>
            <a:pPr marL="45720" algn="ctr">
              <a:spcBef>
                <a:spcPct val="20000"/>
              </a:spcBef>
              <a:buClr>
                <a:srgbClr val="31B6FD"/>
              </a:buClr>
              <a:buSzPct val="100000"/>
            </a:pPr>
            <a:endParaRPr lang="en-GB" sz="2800" dirty="0">
              <a:solidFill>
                <a:prstClr val="black"/>
              </a:solidFill>
            </a:endParaRPr>
          </a:p>
          <a:p>
            <a:pPr marL="45720" algn="ctr">
              <a:spcBef>
                <a:spcPct val="20000"/>
              </a:spcBef>
              <a:buClr>
                <a:srgbClr val="31B6FD"/>
              </a:buClr>
              <a:buSzPct val="100000"/>
            </a:pPr>
            <a:endParaRPr lang="en-GB" sz="2800" dirty="0">
              <a:solidFill>
                <a:prstClr val="black"/>
              </a:solidFill>
            </a:endParaRPr>
          </a:p>
          <a:p>
            <a:pPr marL="45720" algn="ctr">
              <a:spcBef>
                <a:spcPct val="20000"/>
              </a:spcBef>
              <a:buClr>
                <a:srgbClr val="31B6FD"/>
              </a:buClr>
              <a:buSzPct val="100000"/>
            </a:pPr>
            <a:r>
              <a:rPr lang="en-GB" sz="2800" dirty="0">
                <a:solidFill>
                  <a:prstClr val="black"/>
                </a:solidFill>
              </a:rPr>
              <a:t>Bladder prep consists of hydrating by drinking 1 litre of still water on a daily basis starting from today. This is on top of hot drinks which should be de-</a:t>
            </a:r>
            <a:r>
              <a:rPr lang="en-GB" sz="2800" dirty="0" err="1">
                <a:solidFill>
                  <a:prstClr val="black"/>
                </a:solidFill>
              </a:rPr>
              <a:t>caffinated</a:t>
            </a:r>
            <a:r>
              <a:rPr lang="en-GB" sz="2800" dirty="0">
                <a:solidFill>
                  <a:prstClr val="black"/>
                </a:solidFill>
              </a:rPr>
              <a:t>.</a:t>
            </a:r>
          </a:p>
          <a:p>
            <a:pPr marL="45720" algn="ctr">
              <a:spcBef>
                <a:spcPct val="20000"/>
              </a:spcBef>
              <a:buClr>
                <a:srgbClr val="31B6FD"/>
              </a:buClr>
              <a:buSzPct val="100000"/>
            </a:pPr>
            <a:r>
              <a:rPr lang="en-GB" sz="2800" dirty="0">
                <a:solidFill>
                  <a:prstClr val="black"/>
                </a:solidFill>
              </a:rPr>
              <a:t>Please avoid fizzy drinks and alcohol. </a:t>
            </a:r>
          </a:p>
        </p:txBody>
      </p:sp>
      <p:pic>
        <p:nvPicPr>
          <p:cNvPr id="2" name="Picture 2">
            <a:extLst>
              <a:ext uri="{FF2B5EF4-FFF2-40B4-BE49-F238E27FC236}">
                <a16:creationId xmlns:a16="http://schemas.microsoft.com/office/drawing/2014/main" id="{CDC7A00C-A4BC-726C-9634-F3BA2B804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438" y="1823063"/>
            <a:ext cx="2619375" cy="174307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419249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dirty="0" err="1">
                <a:solidFill>
                  <a:schemeClr val="tx1"/>
                </a:solidFill>
              </a:rPr>
              <a:t>Micralax</a:t>
            </a:r>
            <a:r>
              <a:rPr lang="en-GB" dirty="0">
                <a:solidFill>
                  <a:schemeClr val="tx1"/>
                </a:solidFill>
              </a:rPr>
              <a:t> enema: this is used </a:t>
            </a:r>
            <a:r>
              <a:rPr lang="en-GB" b="1" dirty="0">
                <a:solidFill>
                  <a:schemeClr val="tx1"/>
                </a:solidFill>
              </a:rPr>
              <a:t>at home </a:t>
            </a:r>
            <a:r>
              <a:rPr lang="en-GB" dirty="0">
                <a:solidFill>
                  <a:schemeClr val="tx1"/>
                </a:solidFill>
              </a:rPr>
              <a:t>on the day of your CT scan.</a:t>
            </a:r>
          </a:p>
          <a:p>
            <a:r>
              <a:rPr lang="en-GB" dirty="0">
                <a:solidFill>
                  <a:schemeClr val="tx1"/>
                </a:solidFill>
              </a:rPr>
              <a:t>Use it </a:t>
            </a:r>
            <a:r>
              <a:rPr lang="en-GB" b="1" dirty="0">
                <a:solidFill>
                  <a:schemeClr val="tx1"/>
                </a:solidFill>
              </a:rPr>
              <a:t>30 minutes </a:t>
            </a:r>
            <a:r>
              <a:rPr lang="en-GB" dirty="0">
                <a:solidFill>
                  <a:schemeClr val="tx1"/>
                </a:solidFill>
              </a:rPr>
              <a:t>before leaving home. It usually works within 20 minutes. </a:t>
            </a:r>
          </a:p>
          <a:p>
            <a:r>
              <a:rPr lang="en-GB" dirty="0">
                <a:solidFill>
                  <a:schemeClr val="tx1"/>
                </a:solidFill>
              </a:rPr>
              <a:t>It will only work if there is faeces there and may also help reduce any wind/gas. It is important to use it even if you have been naturally beforehand.</a:t>
            </a:r>
          </a:p>
          <a:p>
            <a:r>
              <a:rPr lang="en-GB" dirty="0">
                <a:solidFill>
                  <a:schemeClr val="tx1"/>
                </a:solidFill>
              </a:rPr>
              <a:t>Before each radiotherapy treatment please ensure you also use an enema </a:t>
            </a:r>
            <a:r>
              <a:rPr lang="en-GB" b="1" dirty="0">
                <a:solidFill>
                  <a:schemeClr val="tx1"/>
                </a:solidFill>
              </a:rPr>
              <a:t>at home </a:t>
            </a:r>
            <a:r>
              <a:rPr lang="en-GB" dirty="0">
                <a:solidFill>
                  <a:schemeClr val="tx1"/>
                </a:solidFill>
              </a:rPr>
              <a:t>before attending the department.</a:t>
            </a:r>
          </a:p>
        </p:txBody>
      </p:sp>
      <p:sp>
        <p:nvSpPr>
          <p:cNvPr id="2" name="Title 1"/>
          <p:cNvSpPr>
            <a:spLocks noGrp="1"/>
          </p:cNvSpPr>
          <p:nvPr>
            <p:ph type="title"/>
          </p:nvPr>
        </p:nvSpPr>
        <p:spPr>
          <a:xfrm flipH="1">
            <a:off x="2711625" y="338328"/>
            <a:ext cx="7453456" cy="1146456"/>
          </a:xfrm>
        </p:spPr>
        <p:txBody>
          <a:bodyPr/>
          <a:lstStyle/>
          <a:p>
            <a:r>
              <a:rPr lang="en-GB" dirty="0" err="1">
                <a:solidFill>
                  <a:schemeClr val="tx1"/>
                </a:solidFill>
              </a:rPr>
              <a:t>Micralax</a:t>
            </a:r>
            <a:r>
              <a:rPr lang="en-GB" dirty="0">
                <a:solidFill>
                  <a:schemeClr val="tx1"/>
                </a:solidFill>
              </a:rPr>
              <a:t> Enema</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5747" r="1053" b="23215"/>
          <a:stretch/>
        </p:blipFill>
        <p:spPr bwMode="auto">
          <a:xfrm>
            <a:off x="9241217" y="5620624"/>
            <a:ext cx="2100700" cy="771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23735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2365207833"/>
              </p:ext>
            </p:extLst>
          </p:nvPr>
        </p:nvGraphicFramePr>
        <p:xfrm>
          <a:off x="3469593" y="1324597"/>
          <a:ext cx="8050138" cy="5179649"/>
        </p:xfrm>
        <a:graphic>
          <a:graphicData uri="http://schemas.openxmlformats.org/presentationml/2006/ole">
            <mc:AlternateContent xmlns:mc="http://schemas.openxmlformats.org/markup-compatibility/2006">
              <mc:Choice xmlns:v="urn:schemas-microsoft-com:vml" Requires="v">
                <p:oleObj name="Document" r:id="rId2" imgW="8877336" imgH="5717562" progId="Word.Document.12">
                  <p:embed/>
                </p:oleObj>
              </mc:Choice>
              <mc:Fallback>
                <p:oleObj name="Document" r:id="rId2" imgW="8877336" imgH="5717562" progId="Word.Document.12">
                  <p:embed/>
                  <p:pic>
                    <p:nvPicPr>
                      <p:cNvPr id="4" name="Object 3"/>
                      <p:cNvPicPr/>
                      <p:nvPr/>
                    </p:nvPicPr>
                    <p:blipFill>
                      <a:blip r:embed="rId3"/>
                      <a:stretch>
                        <a:fillRect/>
                      </a:stretch>
                    </p:blipFill>
                    <p:spPr>
                      <a:xfrm>
                        <a:off x="3469593" y="1324597"/>
                        <a:ext cx="8050138" cy="5179649"/>
                      </a:xfrm>
                      <a:prstGeom prst="rect">
                        <a:avLst/>
                      </a:prstGeom>
                    </p:spPr>
                  </p:pic>
                </p:oleObj>
              </mc:Fallback>
            </mc:AlternateContent>
          </a:graphicData>
        </a:graphic>
      </p:graphicFrame>
      <p:sp>
        <p:nvSpPr>
          <p:cNvPr id="2" name="Rectangle 1">
            <a:extLst>
              <a:ext uri="{FF2B5EF4-FFF2-40B4-BE49-F238E27FC236}">
                <a16:creationId xmlns:a16="http://schemas.microsoft.com/office/drawing/2014/main" id="{D721DA6F-27F3-4056-B486-ADEE90A6D132}"/>
              </a:ext>
            </a:extLst>
          </p:cNvPr>
          <p:cNvSpPr/>
          <p:nvPr/>
        </p:nvSpPr>
        <p:spPr>
          <a:xfrm>
            <a:off x="333287" y="1974079"/>
            <a:ext cx="3033756" cy="453016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800" dirty="0">
                <a:solidFill>
                  <a:schemeClr val="tx1"/>
                </a:solidFill>
              </a:rPr>
              <a:t>The aim of the bowel and bladder prep is to make the bladder full, so it is lifted out of the treatment field.</a:t>
            </a:r>
          </a:p>
          <a:p>
            <a:pPr algn="ctr"/>
            <a:endParaRPr lang="en-GB" sz="1800" dirty="0">
              <a:solidFill>
                <a:schemeClr val="tx1"/>
              </a:solidFill>
            </a:endParaRPr>
          </a:p>
          <a:p>
            <a:pPr algn="ctr"/>
            <a:r>
              <a:rPr lang="en-GB" sz="1800" dirty="0">
                <a:solidFill>
                  <a:schemeClr val="tx1"/>
                </a:solidFill>
              </a:rPr>
              <a:t>The rectum needs to be empty of bowel gas and faeces so that it is as small as possible to avoid the rectum being included in the treatment area.</a:t>
            </a:r>
          </a:p>
          <a:p>
            <a:pPr algn="ctr"/>
            <a:endParaRPr lang="en-GB" sz="1800" dirty="0"/>
          </a:p>
          <a:p>
            <a:pPr algn="ctr"/>
            <a:r>
              <a:rPr lang="en-GB" sz="1800" dirty="0">
                <a:solidFill>
                  <a:schemeClr val="tx1"/>
                </a:solidFill>
              </a:rPr>
              <a:t>This is to minimise side effects to these areas</a:t>
            </a:r>
            <a:r>
              <a:rPr lang="en-GB" sz="1800" dirty="0"/>
              <a:t>.</a:t>
            </a:r>
          </a:p>
        </p:txBody>
      </p:sp>
    </p:spTree>
    <p:extLst>
      <p:ext uri="{BB962C8B-B14F-4D97-AF65-F5344CB8AC3E}">
        <p14:creationId xmlns:p14="http://schemas.microsoft.com/office/powerpoint/2010/main" val="1257228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idx="1"/>
          </p:nvPr>
        </p:nvSpPr>
        <p:spPr>
          <a:xfrm>
            <a:off x="1162757" y="3078760"/>
            <a:ext cx="9877777" cy="3047403"/>
          </a:xfrm>
        </p:spPr>
        <p:txBody>
          <a:bodyPr>
            <a:normAutofit fontScale="92500" lnSpcReduction="20000"/>
          </a:bodyPr>
          <a:lstStyle/>
          <a:p>
            <a:r>
              <a:rPr lang="en-GB" dirty="0">
                <a:solidFill>
                  <a:schemeClr val="tx1"/>
                </a:solidFill>
              </a:rPr>
              <a:t>Use your </a:t>
            </a:r>
            <a:r>
              <a:rPr lang="en-GB" dirty="0" err="1">
                <a:solidFill>
                  <a:schemeClr val="tx1"/>
                </a:solidFill>
              </a:rPr>
              <a:t>Micralax</a:t>
            </a:r>
            <a:r>
              <a:rPr lang="en-GB" dirty="0">
                <a:solidFill>
                  <a:schemeClr val="tx1"/>
                </a:solidFill>
              </a:rPr>
              <a:t> enema </a:t>
            </a:r>
            <a:r>
              <a:rPr lang="en-GB" b="1" dirty="0">
                <a:solidFill>
                  <a:schemeClr val="tx1"/>
                </a:solidFill>
              </a:rPr>
              <a:t>30minutes</a:t>
            </a:r>
            <a:r>
              <a:rPr lang="en-GB" dirty="0">
                <a:solidFill>
                  <a:schemeClr val="tx1"/>
                </a:solidFill>
              </a:rPr>
              <a:t> before leaving home. It will work within 20 minutes.</a:t>
            </a:r>
          </a:p>
          <a:p>
            <a:endParaRPr lang="en-GB" dirty="0">
              <a:solidFill>
                <a:schemeClr val="tx1"/>
              </a:solidFill>
            </a:endParaRPr>
          </a:p>
          <a:p>
            <a:r>
              <a:rPr lang="en-GB" dirty="0">
                <a:solidFill>
                  <a:schemeClr val="tx1"/>
                </a:solidFill>
              </a:rPr>
              <a:t>You arrive at the </a:t>
            </a:r>
            <a:r>
              <a:rPr lang="en-GB" dirty="0" err="1">
                <a:solidFill>
                  <a:schemeClr val="tx1"/>
                </a:solidFill>
              </a:rPr>
              <a:t>Lingen</a:t>
            </a:r>
            <a:r>
              <a:rPr lang="en-GB" dirty="0">
                <a:solidFill>
                  <a:schemeClr val="tx1"/>
                </a:solidFill>
              </a:rPr>
              <a:t> Davies dept for your appointment time. A radiographer will speak to you, you will be asked to empty your bladder and drink 500ml water. </a:t>
            </a:r>
            <a:r>
              <a:rPr lang="en-GB" b="1" dirty="0">
                <a:solidFill>
                  <a:schemeClr val="tx1"/>
                </a:solidFill>
              </a:rPr>
              <a:t>Please do not do this until you have been spoken to by a radiographer.</a:t>
            </a:r>
          </a:p>
          <a:p>
            <a:endParaRPr lang="en-GB" b="1" dirty="0">
              <a:solidFill>
                <a:schemeClr val="tx1"/>
              </a:solidFill>
            </a:endParaRPr>
          </a:p>
          <a:p>
            <a:r>
              <a:rPr lang="en-GB" dirty="0">
                <a:solidFill>
                  <a:schemeClr val="tx1"/>
                </a:solidFill>
              </a:rPr>
              <a:t>You will be taken into the CT scanning room 15 -30 minutes after you have completed your drinking.</a:t>
            </a:r>
          </a:p>
          <a:p>
            <a:endParaRPr lang="en-GB" b="1" dirty="0">
              <a:solidFill>
                <a:schemeClr val="tx1"/>
              </a:solidFill>
            </a:endParaRPr>
          </a:p>
          <a:p>
            <a:endParaRPr lang="en-GB" dirty="0">
              <a:solidFill>
                <a:schemeClr val="tx1"/>
              </a:solidFill>
            </a:endParaRPr>
          </a:p>
        </p:txBody>
      </p:sp>
      <p:sp>
        <p:nvSpPr>
          <p:cNvPr id="2" name="Title 1"/>
          <p:cNvSpPr>
            <a:spLocks noGrp="1"/>
          </p:cNvSpPr>
          <p:nvPr>
            <p:ph type="title"/>
          </p:nvPr>
        </p:nvSpPr>
        <p:spPr/>
        <p:txBody>
          <a:bodyPr/>
          <a:lstStyle/>
          <a:p>
            <a:pPr marL="0" indent="0" algn="ctr">
              <a:buNone/>
            </a:pPr>
            <a:r>
              <a:rPr lang="en-GB" dirty="0">
                <a:solidFill>
                  <a:schemeClr val="tx1"/>
                </a:solidFill>
              </a:rPr>
              <a:t>CT Planning Scan.</a:t>
            </a:r>
          </a:p>
        </p:txBody>
      </p:sp>
    </p:spTree>
    <p:extLst>
      <p:ext uri="{BB962C8B-B14F-4D97-AF65-F5344CB8AC3E}">
        <p14:creationId xmlns:p14="http://schemas.microsoft.com/office/powerpoint/2010/main" val="445076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84183" y="731520"/>
            <a:ext cx="9739619" cy="4641696"/>
          </a:xfrm>
        </p:spPr>
        <p:txBody>
          <a:bodyPr>
            <a:normAutofit fontScale="25000" lnSpcReduction="20000"/>
          </a:bodyPr>
          <a:lstStyle/>
          <a:p>
            <a:pPr marL="45720" indent="0">
              <a:buNone/>
            </a:pPr>
            <a:endParaRPr lang="en-GB" dirty="0">
              <a:solidFill>
                <a:srgbClr val="FF0000"/>
              </a:solidFill>
            </a:endParaRPr>
          </a:p>
          <a:p>
            <a:pPr marL="45720" indent="0" algn="ctr">
              <a:buNone/>
            </a:pPr>
            <a:r>
              <a:rPr lang="en-GB" sz="9600" u="sng" dirty="0">
                <a:solidFill>
                  <a:schemeClr val="tx1"/>
                </a:solidFill>
              </a:rPr>
              <a:t>IV (Intravenous) Contrast?  </a:t>
            </a:r>
          </a:p>
          <a:p>
            <a:pPr marL="45720" indent="0" algn="ctr">
              <a:buNone/>
            </a:pPr>
            <a:endParaRPr lang="en-GB" sz="5100" dirty="0">
              <a:solidFill>
                <a:schemeClr val="tx1"/>
              </a:solidFill>
            </a:endParaRPr>
          </a:p>
          <a:p>
            <a:pPr marL="45720" indent="0">
              <a:buNone/>
            </a:pPr>
            <a:endParaRPr lang="en-GB" dirty="0">
              <a:solidFill>
                <a:schemeClr val="tx1">
                  <a:lumMod val="95000"/>
                  <a:lumOff val="5000"/>
                </a:schemeClr>
              </a:solidFill>
            </a:endParaRPr>
          </a:p>
          <a:p>
            <a:pPr marL="45720" indent="0">
              <a:buNone/>
            </a:pPr>
            <a:endParaRPr lang="en-GB" sz="4200" u="sng" dirty="0">
              <a:solidFill>
                <a:schemeClr val="tx1">
                  <a:lumMod val="95000"/>
                  <a:lumOff val="5000"/>
                </a:schemeClr>
              </a:solidFill>
            </a:endParaRPr>
          </a:p>
          <a:p>
            <a:pPr marL="45720" indent="0">
              <a:buNone/>
            </a:pPr>
            <a:endParaRPr lang="en-GB" sz="7200" dirty="0">
              <a:solidFill>
                <a:schemeClr val="tx1">
                  <a:lumMod val="95000"/>
                  <a:lumOff val="5000"/>
                </a:schemeClr>
              </a:solidFill>
            </a:endParaRPr>
          </a:p>
          <a:p>
            <a:pPr marL="45720" indent="0">
              <a:buNone/>
            </a:pPr>
            <a:endParaRPr lang="en-GB" sz="9600" u="sng" dirty="0">
              <a:solidFill>
                <a:schemeClr val="tx1">
                  <a:lumMod val="95000"/>
                  <a:lumOff val="5000"/>
                </a:schemeClr>
              </a:solidFill>
            </a:endParaRPr>
          </a:p>
          <a:p>
            <a:pPr marL="45720" indent="0">
              <a:buNone/>
            </a:pPr>
            <a:r>
              <a:rPr lang="en-GB" sz="9600" u="sng" dirty="0">
                <a:solidFill>
                  <a:schemeClr val="tx1">
                    <a:lumMod val="95000"/>
                    <a:lumOff val="5000"/>
                  </a:schemeClr>
                </a:solidFill>
              </a:rPr>
              <a:t>IV Contrast (only if your consultant requests it).</a:t>
            </a:r>
          </a:p>
          <a:p>
            <a:pPr marL="45720" indent="0">
              <a:buNone/>
            </a:pPr>
            <a:endParaRPr lang="en-GB" sz="9600" u="sng" dirty="0">
              <a:solidFill>
                <a:schemeClr val="tx1">
                  <a:lumMod val="95000"/>
                  <a:lumOff val="5000"/>
                </a:schemeClr>
              </a:solidFill>
            </a:endParaRPr>
          </a:p>
          <a:p>
            <a:pPr marL="45720" indent="0">
              <a:buNone/>
            </a:pPr>
            <a:r>
              <a:rPr lang="en-GB" sz="9600" dirty="0">
                <a:solidFill>
                  <a:schemeClr val="tx1">
                    <a:lumMod val="95000"/>
                    <a:lumOff val="5000"/>
                  </a:schemeClr>
                </a:solidFill>
              </a:rPr>
              <a:t>This is administered via a cannula inserted into a vein usually on the back of your hand. IV contrast helps to enhance the scan images to aid the consultant in planning the treatment area.</a:t>
            </a:r>
          </a:p>
          <a:p>
            <a:pPr marL="45720" indent="0">
              <a:buNone/>
            </a:pPr>
            <a:endParaRPr lang="en-GB" sz="9600" dirty="0">
              <a:solidFill>
                <a:schemeClr val="tx1">
                  <a:lumMod val="95000"/>
                  <a:lumOff val="5000"/>
                </a:schemeClr>
              </a:solidFill>
            </a:endParaRPr>
          </a:p>
          <a:p>
            <a:pPr marL="45720" indent="0">
              <a:buNone/>
            </a:pPr>
            <a:r>
              <a:rPr lang="en-GB" sz="9600" dirty="0">
                <a:solidFill>
                  <a:schemeClr val="tx1">
                    <a:lumMod val="95000"/>
                    <a:lumOff val="5000"/>
                  </a:schemeClr>
                </a:solidFill>
              </a:rPr>
              <a:t>Please ensure you drink plenty of water afterwards to flush this contrast out of your system.</a:t>
            </a:r>
          </a:p>
          <a:p>
            <a:pPr marL="45720" indent="0">
              <a:buNone/>
            </a:pPr>
            <a:endParaRPr lang="en-GB" sz="9600" dirty="0">
              <a:solidFill>
                <a:schemeClr val="tx1">
                  <a:lumMod val="95000"/>
                  <a:lumOff val="5000"/>
                </a:schemeClr>
              </a:solidFill>
            </a:endParaRPr>
          </a:p>
          <a:p>
            <a:pPr marL="45720" indent="0">
              <a:buNone/>
            </a:pPr>
            <a:r>
              <a:rPr lang="en-GB" sz="9600" dirty="0">
                <a:solidFill>
                  <a:schemeClr val="tx1">
                    <a:lumMod val="95000"/>
                    <a:lumOff val="5000"/>
                  </a:schemeClr>
                </a:solidFill>
              </a:rPr>
              <a:t>You may be asked to remain in the department for 30 minutes afterwards  for observation.</a:t>
            </a:r>
          </a:p>
          <a:p>
            <a:pPr marL="45720" indent="0">
              <a:buNone/>
            </a:pPr>
            <a:endParaRPr lang="en-GB" sz="7200" dirty="0">
              <a:solidFill>
                <a:schemeClr val="tx1">
                  <a:lumMod val="95000"/>
                  <a:lumOff val="5000"/>
                </a:schemeClr>
              </a:solidFill>
            </a:endParaRPr>
          </a:p>
          <a:p>
            <a:pPr marL="45720" indent="0">
              <a:buNone/>
            </a:pPr>
            <a:r>
              <a:rPr lang="en-GB" sz="7200" dirty="0">
                <a:solidFill>
                  <a:schemeClr val="tx1">
                    <a:lumMod val="95000"/>
                    <a:lumOff val="5000"/>
                  </a:schemeClr>
                </a:solidFill>
              </a:rPr>
              <a:t> </a:t>
            </a:r>
          </a:p>
          <a:p>
            <a:pPr marL="45720" indent="0">
              <a:buNone/>
            </a:pPr>
            <a:endParaRPr lang="en-GB" sz="7200" dirty="0"/>
          </a:p>
          <a:p>
            <a:pPr marL="45720" indent="0">
              <a:buNone/>
            </a:pPr>
            <a:endParaRPr lang="en-GB" sz="7200" dirty="0"/>
          </a:p>
          <a:p>
            <a:pPr marL="45720" indent="0">
              <a:buNone/>
            </a:pPr>
            <a:endParaRPr lang="en-GB" dirty="0"/>
          </a:p>
          <a:p>
            <a:pPr marL="45720" indent="0">
              <a:buNone/>
            </a:pPr>
            <a:endParaRPr lang="en-GB" dirty="0">
              <a:solidFill>
                <a:srgbClr val="FF0000"/>
              </a:solidFill>
            </a:endParaRPr>
          </a:p>
        </p:txBody>
      </p:sp>
    </p:spTree>
    <p:extLst>
      <p:ext uri="{BB962C8B-B14F-4D97-AF65-F5344CB8AC3E}">
        <p14:creationId xmlns:p14="http://schemas.microsoft.com/office/powerpoint/2010/main" val="7164029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2817DCE-01C9-8097-5A7A-6F7B9955E87A}"/>
              </a:ext>
            </a:extLst>
          </p:cNvPr>
          <p:cNvSpPr>
            <a:spLocks noGrp="1"/>
          </p:cNvSpPr>
          <p:nvPr>
            <p:ph type="title"/>
          </p:nvPr>
        </p:nvSpPr>
        <p:spPr/>
        <p:txBody>
          <a:bodyPr/>
          <a:lstStyle/>
          <a:p>
            <a:r>
              <a:rPr lang="en-GB" dirty="0">
                <a:solidFill>
                  <a:schemeClr val="tx1"/>
                </a:solidFill>
              </a:rPr>
              <a:t>The CT Scan</a:t>
            </a:r>
          </a:p>
        </p:txBody>
      </p:sp>
      <p:pic>
        <p:nvPicPr>
          <p:cNvPr id="1026" name="Picture 2" descr="Image preview">
            <a:extLst>
              <a:ext uri="{FF2B5EF4-FFF2-40B4-BE49-F238E27FC236}">
                <a16:creationId xmlns:a16="http://schemas.microsoft.com/office/drawing/2014/main" id="{5857F748-B0C9-9A24-FBB9-5195007524E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862" y="2770961"/>
            <a:ext cx="5894137" cy="347264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42B45620-B09E-5EAB-8B86-2CA1C4554AB6}"/>
              </a:ext>
            </a:extLst>
          </p:cNvPr>
          <p:cNvSpPr/>
          <p:nvPr/>
        </p:nvSpPr>
        <p:spPr>
          <a:xfrm>
            <a:off x="7046752" y="2770961"/>
            <a:ext cx="4462943" cy="33477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tx1"/>
                </a:solidFill>
              </a:rPr>
              <a:t>We do an initial scan of your pelvis to check for gas and faeces, if either are present, we may not be able to perform the CT scan that day, but we will discuss this with you.</a:t>
            </a:r>
          </a:p>
          <a:p>
            <a:endParaRPr lang="en-GB" dirty="0">
              <a:solidFill>
                <a:schemeClr val="tx1"/>
              </a:solidFill>
            </a:endParaRPr>
          </a:p>
          <a:p>
            <a:r>
              <a:rPr lang="en-GB" dirty="0">
                <a:solidFill>
                  <a:schemeClr val="tx1"/>
                </a:solidFill>
              </a:rPr>
              <a:t>We perform an ultrasound of your bladder to make sure it is full enough, if not full enough we can leave you for 10 minutes to see if it fills sufficiently. If the bladder does not fill, you will be sent home to hydrate for a further 48 hours.</a:t>
            </a:r>
          </a:p>
        </p:txBody>
      </p:sp>
    </p:spTree>
    <p:extLst>
      <p:ext uri="{BB962C8B-B14F-4D97-AF65-F5344CB8AC3E}">
        <p14:creationId xmlns:p14="http://schemas.microsoft.com/office/powerpoint/2010/main" val="414698477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867</TotalTime>
  <Words>1360</Words>
  <Application>Microsoft Office PowerPoint</Application>
  <PresentationFormat>Widescreen</PresentationFormat>
  <Paragraphs>145</Paragraphs>
  <Slides>20</Slides>
  <Notes>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20</vt:i4>
      </vt:variant>
    </vt:vector>
  </HeadingPairs>
  <TitlesOfParts>
    <vt:vector size="27" baseType="lpstr">
      <vt:lpstr>Arial</vt:lpstr>
      <vt:lpstr>Calibri</vt:lpstr>
      <vt:lpstr>Candara</vt:lpstr>
      <vt:lpstr>ReithSans</vt:lpstr>
      <vt:lpstr>Symbol</vt:lpstr>
      <vt:lpstr>Waveform</vt:lpstr>
      <vt:lpstr>Document</vt:lpstr>
      <vt:lpstr>PowerPoint Presentation</vt:lpstr>
      <vt:lpstr>Prostate Pre-Assessment </vt:lpstr>
      <vt:lpstr>Bowel and Bladder preparation</vt:lpstr>
      <vt:lpstr>Hydration</vt:lpstr>
      <vt:lpstr>Micralax Enema</vt:lpstr>
      <vt:lpstr>PowerPoint Presentation</vt:lpstr>
      <vt:lpstr>CT Planning Scan.</vt:lpstr>
      <vt:lpstr>PowerPoint Presentation</vt:lpstr>
      <vt:lpstr>The CT Scan</vt:lpstr>
      <vt:lpstr>Tattoo.</vt:lpstr>
      <vt:lpstr>Planning your Radiotherapy Treatment.</vt:lpstr>
      <vt:lpstr>Treatment machine</vt:lpstr>
      <vt:lpstr>What this means for you.</vt:lpstr>
      <vt:lpstr>Skin Care and self help</vt:lpstr>
      <vt:lpstr>The Review Radiographer</vt:lpstr>
      <vt:lpstr>What happens after I finish treatment?</vt:lpstr>
      <vt:lpstr>Car Parking</vt:lpstr>
      <vt:lpstr>Radar Key</vt:lpstr>
      <vt:lpstr>Just to re-cap</vt:lpstr>
      <vt:lpstr>PowerPoint Presentation</vt:lpstr>
    </vt:vector>
  </TitlesOfParts>
  <Company>The Shrewsbury and Telford Hospital NHS Trust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Prostate Pre-Assessment</dc:title>
  <dc:creator>EMMERSON, Debra (THE SHREWSBURY AND TELFORD HOSPITAL NHS TRUST)</dc:creator>
  <cp:lastModifiedBy>MORGAN-WATKINS, LAURA (THE SHREWSBURY AND TELFORD HOSPITAL NHS TRUST)</cp:lastModifiedBy>
  <cp:revision>28</cp:revision>
  <dcterms:created xsi:type="dcterms:W3CDTF">2023-09-11T07:36:50Z</dcterms:created>
  <dcterms:modified xsi:type="dcterms:W3CDTF">2025-07-15T15:07:55Z</dcterms:modified>
</cp:coreProperties>
</file>