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handoutMasterIdLst>
    <p:handoutMasterId r:id="rId37"/>
  </p:handoutMasterIdLst>
  <p:sldIdLst>
    <p:sldId id="310" r:id="rId2"/>
    <p:sldId id="256" r:id="rId3"/>
    <p:sldId id="257" r:id="rId4"/>
    <p:sldId id="303" r:id="rId5"/>
    <p:sldId id="302" r:id="rId6"/>
    <p:sldId id="304" r:id="rId7"/>
    <p:sldId id="305" r:id="rId8"/>
    <p:sldId id="260" r:id="rId9"/>
    <p:sldId id="267" r:id="rId10"/>
    <p:sldId id="268" r:id="rId11"/>
    <p:sldId id="287" r:id="rId12"/>
    <p:sldId id="288" r:id="rId13"/>
    <p:sldId id="289" r:id="rId14"/>
    <p:sldId id="293" r:id="rId15"/>
    <p:sldId id="291" r:id="rId16"/>
    <p:sldId id="292" r:id="rId17"/>
    <p:sldId id="294" r:id="rId18"/>
    <p:sldId id="297" r:id="rId19"/>
    <p:sldId id="299" r:id="rId20"/>
    <p:sldId id="298" r:id="rId21"/>
    <p:sldId id="263" r:id="rId22"/>
    <p:sldId id="307" r:id="rId23"/>
    <p:sldId id="281" r:id="rId24"/>
    <p:sldId id="284" r:id="rId25"/>
    <p:sldId id="262" r:id="rId26"/>
    <p:sldId id="272" r:id="rId27"/>
    <p:sldId id="265" r:id="rId28"/>
    <p:sldId id="269" r:id="rId29"/>
    <p:sldId id="308" r:id="rId30"/>
    <p:sldId id="266" r:id="rId31"/>
    <p:sldId id="261" r:id="rId32"/>
    <p:sldId id="301" r:id="rId33"/>
    <p:sldId id="278" r:id="rId34"/>
    <p:sldId id="309"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712" autoAdjust="0"/>
  </p:normalViewPr>
  <p:slideViewPr>
    <p:cSldViewPr>
      <p:cViewPr varScale="1">
        <p:scale>
          <a:sx n="108" d="100"/>
          <a:sy n="108" d="100"/>
        </p:scale>
        <p:origin x="17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D28E206-801F-4531-906A-F2573C702128}" type="datetimeFigureOut">
              <a:rPr lang="en-GB" smtClean="0"/>
              <a:t>20/08/2024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1B712B7-23DF-4D80-91C4-1CA19FA8C57C}" type="slidenum">
              <a:rPr lang="en-GB" smtClean="0"/>
              <a:t>‹#›</a:t>
            </a:fld>
            <a:endParaRPr lang="en-GB"/>
          </a:p>
        </p:txBody>
      </p:sp>
    </p:spTree>
    <p:extLst>
      <p:ext uri="{BB962C8B-B14F-4D97-AF65-F5344CB8AC3E}">
        <p14:creationId xmlns:p14="http://schemas.microsoft.com/office/powerpoint/2010/main" val="1227186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C3A7E33-5565-453B-9E75-8DC55B31FE46}" type="datetimeFigureOut">
              <a:rPr lang="en-GB" smtClean="0"/>
              <a:t>20/08/2024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1C38FC4-C9FF-466A-839B-9556C05719A2}" type="slidenum">
              <a:rPr lang="en-GB" smtClean="0"/>
              <a:t>‹#›</a:t>
            </a:fld>
            <a:endParaRPr lang="en-GB"/>
          </a:p>
        </p:txBody>
      </p:sp>
    </p:spTree>
    <p:extLst>
      <p:ext uri="{BB962C8B-B14F-4D97-AF65-F5344CB8AC3E}">
        <p14:creationId xmlns:p14="http://schemas.microsoft.com/office/powerpoint/2010/main" val="423471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There will be a radiographer either side of you and they will move you into the correct position using the SGRT system fixed in the treatment room.</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91C38FC4-C9FF-466A-839B-9556C05719A2}" type="slidenum">
              <a:rPr lang="en-GB" smtClean="0"/>
              <a:t>3</a:t>
            </a:fld>
            <a:endParaRPr lang="en-GB"/>
          </a:p>
        </p:txBody>
      </p:sp>
    </p:spTree>
    <p:extLst>
      <p:ext uri="{BB962C8B-B14F-4D97-AF65-F5344CB8AC3E}">
        <p14:creationId xmlns:p14="http://schemas.microsoft.com/office/powerpoint/2010/main" val="121813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501178-6B3F-41AC-8475-DBEC9108A570}" type="slidenum">
              <a:rPr lang="en-GB" smtClean="0"/>
              <a:t>13</a:t>
            </a:fld>
            <a:endParaRPr lang="en-GB"/>
          </a:p>
        </p:txBody>
      </p:sp>
    </p:spTree>
    <p:extLst>
      <p:ext uri="{BB962C8B-B14F-4D97-AF65-F5344CB8AC3E}">
        <p14:creationId xmlns:p14="http://schemas.microsoft.com/office/powerpoint/2010/main" val="228879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surface guided system allows us to set you up without the need for permanent tattoos. It will monitor your breathing and movement and switch of the treatment if you move too much. </a:t>
            </a:r>
          </a:p>
        </p:txBody>
      </p:sp>
      <p:sp>
        <p:nvSpPr>
          <p:cNvPr id="4" name="Slide Number Placeholder 3"/>
          <p:cNvSpPr>
            <a:spLocks noGrp="1"/>
          </p:cNvSpPr>
          <p:nvPr>
            <p:ph type="sldNum" sz="quarter" idx="5"/>
          </p:nvPr>
        </p:nvSpPr>
        <p:spPr/>
        <p:txBody>
          <a:bodyPr/>
          <a:lstStyle/>
          <a:p>
            <a:fld id="{91C38FC4-C9FF-466A-839B-9556C05719A2}" type="slidenum">
              <a:rPr lang="en-GB" smtClean="0"/>
              <a:t>23</a:t>
            </a:fld>
            <a:endParaRPr lang="en-GB"/>
          </a:p>
        </p:txBody>
      </p:sp>
    </p:spTree>
    <p:extLst>
      <p:ext uri="{BB962C8B-B14F-4D97-AF65-F5344CB8AC3E}">
        <p14:creationId xmlns:p14="http://schemas.microsoft.com/office/powerpoint/2010/main" val="202688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D24799-7C98-4089-8777-45698ED91FA7}" type="datetimeFigureOut">
              <a:rPr lang="en-GB" smtClean="0"/>
              <a:t>20/08/2024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D9358-A0E8-49BA-AD86-F01407A9905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D24799-7C98-4089-8777-45698ED91FA7}" type="datetimeFigureOut">
              <a:rPr lang="en-GB" smtClean="0"/>
              <a:t>20/08/2024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D9358-A0E8-49BA-AD86-F01407A9905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3D24799-7C98-4089-8777-45698ED91FA7}" type="datetimeFigureOut">
              <a:rPr lang="en-GB" smtClean="0"/>
              <a:t>20/08/2024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D9358-A0E8-49BA-AD86-F01407A99050}"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D24799-7C98-4089-8777-45698ED91FA7}" type="datetimeFigureOut">
              <a:rPr lang="en-GB" smtClean="0"/>
              <a:t>20/08/2024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D9358-A0E8-49BA-AD86-F01407A99050}"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D24799-7C98-4089-8777-45698ED91FA7}" type="datetimeFigureOut">
              <a:rPr lang="en-GB" smtClean="0"/>
              <a:t>20/08/2024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D9358-A0E8-49BA-AD86-F01407A9905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3D24799-7C98-4089-8777-45698ED91FA7}" type="datetimeFigureOut">
              <a:rPr lang="en-GB" smtClean="0"/>
              <a:t>20/08/2024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D9358-A0E8-49BA-AD86-F01407A99050}"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D24799-7C98-4089-8777-45698ED91FA7}" type="datetimeFigureOut">
              <a:rPr lang="en-GB" smtClean="0"/>
              <a:t>20/08/2024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2D9358-A0E8-49BA-AD86-F01407A9905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D24799-7C98-4089-8777-45698ED91FA7}" type="datetimeFigureOut">
              <a:rPr lang="en-GB" smtClean="0"/>
              <a:t>20/08/2024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2D9358-A0E8-49BA-AD86-F01407A9905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3D24799-7C98-4089-8777-45698ED91FA7}" type="datetimeFigureOut">
              <a:rPr lang="en-GB" smtClean="0"/>
              <a:t>20/08/2024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2D9358-A0E8-49BA-AD86-F01407A9905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3D24799-7C98-4089-8777-45698ED91FA7}" type="datetimeFigureOut">
              <a:rPr lang="en-GB" smtClean="0"/>
              <a:t>20/08/2024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D9358-A0E8-49BA-AD86-F01407A99050}"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D24799-7C98-4089-8777-45698ED91FA7}" type="datetimeFigureOut">
              <a:rPr lang="en-GB" smtClean="0"/>
              <a:t>20/08/2024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D9358-A0E8-49BA-AD86-F01407A99050}"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3D24799-7C98-4089-8777-45698ED91FA7}" type="datetimeFigureOut">
              <a:rPr lang="en-GB" smtClean="0"/>
              <a:t>20/08/2024</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12D9358-A0E8-49BA-AD86-F01407A99050}"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ease Turn Off Your Mobile Phones Free Stock Photo - Public ...">
            <a:extLst>
              <a:ext uri="{FF2B5EF4-FFF2-40B4-BE49-F238E27FC236}">
                <a16:creationId xmlns:a16="http://schemas.microsoft.com/office/drawing/2014/main" id="{59BBBE92-B853-9572-1C37-63B99820F1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44532" y="2092642"/>
            <a:ext cx="2654935" cy="2672715"/>
          </a:xfrm>
          <a:prstGeom prst="rect">
            <a:avLst/>
          </a:prstGeom>
          <a:noFill/>
          <a:ln>
            <a:noFill/>
          </a:ln>
        </p:spPr>
      </p:pic>
    </p:spTree>
    <p:extLst>
      <p:ext uri="{BB962C8B-B14F-4D97-AF65-F5344CB8AC3E}">
        <p14:creationId xmlns:p14="http://schemas.microsoft.com/office/powerpoint/2010/main" val="62898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dirty="0"/>
              <a:t>You will only be given contrast if your Consultant has asked for it. If you are for contrast we will discuss this with you.</a:t>
            </a:r>
          </a:p>
          <a:p>
            <a:r>
              <a:rPr lang="en-GB" dirty="0"/>
              <a:t>Having contrast highlights the lymph nodes making it easier for the Consultant to accurately plan your treatment.</a:t>
            </a:r>
          </a:p>
          <a:p>
            <a:r>
              <a:rPr lang="en-GB" dirty="0"/>
              <a:t>A Radiographer will insert a cannula into a vein on the back of your hand or arm.</a:t>
            </a:r>
          </a:p>
          <a:p>
            <a:r>
              <a:rPr lang="en-GB" dirty="0"/>
              <a:t>It is important to be hydrated before and after this procedure to flush the contrast out of your system.</a:t>
            </a:r>
          </a:p>
        </p:txBody>
      </p:sp>
      <p:sp>
        <p:nvSpPr>
          <p:cNvPr id="2" name="Title 1"/>
          <p:cNvSpPr>
            <a:spLocks noGrp="1"/>
          </p:cNvSpPr>
          <p:nvPr>
            <p:ph type="title"/>
          </p:nvPr>
        </p:nvSpPr>
        <p:spPr/>
        <p:txBody>
          <a:bodyPr/>
          <a:lstStyle/>
          <a:p>
            <a:r>
              <a:rPr lang="en-GB" dirty="0"/>
              <a:t>IV Contrast</a:t>
            </a:r>
          </a:p>
        </p:txBody>
      </p:sp>
    </p:spTree>
    <p:extLst>
      <p:ext uri="{BB962C8B-B14F-4D97-AF65-F5344CB8AC3E}">
        <p14:creationId xmlns:p14="http://schemas.microsoft.com/office/powerpoint/2010/main" val="245145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tx1"/>
                </a:solidFill>
              </a:rPr>
              <a:t>Deep Inspiration Breath Hold Technique</a:t>
            </a:r>
          </a:p>
        </p:txBody>
      </p:sp>
      <p:sp>
        <p:nvSpPr>
          <p:cNvPr id="3" name="Subtitle 2"/>
          <p:cNvSpPr>
            <a:spLocks noGrp="1"/>
          </p:cNvSpPr>
          <p:nvPr>
            <p:ph type="subTitle" idx="1"/>
          </p:nvPr>
        </p:nvSpPr>
        <p:spPr/>
        <p:txBody>
          <a:bodyPr/>
          <a:lstStyle/>
          <a:p>
            <a:r>
              <a:rPr lang="en-GB" dirty="0"/>
              <a:t>This technique is used for all left sided breast patients, however this may also apply to some right sided breast patients too!</a:t>
            </a:r>
          </a:p>
        </p:txBody>
      </p:sp>
    </p:spTree>
    <p:extLst>
      <p:ext uri="{BB962C8B-B14F-4D97-AF65-F5344CB8AC3E}">
        <p14:creationId xmlns:p14="http://schemas.microsoft.com/office/powerpoint/2010/main" val="92583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What is DIBH?</a:t>
            </a:r>
          </a:p>
        </p:txBody>
      </p:sp>
      <p:sp>
        <p:nvSpPr>
          <p:cNvPr id="3" name="Content Placeholder 2"/>
          <p:cNvSpPr>
            <a:spLocks noGrp="1"/>
          </p:cNvSpPr>
          <p:nvPr>
            <p:ph sz="quarter" idx="1"/>
          </p:nvPr>
        </p:nvSpPr>
        <p:spPr/>
        <p:txBody>
          <a:bodyPr>
            <a:normAutofit fontScale="47500" lnSpcReduction="20000"/>
          </a:bodyPr>
          <a:lstStyle/>
          <a:p>
            <a:r>
              <a:rPr lang="en-GB" dirty="0"/>
              <a:t>A radiotherapy technique in which you are required to hold your breath at various points</a:t>
            </a:r>
          </a:p>
          <a:p>
            <a:r>
              <a:rPr lang="en-GB" dirty="0"/>
              <a:t>By holding your breath, the position of your heart will move away from where we are treating with radiation</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r>
              <a:rPr lang="en-GB" dirty="0"/>
              <a:t>This will minimise the risk of damage to your heart and reduce long term side effects</a:t>
            </a:r>
          </a:p>
          <a:p>
            <a:r>
              <a:rPr lang="en-GB" dirty="0"/>
              <a:t>Practice holding your breath for up to 30 seconds in the treatment position</a:t>
            </a:r>
          </a:p>
          <a:p>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5959" t="9648"/>
          <a:stretch/>
        </p:blipFill>
        <p:spPr>
          <a:xfrm>
            <a:off x="2231740" y="3248880"/>
            <a:ext cx="2952328" cy="1797636"/>
          </a:xfrm>
          <a:prstGeom prst="rect">
            <a:avLst/>
          </a:prstGeom>
        </p:spPr>
      </p:pic>
      <p:sp>
        <p:nvSpPr>
          <p:cNvPr id="7" name="Rectangle 6"/>
          <p:cNvSpPr/>
          <p:nvPr/>
        </p:nvSpPr>
        <p:spPr>
          <a:xfrm>
            <a:off x="3842386" y="3462597"/>
            <a:ext cx="792088" cy="342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p>
          <a:p>
            <a:pPr algn="ctr"/>
            <a:r>
              <a:rPr lang="en-GB" sz="800" dirty="0"/>
              <a:t>Free Breathing</a:t>
            </a:r>
          </a:p>
          <a:p>
            <a:pPr algn="ctr"/>
            <a:endParaRPr lang="en-GB" sz="800" dirty="0"/>
          </a:p>
        </p:txBody>
      </p:sp>
      <p:sp>
        <p:nvSpPr>
          <p:cNvPr id="8" name="Rectangle 7"/>
          <p:cNvSpPr/>
          <p:nvPr/>
        </p:nvSpPr>
        <p:spPr>
          <a:xfrm>
            <a:off x="3131840" y="4365104"/>
            <a:ext cx="792088" cy="279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Breath Hold</a:t>
            </a:r>
          </a:p>
          <a:p>
            <a:pPr algn="ctr"/>
            <a:endParaRPr lang="en-GB" sz="800" dirty="0"/>
          </a:p>
        </p:txBody>
      </p:sp>
      <p:cxnSp>
        <p:nvCxnSpPr>
          <p:cNvPr id="10" name="Straight Arrow Connector 9"/>
          <p:cNvCxnSpPr>
            <a:endCxn id="7" idx="1"/>
          </p:cNvCxnSpPr>
          <p:nvPr/>
        </p:nvCxnSpPr>
        <p:spPr>
          <a:xfrm flipV="1">
            <a:off x="3482346" y="3633653"/>
            <a:ext cx="360040" cy="17105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87824" y="3987136"/>
            <a:ext cx="360040" cy="23395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19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CB0A4-39BA-4C86-9094-E698AEA2074B}"/>
              </a:ext>
            </a:extLst>
          </p:cNvPr>
          <p:cNvSpPr>
            <a:spLocks noGrp="1"/>
          </p:cNvSpPr>
          <p:nvPr>
            <p:ph type="title"/>
          </p:nvPr>
        </p:nvSpPr>
        <p:spPr/>
        <p:txBody>
          <a:bodyPr/>
          <a:lstStyle/>
          <a:p>
            <a:r>
              <a:rPr lang="en-GB" dirty="0"/>
              <a:t>A sneak peak inside</a:t>
            </a:r>
          </a:p>
        </p:txBody>
      </p:sp>
      <p:pic>
        <p:nvPicPr>
          <p:cNvPr id="5" name="Content Placeholder 4">
            <a:extLst>
              <a:ext uri="{FF2B5EF4-FFF2-40B4-BE49-F238E27FC236}">
                <a16:creationId xmlns:a16="http://schemas.microsoft.com/office/drawing/2014/main" id="{9D87AF33-2724-41ED-AA98-3C1736471CF6}"/>
              </a:ext>
            </a:extLst>
          </p:cNvPr>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r="12647"/>
          <a:stretch/>
        </p:blipFill>
        <p:spPr>
          <a:xfrm>
            <a:off x="1403648" y="2636912"/>
            <a:ext cx="6465841" cy="3857625"/>
          </a:xfrm>
        </p:spPr>
      </p:pic>
      <p:sp>
        <p:nvSpPr>
          <p:cNvPr id="6" name="TextBox 5">
            <a:extLst>
              <a:ext uri="{FF2B5EF4-FFF2-40B4-BE49-F238E27FC236}">
                <a16:creationId xmlns:a16="http://schemas.microsoft.com/office/drawing/2014/main" id="{1D7ADB56-ED15-4F79-81E1-81A309A9B22F}"/>
              </a:ext>
            </a:extLst>
          </p:cNvPr>
          <p:cNvSpPr txBox="1"/>
          <p:nvPr/>
        </p:nvSpPr>
        <p:spPr>
          <a:xfrm>
            <a:off x="2627784" y="2132856"/>
            <a:ext cx="1730326" cy="369332"/>
          </a:xfrm>
          <a:prstGeom prst="rect">
            <a:avLst/>
          </a:prstGeom>
          <a:noFill/>
        </p:spPr>
        <p:txBody>
          <a:bodyPr wrap="square" rtlCol="0">
            <a:spAutoFit/>
          </a:bodyPr>
          <a:lstStyle/>
          <a:p>
            <a:r>
              <a:rPr lang="en-GB" dirty="0"/>
              <a:t>Free Breathing</a:t>
            </a:r>
          </a:p>
        </p:txBody>
      </p:sp>
      <p:sp>
        <p:nvSpPr>
          <p:cNvPr id="7" name="TextBox 6">
            <a:extLst>
              <a:ext uri="{FF2B5EF4-FFF2-40B4-BE49-F238E27FC236}">
                <a16:creationId xmlns:a16="http://schemas.microsoft.com/office/drawing/2014/main" id="{86F0B5C3-8D2B-4436-9858-B41F560012AF}"/>
              </a:ext>
            </a:extLst>
          </p:cNvPr>
          <p:cNvSpPr txBox="1"/>
          <p:nvPr/>
        </p:nvSpPr>
        <p:spPr>
          <a:xfrm>
            <a:off x="6083101" y="2132856"/>
            <a:ext cx="1730326" cy="369332"/>
          </a:xfrm>
          <a:prstGeom prst="rect">
            <a:avLst/>
          </a:prstGeom>
          <a:noFill/>
        </p:spPr>
        <p:txBody>
          <a:bodyPr wrap="square" rtlCol="0">
            <a:spAutoFit/>
          </a:bodyPr>
          <a:lstStyle/>
          <a:p>
            <a:r>
              <a:rPr lang="en-GB" dirty="0"/>
              <a:t>Breath Hold</a:t>
            </a:r>
          </a:p>
        </p:txBody>
      </p:sp>
    </p:spTree>
    <p:extLst>
      <p:ext uri="{BB962C8B-B14F-4D97-AF65-F5344CB8AC3E}">
        <p14:creationId xmlns:p14="http://schemas.microsoft.com/office/powerpoint/2010/main" val="52358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Breathing Technique</a:t>
            </a:r>
          </a:p>
        </p:txBody>
      </p:sp>
      <p:sp>
        <p:nvSpPr>
          <p:cNvPr id="3" name="Content Placeholder 2"/>
          <p:cNvSpPr>
            <a:spLocks noGrp="1"/>
          </p:cNvSpPr>
          <p:nvPr>
            <p:ph sz="quarter" idx="1"/>
          </p:nvPr>
        </p:nvSpPr>
        <p:spPr/>
        <p:txBody>
          <a:bodyPr/>
          <a:lstStyle/>
          <a:p>
            <a:pPr marL="0" indent="0">
              <a:buNone/>
            </a:pPr>
            <a:r>
              <a:rPr lang="en-GB" dirty="0"/>
              <a:t>Breath in through your nose</a:t>
            </a:r>
          </a:p>
          <a:p>
            <a:pPr marL="0" indent="0">
              <a:buNone/>
            </a:pPr>
            <a:endParaRPr lang="en-GB" dirty="0"/>
          </a:p>
          <a:p>
            <a:pPr marL="0" indent="0">
              <a:buNone/>
            </a:pPr>
            <a:r>
              <a:rPr lang="en-GB" dirty="0"/>
              <a:t>Keep your mouth closed</a:t>
            </a:r>
          </a:p>
          <a:p>
            <a:pPr marL="0" indent="0">
              <a:buNone/>
            </a:pPr>
            <a:endParaRPr lang="en-GB" dirty="0"/>
          </a:p>
          <a:p>
            <a:pPr marL="0" indent="0">
              <a:buNone/>
            </a:pPr>
            <a:r>
              <a:rPr lang="en-GB" dirty="0"/>
              <a:t>Ensure you hold at an acceptable level for you – this will help you achieve holding your breath for 30 seconds</a:t>
            </a:r>
          </a:p>
        </p:txBody>
      </p:sp>
    </p:spTree>
    <p:extLst>
      <p:ext uri="{BB962C8B-B14F-4D97-AF65-F5344CB8AC3E}">
        <p14:creationId xmlns:p14="http://schemas.microsoft.com/office/powerpoint/2010/main" val="324923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1560" y="1556792"/>
            <a:ext cx="8229600" cy="4525963"/>
          </a:xfrm>
        </p:spPr>
        <p:txBody>
          <a:bodyPr/>
          <a:lstStyle/>
          <a:p>
            <a:pPr marL="0" indent="0">
              <a:buNone/>
            </a:pPr>
            <a:endParaRPr lang="en-GB" dirty="0"/>
          </a:p>
          <a:p>
            <a:pPr marL="0" indent="0">
              <a:buNone/>
            </a:pPr>
            <a:endParaRPr lang="en-GB" dirty="0"/>
          </a:p>
          <a:p>
            <a:pPr marL="0" indent="0">
              <a:buNone/>
            </a:pPr>
            <a:r>
              <a:rPr lang="en-GB" dirty="0"/>
              <a:t>The radiographers will put on a small rectangular box on to the lower part of your chest. </a:t>
            </a:r>
          </a:p>
          <a:p>
            <a:pPr marL="0" indent="0">
              <a:buNone/>
            </a:pPr>
            <a:r>
              <a:rPr lang="en-GB" dirty="0"/>
              <a:t>The dots on this box will pick up your breathing trace and send it to our computer</a:t>
            </a:r>
          </a:p>
          <a:p>
            <a:pPr marL="0" indent="0">
              <a:buNone/>
            </a:pPr>
            <a:endParaRPr lang="en-GB" dirty="0"/>
          </a:p>
        </p:txBody>
      </p:sp>
      <p:pic>
        <p:nvPicPr>
          <p:cNvPr id="2050" name="Picture 2" descr="Image preview">
            <a:extLst>
              <a:ext uri="{FF2B5EF4-FFF2-40B4-BE49-F238E27FC236}">
                <a16:creationId xmlns:a16="http://schemas.microsoft.com/office/drawing/2014/main" id="{85F1A25F-EC58-B8BE-D9DA-39883E54EA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133637"/>
            <a:ext cx="2088232" cy="23351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preview">
            <a:extLst>
              <a:ext uri="{FF2B5EF4-FFF2-40B4-BE49-F238E27FC236}">
                <a16:creationId xmlns:a16="http://schemas.microsoft.com/office/drawing/2014/main" id="{E0BCE2F2-E132-85EE-F450-D84DBC84EC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032066"/>
            <a:ext cx="3384375" cy="253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7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GB" dirty="0"/>
              <a:t>Once your breathing is tracked you will be given a screen to look at </a:t>
            </a:r>
          </a:p>
          <a:p>
            <a:r>
              <a:rPr lang="en-GB" dirty="0"/>
              <a:t>On this screen you will see the breathing screen </a:t>
            </a:r>
          </a:p>
          <a:p>
            <a:r>
              <a:rPr lang="en-GB" dirty="0"/>
              <a:t>The radiographers will ask you to hold your breath at regular intervals</a:t>
            </a:r>
          </a:p>
          <a:p>
            <a:pPr marL="0" indent="0">
              <a:buNone/>
            </a:pPr>
            <a:endParaRPr lang="en-GB" dirty="0"/>
          </a:p>
        </p:txBody>
      </p:sp>
    </p:spTree>
    <p:extLst>
      <p:ext uri="{BB962C8B-B14F-4D97-AF65-F5344CB8AC3E}">
        <p14:creationId xmlns:p14="http://schemas.microsoft.com/office/powerpoint/2010/main" val="3046209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u="sng" dirty="0"/>
              <a:t>The Breathing Screen</a:t>
            </a:r>
          </a:p>
        </p:txBody>
      </p:sp>
      <p:sp>
        <p:nvSpPr>
          <p:cNvPr id="7" name="Content Placeholder 6"/>
          <p:cNvSpPr>
            <a:spLocks noGrp="1"/>
          </p:cNvSpPr>
          <p:nvPr>
            <p:ph sz="half" idx="4294967295"/>
          </p:nvPr>
        </p:nvSpPr>
        <p:spPr>
          <a:xfrm>
            <a:off x="5796136" y="2636913"/>
            <a:ext cx="3102496" cy="4217132"/>
          </a:xfrm>
          <a:prstGeom prst="rect">
            <a:avLst/>
          </a:prstGeom>
        </p:spPr>
        <p:txBody>
          <a:bodyPr>
            <a:normAutofit fontScale="92500" lnSpcReduction="10000"/>
          </a:bodyPr>
          <a:lstStyle/>
          <a:p>
            <a:r>
              <a:rPr lang="en-GB" dirty="0"/>
              <a:t>We will ask you to take a deep breath in, we then set the green box to your individual breath hold. </a:t>
            </a:r>
          </a:p>
          <a:p>
            <a:r>
              <a:rPr lang="en-GB" dirty="0"/>
              <a:t>The aim is to get the white bar into the green box.</a:t>
            </a:r>
          </a:p>
          <a:p>
            <a:r>
              <a:rPr lang="en-GB" dirty="0"/>
              <a:t>The white line will move up and down following your breathing pattern.</a:t>
            </a:r>
          </a:p>
        </p:txBody>
      </p:sp>
      <p:grpSp>
        <p:nvGrpSpPr>
          <p:cNvPr id="3" name="Group 2">
            <a:extLst>
              <a:ext uri="{FF2B5EF4-FFF2-40B4-BE49-F238E27FC236}">
                <a16:creationId xmlns:a16="http://schemas.microsoft.com/office/drawing/2014/main" id="{B1C9A4E0-0F6E-BB3D-8671-7AD783B0839D}"/>
              </a:ext>
            </a:extLst>
          </p:cNvPr>
          <p:cNvGrpSpPr/>
          <p:nvPr/>
        </p:nvGrpSpPr>
        <p:grpSpPr>
          <a:xfrm>
            <a:off x="457200" y="3068960"/>
            <a:ext cx="4762872" cy="2016224"/>
            <a:chOff x="457200" y="3068960"/>
            <a:chExt cx="3595393" cy="1284631"/>
          </a:xfrm>
        </p:grpSpPr>
        <p:pic>
          <p:nvPicPr>
            <p:cNvPr id="1026" name="Picture 2" descr="Image preview">
              <a:extLst>
                <a:ext uri="{FF2B5EF4-FFF2-40B4-BE49-F238E27FC236}">
                  <a16:creationId xmlns:a16="http://schemas.microsoft.com/office/drawing/2014/main" id="{CB00187E-4813-43E9-DF12-7207E52BB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8960"/>
              <a:ext cx="1712840" cy="12846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a:extLst>
                <a:ext uri="{FF2B5EF4-FFF2-40B4-BE49-F238E27FC236}">
                  <a16:creationId xmlns:a16="http://schemas.microsoft.com/office/drawing/2014/main" id="{A9071FEE-5ED0-FAF7-BD19-10A942FB9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068960"/>
              <a:ext cx="1712841" cy="12846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89287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9" name="Content Placeholder 8"/>
          <p:cNvSpPr>
            <a:spLocks noGrp="1"/>
          </p:cNvSpPr>
          <p:nvPr>
            <p:ph sz="quarter" idx="1"/>
          </p:nvPr>
        </p:nvSpPr>
        <p:spPr/>
        <p:txBody>
          <a:bodyPr/>
          <a:lstStyle/>
          <a:p>
            <a:r>
              <a:rPr lang="en-GB" dirty="0"/>
              <a:t>Once your breathing pattern is consistent we will be ready to scan you</a:t>
            </a:r>
          </a:p>
          <a:p>
            <a:r>
              <a:rPr lang="en-GB" dirty="0"/>
              <a:t>You will need to hold your breath during the scan – approximately 30 seconds</a:t>
            </a:r>
          </a:p>
          <a:p>
            <a:endParaRPr lang="en-GB" dirty="0"/>
          </a:p>
        </p:txBody>
      </p:sp>
    </p:spTree>
    <p:extLst>
      <p:ext uri="{BB962C8B-B14F-4D97-AF65-F5344CB8AC3E}">
        <p14:creationId xmlns:p14="http://schemas.microsoft.com/office/powerpoint/2010/main" val="4131946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if I can’t manage?</a:t>
            </a:r>
          </a:p>
        </p:txBody>
      </p:sp>
      <p:sp>
        <p:nvSpPr>
          <p:cNvPr id="3" name="Content Placeholder 2"/>
          <p:cNvSpPr>
            <a:spLocks noGrp="1"/>
          </p:cNvSpPr>
          <p:nvPr>
            <p:ph sz="quarter" idx="1"/>
          </p:nvPr>
        </p:nvSpPr>
        <p:spPr/>
        <p:txBody>
          <a:bodyPr/>
          <a:lstStyle/>
          <a:p>
            <a:r>
              <a:rPr lang="en-GB" b="1" u="sng" dirty="0">
                <a:solidFill>
                  <a:srgbClr val="C00000"/>
                </a:solidFill>
              </a:rPr>
              <a:t>Please don’t worry </a:t>
            </a:r>
            <a:r>
              <a:rPr lang="en-GB" dirty="0"/>
              <a:t>if you are unable to hold your breath</a:t>
            </a:r>
          </a:p>
          <a:p>
            <a:r>
              <a:rPr lang="en-GB" dirty="0"/>
              <a:t>We are still able to offer you an alternative radiotherapy technique</a:t>
            </a:r>
          </a:p>
          <a:p>
            <a:r>
              <a:rPr lang="en-GB" dirty="0"/>
              <a:t>We are able to shield your heart using leaves of lead that are in our machines.</a:t>
            </a:r>
          </a:p>
        </p:txBody>
      </p:sp>
    </p:spTree>
    <p:extLst>
      <p:ext uri="{BB962C8B-B14F-4D97-AF65-F5344CB8AC3E}">
        <p14:creationId xmlns:p14="http://schemas.microsoft.com/office/powerpoint/2010/main" val="408542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Your Radiotherapy Treatment</a:t>
            </a:r>
          </a:p>
        </p:txBody>
      </p:sp>
    </p:spTree>
    <p:extLst>
      <p:ext uri="{BB962C8B-B14F-4D97-AF65-F5344CB8AC3E}">
        <p14:creationId xmlns:p14="http://schemas.microsoft.com/office/powerpoint/2010/main" val="3103753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u="sng" dirty="0"/>
              <a:t>Re-assurance whilst having the treatment</a:t>
            </a:r>
          </a:p>
        </p:txBody>
      </p:sp>
      <p:sp>
        <p:nvSpPr>
          <p:cNvPr id="5" name="Content Placeholder 4"/>
          <p:cNvSpPr>
            <a:spLocks noGrp="1"/>
          </p:cNvSpPr>
          <p:nvPr>
            <p:ph sz="quarter" idx="1"/>
          </p:nvPr>
        </p:nvSpPr>
        <p:spPr/>
        <p:txBody>
          <a:bodyPr/>
          <a:lstStyle/>
          <a:p>
            <a:r>
              <a:rPr lang="en-GB" dirty="0"/>
              <a:t>During your course of treatment you will need to hold your breath at various points as instructed by the radiographers.</a:t>
            </a:r>
          </a:p>
          <a:p>
            <a:r>
              <a:rPr lang="en-GB" dirty="0"/>
              <a:t>If you cough or are unable to hold at those points please don’t worry, the treatment machine is programmed to know if your breath hold is in the correct position and will not switch on if it isn't.</a:t>
            </a:r>
          </a:p>
        </p:txBody>
      </p:sp>
    </p:spTree>
    <p:extLst>
      <p:ext uri="{BB962C8B-B14F-4D97-AF65-F5344CB8AC3E}">
        <p14:creationId xmlns:p14="http://schemas.microsoft.com/office/powerpoint/2010/main" val="216665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t>On your first day you will be collected from reception by a member of staff.</a:t>
            </a:r>
          </a:p>
          <a:p>
            <a:r>
              <a:rPr lang="en-GB" dirty="0"/>
              <a:t>The procedure will be explained to you and you will have the opportunity to ask questions.</a:t>
            </a:r>
          </a:p>
          <a:p>
            <a:r>
              <a:rPr lang="en-GB" dirty="0"/>
              <a:t>You will be asked to change into a dressing gown or something similar so that there is only one layer to take off in the treatment room. You can still wear a loose vest top underneath which can be lowered once on the treatment bed.</a:t>
            </a:r>
          </a:p>
        </p:txBody>
      </p:sp>
      <p:sp>
        <p:nvSpPr>
          <p:cNvPr id="2" name="Title 1"/>
          <p:cNvSpPr>
            <a:spLocks noGrp="1"/>
          </p:cNvSpPr>
          <p:nvPr>
            <p:ph type="title"/>
          </p:nvPr>
        </p:nvSpPr>
        <p:spPr/>
        <p:txBody>
          <a:bodyPr>
            <a:normAutofit fontScale="90000"/>
          </a:bodyPr>
          <a:lstStyle/>
          <a:p>
            <a:r>
              <a:rPr lang="en-GB" dirty="0"/>
              <a:t>What will happen when I start treatment?</a:t>
            </a:r>
          </a:p>
        </p:txBody>
      </p:sp>
    </p:spTree>
    <p:extLst>
      <p:ext uri="{BB962C8B-B14F-4D97-AF65-F5344CB8AC3E}">
        <p14:creationId xmlns:p14="http://schemas.microsoft.com/office/powerpoint/2010/main" val="218652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4975CD-D2B0-8F9A-93EF-CAF9F85A1937}"/>
              </a:ext>
            </a:extLst>
          </p:cNvPr>
          <p:cNvSpPr>
            <a:spLocks noGrp="1"/>
          </p:cNvSpPr>
          <p:nvPr>
            <p:ph type="title"/>
          </p:nvPr>
        </p:nvSpPr>
        <p:spPr/>
        <p:txBody>
          <a:bodyPr/>
          <a:lstStyle/>
          <a:p>
            <a:r>
              <a:rPr lang="en-GB" dirty="0"/>
              <a:t>Treatment Machine</a:t>
            </a:r>
          </a:p>
        </p:txBody>
      </p:sp>
      <p:pic>
        <p:nvPicPr>
          <p:cNvPr id="1026" name="Picture 2" descr="Image preview">
            <a:extLst>
              <a:ext uri="{FF2B5EF4-FFF2-40B4-BE49-F238E27FC236}">
                <a16:creationId xmlns:a16="http://schemas.microsoft.com/office/drawing/2014/main" id="{0C48C102-B047-8CE5-0D2C-507B28B11C6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75152" y="2674938"/>
            <a:ext cx="4601633" cy="3451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A39CF03-8D78-334A-B53F-D263E5D551D5}"/>
              </a:ext>
            </a:extLst>
          </p:cNvPr>
          <p:cNvSpPr/>
          <p:nvPr/>
        </p:nvSpPr>
        <p:spPr>
          <a:xfrm>
            <a:off x="251520" y="2674938"/>
            <a:ext cx="1872208" cy="14741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The treatment </a:t>
            </a:r>
          </a:p>
          <a:p>
            <a:r>
              <a:rPr lang="en-GB" dirty="0"/>
              <a:t>The treatment </a:t>
            </a:r>
          </a:p>
          <a:p>
            <a:r>
              <a:rPr lang="en-GB" dirty="0"/>
              <a:t>comes from this part of the machine.</a:t>
            </a:r>
          </a:p>
          <a:p>
            <a:endParaRPr lang="en-GB" dirty="0"/>
          </a:p>
          <a:p>
            <a:endParaRPr lang="en-GB" dirty="0"/>
          </a:p>
        </p:txBody>
      </p:sp>
      <p:sp>
        <p:nvSpPr>
          <p:cNvPr id="15" name="Rectangle 14">
            <a:extLst>
              <a:ext uri="{FF2B5EF4-FFF2-40B4-BE49-F238E27FC236}">
                <a16:creationId xmlns:a16="http://schemas.microsoft.com/office/drawing/2014/main" id="{46048E4C-4399-D970-F7CB-2CE2493089A7}"/>
              </a:ext>
            </a:extLst>
          </p:cNvPr>
          <p:cNvSpPr/>
          <p:nvPr/>
        </p:nvSpPr>
        <p:spPr>
          <a:xfrm>
            <a:off x="7028209" y="3356991"/>
            <a:ext cx="1864271" cy="21602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There will be a radiographer at the side of you to help move you into the correct position. </a:t>
            </a:r>
          </a:p>
        </p:txBody>
      </p:sp>
      <p:sp>
        <p:nvSpPr>
          <p:cNvPr id="26" name="Rectangle 25">
            <a:extLst>
              <a:ext uri="{FF2B5EF4-FFF2-40B4-BE49-F238E27FC236}">
                <a16:creationId xmlns:a16="http://schemas.microsoft.com/office/drawing/2014/main" id="{C4C3E64F-4B81-B399-CC05-CDD323139FE6}"/>
              </a:ext>
            </a:extLst>
          </p:cNvPr>
          <p:cNvSpPr/>
          <p:nvPr/>
        </p:nvSpPr>
        <p:spPr>
          <a:xfrm>
            <a:off x="251520" y="4365104"/>
            <a:ext cx="1872208" cy="17610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We take an x ray image daily to ensure you are in the correct position for your treatment.</a:t>
            </a:r>
          </a:p>
        </p:txBody>
      </p:sp>
    </p:spTree>
    <p:extLst>
      <p:ext uri="{BB962C8B-B14F-4D97-AF65-F5344CB8AC3E}">
        <p14:creationId xmlns:p14="http://schemas.microsoft.com/office/powerpoint/2010/main" val="2362156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Surface Guided System</a:t>
            </a:r>
          </a:p>
        </p:txBody>
      </p:sp>
      <p:sp>
        <p:nvSpPr>
          <p:cNvPr id="2" name="Rectangle 1">
            <a:extLst>
              <a:ext uri="{FF2B5EF4-FFF2-40B4-BE49-F238E27FC236}">
                <a16:creationId xmlns:a16="http://schemas.microsoft.com/office/drawing/2014/main" id="{4D63EE64-D197-173F-B446-79F2961D4A3E}"/>
              </a:ext>
            </a:extLst>
          </p:cNvPr>
          <p:cNvSpPr/>
          <p:nvPr/>
        </p:nvSpPr>
        <p:spPr>
          <a:xfrm>
            <a:off x="5508104" y="3485857"/>
            <a:ext cx="3294103" cy="29883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No need for tattoos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3 infrared cameras on the ceiling will be used to help align you for your treatment using thousands of point, so you may notice a red light at times.</a:t>
            </a:r>
          </a:p>
          <a:p>
            <a:pPr marL="285750" indent="-285750">
              <a:buFont typeface="Arial" panose="020B0604020202020204" pitchFamily="34" charset="0"/>
              <a:buChar char="•"/>
            </a:pPr>
            <a:endParaRPr lang="en-GB" dirty="0"/>
          </a:p>
        </p:txBody>
      </p:sp>
      <p:pic>
        <p:nvPicPr>
          <p:cNvPr id="11" name="Picture 10">
            <a:extLst>
              <a:ext uri="{FF2B5EF4-FFF2-40B4-BE49-F238E27FC236}">
                <a16:creationId xmlns:a16="http://schemas.microsoft.com/office/drawing/2014/main" id="{CFAD1CA2-1A54-5F03-7011-BF858B1712A7}"/>
              </a:ext>
            </a:extLst>
          </p:cNvPr>
          <p:cNvPicPr>
            <a:picLocks noChangeAspect="1"/>
          </p:cNvPicPr>
          <p:nvPr/>
        </p:nvPicPr>
        <p:blipFill>
          <a:blip r:embed="rId3"/>
          <a:stretch>
            <a:fillRect/>
          </a:stretch>
        </p:blipFill>
        <p:spPr>
          <a:xfrm>
            <a:off x="323528" y="2678608"/>
            <a:ext cx="4876800" cy="3228975"/>
          </a:xfrm>
          <a:prstGeom prst="rect">
            <a:avLst/>
          </a:prstGeom>
        </p:spPr>
      </p:pic>
      <p:pic>
        <p:nvPicPr>
          <p:cNvPr id="5" name="Picture 4">
            <a:extLst>
              <a:ext uri="{FF2B5EF4-FFF2-40B4-BE49-F238E27FC236}">
                <a16:creationId xmlns:a16="http://schemas.microsoft.com/office/drawing/2014/main" id="{C9B4F025-8AFD-66AC-14DE-C9629B72B5CF}"/>
              </a:ext>
            </a:extLst>
          </p:cNvPr>
          <p:cNvPicPr>
            <a:picLocks noChangeAspect="1"/>
          </p:cNvPicPr>
          <p:nvPr/>
        </p:nvPicPr>
        <p:blipFill>
          <a:blip r:embed="rId4"/>
          <a:stretch>
            <a:fillRect/>
          </a:stretch>
        </p:blipFill>
        <p:spPr>
          <a:xfrm>
            <a:off x="6300192" y="1429221"/>
            <a:ext cx="1729929" cy="1942923"/>
          </a:xfrm>
          <a:prstGeom prst="rect">
            <a:avLst/>
          </a:prstGeom>
        </p:spPr>
      </p:pic>
    </p:spTree>
    <p:extLst>
      <p:ext uri="{BB962C8B-B14F-4D97-AF65-F5344CB8AC3E}">
        <p14:creationId xmlns:p14="http://schemas.microsoft.com/office/powerpoint/2010/main" val="3094869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The Radiation Beam Position</a:t>
            </a:r>
          </a:p>
        </p:txBody>
      </p:sp>
      <p:pic>
        <p:nvPicPr>
          <p:cNvPr id="4" name="Content Placeholder 3" descr="C:\Users\oncologyrt\AppData\Local\Microsoft\Windows\Temporary Internet Files\Content.IE5\K7DNNG79\Capture 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068960"/>
            <a:ext cx="4104456" cy="2520280"/>
          </a:xfrm>
          <a:prstGeom prst="rect">
            <a:avLst/>
          </a:prstGeom>
          <a:noFill/>
          <a:ln>
            <a:noFill/>
          </a:ln>
        </p:spPr>
      </p:pic>
      <p:pic>
        <p:nvPicPr>
          <p:cNvPr id="5" name="Picture 4" descr="C:\Users\oncologyrt\AppData\Local\Microsoft\Windows\Temporary Internet Files\Content.IE5\9UIL95Z5\Capture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5814" y="3068960"/>
            <a:ext cx="4017883" cy="2520280"/>
          </a:xfrm>
          <a:prstGeom prst="rect">
            <a:avLst/>
          </a:prstGeom>
          <a:noFill/>
          <a:ln>
            <a:noFill/>
          </a:ln>
        </p:spPr>
      </p:pic>
      <p:sp>
        <p:nvSpPr>
          <p:cNvPr id="2" name="Rectangle 1">
            <a:extLst>
              <a:ext uri="{FF2B5EF4-FFF2-40B4-BE49-F238E27FC236}">
                <a16:creationId xmlns:a16="http://schemas.microsoft.com/office/drawing/2014/main" id="{7E44BF31-EA50-0A31-5B7C-3AE6C7D327C7}"/>
              </a:ext>
            </a:extLst>
          </p:cNvPr>
          <p:cNvSpPr/>
          <p:nvPr/>
        </p:nvSpPr>
        <p:spPr>
          <a:xfrm>
            <a:off x="312433" y="5733256"/>
            <a:ext cx="8291264" cy="9807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The treatment machine will move around you, but it will not touch you at any point. It is really important to keep as still as possible at all times.</a:t>
            </a:r>
          </a:p>
        </p:txBody>
      </p:sp>
    </p:spTree>
    <p:extLst>
      <p:ext uri="{BB962C8B-B14F-4D97-AF65-F5344CB8AC3E}">
        <p14:creationId xmlns:p14="http://schemas.microsoft.com/office/powerpoint/2010/main" val="1118839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We have </a:t>
            </a:r>
            <a:r>
              <a:rPr lang="en-GB" b="1" u="sng" dirty="0">
                <a:solidFill>
                  <a:srgbClr val="FF0000"/>
                </a:solidFill>
              </a:rPr>
              <a:t>male and female </a:t>
            </a:r>
            <a:r>
              <a:rPr lang="en-GB" dirty="0"/>
              <a:t>radiographers in the dept</a:t>
            </a:r>
          </a:p>
          <a:p>
            <a:r>
              <a:rPr lang="en-GB" dirty="0"/>
              <a:t>We work in small teams, there will be a minimum of 2 radiographers at each treatment session.</a:t>
            </a:r>
          </a:p>
          <a:p>
            <a:r>
              <a:rPr lang="en-GB" dirty="0"/>
              <a:t>We also have students who are training for their degree who are supervised by qualified Radiographers at all times.</a:t>
            </a:r>
          </a:p>
          <a:p>
            <a:r>
              <a:rPr lang="en-GB" dirty="0"/>
              <a:t>We have Care Assistants who assist with non – treatment procedures.</a:t>
            </a:r>
          </a:p>
          <a:p>
            <a:endParaRPr lang="en-GB" dirty="0"/>
          </a:p>
          <a:p>
            <a:pPr marL="0" indent="0">
              <a:buNone/>
            </a:pPr>
            <a:endParaRPr lang="en-GB" dirty="0"/>
          </a:p>
        </p:txBody>
      </p:sp>
      <p:sp>
        <p:nvSpPr>
          <p:cNvPr id="2" name="Title 1"/>
          <p:cNvSpPr>
            <a:spLocks noGrp="1"/>
          </p:cNvSpPr>
          <p:nvPr>
            <p:ph type="title"/>
          </p:nvPr>
        </p:nvSpPr>
        <p:spPr/>
        <p:txBody>
          <a:bodyPr/>
          <a:lstStyle/>
          <a:p>
            <a:r>
              <a:rPr lang="en-GB" dirty="0"/>
              <a:t>Who will treat me?</a:t>
            </a:r>
          </a:p>
        </p:txBody>
      </p:sp>
    </p:spTree>
    <p:extLst>
      <p:ext uri="{BB962C8B-B14F-4D97-AF65-F5344CB8AC3E}">
        <p14:creationId xmlns:p14="http://schemas.microsoft.com/office/powerpoint/2010/main" val="2214567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You will be seen by one of our Review Radiographers during your treatment</a:t>
            </a:r>
          </a:p>
          <a:p>
            <a:r>
              <a:rPr lang="en-GB" dirty="0"/>
              <a:t>They will check how you are feeling and treat any side effects you may experience.</a:t>
            </a:r>
          </a:p>
          <a:p>
            <a:r>
              <a:rPr lang="en-GB" dirty="0"/>
              <a:t>They also ensure that you have all the information you need during your course of treatment.</a:t>
            </a:r>
          </a:p>
        </p:txBody>
      </p:sp>
      <p:sp>
        <p:nvSpPr>
          <p:cNvPr id="2" name="Title 1"/>
          <p:cNvSpPr>
            <a:spLocks noGrp="1"/>
          </p:cNvSpPr>
          <p:nvPr>
            <p:ph type="title"/>
          </p:nvPr>
        </p:nvSpPr>
        <p:spPr/>
        <p:txBody>
          <a:bodyPr/>
          <a:lstStyle/>
          <a:p>
            <a:r>
              <a:rPr lang="en-GB" dirty="0"/>
              <a:t>The Review Radiographer</a:t>
            </a:r>
          </a:p>
        </p:txBody>
      </p:sp>
    </p:spTree>
    <p:extLst>
      <p:ext uri="{BB962C8B-B14F-4D97-AF65-F5344CB8AC3E}">
        <p14:creationId xmlns:p14="http://schemas.microsoft.com/office/powerpoint/2010/main" val="3862054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GB" dirty="0"/>
          </a:p>
          <a:p>
            <a:r>
              <a:rPr lang="en-GB" dirty="0"/>
              <a:t>The main side effect is skin redness/ soreness, breast swelling/discomfort and you can also feel tired during this time.</a:t>
            </a:r>
          </a:p>
          <a:p>
            <a:r>
              <a:rPr lang="en-GB" dirty="0"/>
              <a:t>There are also longer term side effects which may happen months/years after and may be permanent. These can be found on your consent form. </a:t>
            </a:r>
          </a:p>
          <a:p>
            <a:endParaRPr lang="en-GB" dirty="0"/>
          </a:p>
          <a:p>
            <a:endParaRPr lang="en-GB" dirty="0"/>
          </a:p>
        </p:txBody>
      </p:sp>
      <p:sp>
        <p:nvSpPr>
          <p:cNvPr id="2" name="Title 1"/>
          <p:cNvSpPr>
            <a:spLocks noGrp="1"/>
          </p:cNvSpPr>
          <p:nvPr>
            <p:ph type="title"/>
          </p:nvPr>
        </p:nvSpPr>
        <p:spPr/>
        <p:txBody>
          <a:bodyPr/>
          <a:lstStyle/>
          <a:p>
            <a:r>
              <a:rPr lang="en-GB" dirty="0"/>
              <a:t>Will I have any side effects?</a:t>
            </a:r>
          </a:p>
        </p:txBody>
      </p:sp>
    </p:spTree>
    <p:extLst>
      <p:ext uri="{BB962C8B-B14F-4D97-AF65-F5344CB8AC3E}">
        <p14:creationId xmlns:p14="http://schemas.microsoft.com/office/powerpoint/2010/main" val="3386682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564904"/>
            <a:ext cx="7408333" cy="4176463"/>
          </a:xfrm>
        </p:spPr>
        <p:txBody>
          <a:bodyPr>
            <a:normAutofit lnSpcReduction="10000"/>
          </a:bodyPr>
          <a:lstStyle/>
          <a:p>
            <a:r>
              <a:rPr lang="en-GB" dirty="0"/>
              <a:t>It is really important to moisturise the area being treated. It is difficult at this stage to know where the treatment fields will be but, you need to ensure from your earlobes to rib cage, front and back are moisturised. We recommend twice daily, there is no need to wash off the cream prior to your treatment. Just ensure it is well absorbed!</a:t>
            </a:r>
          </a:p>
          <a:p>
            <a:r>
              <a:rPr lang="en-GB" dirty="0"/>
              <a:t>You may wear deodorant throughout your treatment.</a:t>
            </a:r>
          </a:p>
          <a:p>
            <a:r>
              <a:rPr lang="en-GB" dirty="0"/>
              <a:t>Avoid clothes that are tight fitting and under wired bras as this may cause friction and irritation.</a:t>
            </a:r>
          </a:p>
          <a:p>
            <a:r>
              <a:rPr lang="en-GB" dirty="0"/>
              <a:t>Avoid sun exposure to the area having treatment.</a:t>
            </a:r>
          </a:p>
        </p:txBody>
      </p:sp>
      <p:sp>
        <p:nvSpPr>
          <p:cNvPr id="2" name="Title 1"/>
          <p:cNvSpPr>
            <a:spLocks noGrp="1"/>
          </p:cNvSpPr>
          <p:nvPr>
            <p:ph type="title"/>
          </p:nvPr>
        </p:nvSpPr>
        <p:spPr/>
        <p:txBody>
          <a:bodyPr/>
          <a:lstStyle/>
          <a:p>
            <a:r>
              <a:rPr lang="en-GB" dirty="0"/>
              <a:t>Skin Care</a:t>
            </a:r>
          </a:p>
        </p:txBody>
      </p:sp>
    </p:spTree>
    <p:extLst>
      <p:ext uri="{BB962C8B-B14F-4D97-AF65-F5344CB8AC3E}">
        <p14:creationId xmlns:p14="http://schemas.microsoft.com/office/powerpoint/2010/main" val="3498496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025433-A21A-AA01-6D51-6F87144340ED}"/>
              </a:ext>
            </a:extLst>
          </p:cNvPr>
          <p:cNvSpPr>
            <a:spLocks noGrp="1"/>
          </p:cNvSpPr>
          <p:nvPr>
            <p:ph type="title"/>
          </p:nvPr>
        </p:nvSpPr>
        <p:spPr/>
        <p:txBody>
          <a:bodyPr/>
          <a:lstStyle/>
          <a:p>
            <a:r>
              <a:rPr lang="en-GB" dirty="0"/>
              <a:t>Self-help tips</a:t>
            </a:r>
          </a:p>
        </p:txBody>
      </p:sp>
      <p:pic>
        <p:nvPicPr>
          <p:cNvPr id="4" name="Picture 2">
            <a:extLst>
              <a:ext uri="{FF2B5EF4-FFF2-40B4-BE49-F238E27FC236}">
                <a16:creationId xmlns:a16="http://schemas.microsoft.com/office/drawing/2014/main" id="{167F7CB9-A554-FBA6-265D-F0CD6694BC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2619375"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3">
            <a:extLst>
              <a:ext uri="{FF2B5EF4-FFF2-40B4-BE49-F238E27FC236}">
                <a16:creationId xmlns:a16="http://schemas.microsoft.com/office/drawing/2014/main" id="{B7FA1847-B025-F8E6-EBE4-2D31E0B60D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69" r="33863"/>
          <a:stretch/>
        </p:blipFill>
        <p:spPr bwMode="auto">
          <a:xfrm rot="5400000">
            <a:off x="2536019" y="3975174"/>
            <a:ext cx="195644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Download Stickmen Walking Follow Royalty-Free Vector Graphic - Pixabay">
            <a:extLst>
              <a:ext uri="{FF2B5EF4-FFF2-40B4-BE49-F238E27FC236}">
                <a16:creationId xmlns:a16="http://schemas.microsoft.com/office/drawing/2014/main" id="{BCEE03A7-7539-091D-C189-0536FB0F9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169" y="4833361"/>
            <a:ext cx="2609850" cy="1752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68991B7-4C58-1F49-3F26-6310BCFDBE9F}"/>
              </a:ext>
            </a:extLst>
          </p:cNvPr>
          <p:cNvSpPr/>
          <p:nvPr/>
        </p:nvSpPr>
        <p:spPr>
          <a:xfrm>
            <a:off x="5196870" y="2636912"/>
            <a:ext cx="2016224" cy="17430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Hydration, a varied diet and gentle exercise may be beneficial during this time.</a:t>
            </a:r>
          </a:p>
        </p:txBody>
      </p:sp>
    </p:spTree>
    <p:extLst>
      <p:ext uri="{BB962C8B-B14F-4D97-AF65-F5344CB8AC3E}">
        <p14:creationId xmlns:p14="http://schemas.microsoft.com/office/powerpoint/2010/main" val="242456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endParaRPr lang="en-GB" dirty="0"/>
          </a:p>
          <a:p>
            <a:r>
              <a:rPr lang="en-GB" dirty="0"/>
              <a:t>High energy x-rays that are delivered by a machine called a linear accelerator.</a:t>
            </a:r>
          </a:p>
          <a:p>
            <a:pPr marL="0" indent="0">
              <a:buNone/>
            </a:pPr>
            <a:endParaRPr lang="en-GB" dirty="0"/>
          </a:p>
          <a:p>
            <a:r>
              <a:rPr lang="en-GB" dirty="0"/>
              <a:t>If child bearing age (up to age 55) you are advised NOT to become pregnant prior to and during treatment. You will be asked to sign a declaration at your CT appointment</a:t>
            </a:r>
          </a:p>
          <a:p>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sp>
        <p:nvSpPr>
          <p:cNvPr id="5" name="Title 4"/>
          <p:cNvSpPr>
            <a:spLocks noGrp="1"/>
          </p:cNvSpPr>
          <p:nvPr>
            <p:ph type="title"/>
          </p:nvPr>
        </p:nvSpPr>
        <p:spPr/>
        <p:txBody>
          <a:bodyPr/>
          <a:lstStyle/>
          <a:p>
            <a:r>
              <a:rPr lang="en-GB" dirty="0"/>
              <a:t>What is Radiotherapy?</a:t>
            </a:r>
          </a:p>
        </p:txBody>
      </p:sp>
    </p:spTree>
    <p:extLst>
      <p:ext uri="{BB962C8B-B14F-4D97-AF65-F5344CB8AC3E}">
        <p14:creationId xmlns:p14="http://schemas.microsoft.com/office/powerpoint/2010/main" val="4019939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You can expect your treatment reactions to continue for up to 2 – 3 weeks after your course of treatment so please carry on with your skin care routine.</a:t>
            </a:r>
          </a:p>
          <a:p>
            <a:endParaRPr lang="en-GB" dirty="0"/>
          </a:p>
          <a:p>
            <a:r>
              <a:rPr lang="en-GB" dirty="0"/>
              <a:t>You will be given a follow up appointment with your doctor for approximately 6 – 8 weeks after you finish your treatment</a:t>
            </a:r>
          </a:p>
        </p:txBody>
      </p:sp>
      <p:sp>
        <p:nvSpPr>
          <p:cNvPr id="2" name="Title 1"/>
          <p:cNvSpPr>
            <a:spLocks noGrp="1"/>
          </p:cNvSpPr>
          <p:nvPr>
            <p:ph type="title"/>
          </p:nvPr>
        </p:nvSpPr>
        <p:spPr/>
        <p:txBody>
          <a:bodyPr>
            <a:normAutofit fontScale="90000"/>
          </a:bodyPr>
          <a:lstStyle/>
          <a:p>
            <a:r>
              <a:rPr lang="en-GB" dirty="0"/>
              <a:t>What happens after I finish treatment?</a:t>
            </a:r>
          </a:p>
        </p:txBody>
      </p:sp>
    </p:spTree>
    <p:extLst>
      <p:ext uri="{BB962C8B-B14F-4D97-AF65-F5344CB8AC3E}">
        <p14:creationId xmlns:p14="http://schemas.microsoft.com/office/powerpoint/2010/main" val="3578310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a:t>You will be given your start date for treatment at your CT scan.</a:t>
            </a:r>
          </a:p>
          <a:p>
            <a:r>
              <a:rPr lang="en-GB" dirty="0"/>
              <a:t>You will only be given the time for your first day of treatment and on that 1</a:t>
            </a:r>
            <a:r>
              <a:rPr lang="en-GB" baseline="30000" dirty="0"/>
              <a:t>st</a:t>
            </a:r>
            <a:r>
              <a:rPr lang="en-GB" dirty="0"/>
              <a:t> day you will get the times for the rest of the week. </a:t>
            </a:r>
          </a:p>
          <a:p>
            <a:r>
              <a:rPr lang="en-GB" dirty="0"/>
              <a:t>You will be given your other treatment appointment times each Friday.</a:t>
            </a:r>
          </a:p>
          <a:p>
            <a:r>
              <a:rPr lang="en-GB" dirty="0"/>
              <a:t>Please notify the Radiographers of any other medical appointments you may have ASAP to allow us to plan in advance. </a:t>
            </a:r>
          </a:p>
          <a:p>
            <a:endParaRPr lang="en-GB" dirty="0"/>
          </a:p>
          <a:p>
            <a:endParaRPr lang="en-GB" dirty="0"/>
          </a:p>
        </p:txBody>
      </p:sp>
      <p:sp>
        <p:nvSpPr>
          <p:cNvPr id="2" name="Title 1"/>
          <p:cNvSpPr>
            <a:spLocks noGrp="1"/>
          </p:cNvSpPr>
          <p:nvPr>
            <p:ph type="title"/>
          </p:nvPr>
        </p:nvSpPr>
        <p:spPr/>
        <p:txBody>
          <a:bodyPr/>
          <a:lstStyle/>
          <a:p>
            <a:r>
              <a:rPr lang="en-GB" dirty="0"/>
              <a:t>Appointments</a:t>
            </a:r>
          </a:p>
        </p:txBody>
      </p:sp>
    </p:spTree>
    <p:extLst>
      <p:ext uri="{BB962C8B-B14F-4D97-AF65-F5344CB8AC3E}">
        <p14:creationId xmlns:p14="http://schemas.microsoft.com/office/powerpoint/2010/main" val="480242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dirty="0"/>
              <a:t>If you become unwell before or during your course of treatment; please take a lateral flow test. If this gives a positive result please contact the department. </a:t>
            </a:r>
          </a:p>
          <a:p>
            <a:pPr lvl="0"/>
            <a:r>
              <a:rPr lang="en-GB" dirty="0"/>
              <a:t>We will still be able to treat you, but we will need to put additional protection in place to safeguard other patients’ and the radiographers.</a:t>
            </a:r>
          </a:p>
          <a:p>
            <a:endParaRPr lang="en-GB" dirty="0"/>
          </a:p>
        </p:txBody>
      </p:sp>
      <p:sp>
        <p:nvSpPr>
          <p:cNvPr id="3" name="Title 2"/>
          <p:cNvSpPr>
            <a:spLocks noGrp="1"/>
          </p:cNvSpPr>
          <p:nvPr>
            <p:ph type="title"/>
          </p:nvPr>
        </p:nvSpPr>
        <p:spPr/>
        <p:txBody>
          <a:bodyPr/>
          <a:lstStyle/>
          <a:p>
            <a:r>
              <a:rPr lang="en-GB"/>
              <a:t>COVID ?</a:t>
            </a:r>
          </a:p>
        </p:txBody>
      </p:sp>
    </p:spTree>
    <p:extLst>
      <p:ext uri="{BB962C8B-B14F-4D97-AF65-F5344CB8AC3E}">
        <p14:creationId xmlns:p14="http://schemas.microsoft.com/office/powerpoint/2010/main" val="1994320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dirty="0"/>
          </a:p>
          <a:p>
            <a:r>
              <a:rPr lang="en-GB" sz="4000" dirty="0"/>
              <a:t>You will be able to park for free for all of your Radiotherapy treatments including today.</a:t>
            </a:r>
          </a:p>
          <a:p>
            <a:endParaRPr lang="en-GB" dirty="0"/>
          </a:p>
        </p:txBody>
      </p:sp>
      <p:sp>
        <p:nvSpPr>
          <p:cNvPr id="3" name="Title 2"/>
          <p:cNvSpPr>
            <a:spLocks noGrp="1"/>
          </p:cNvSpPr>
          <p:nvPr>
            <p:ph type="title"/>
          </p:nvPr>
        </p:nvSpPr>
        <p:spPr/>
        <p:txBody>
          <a:bodyPr/>
          <a:lstStyle/>
          <a:p>
            <a:r>
              <a:rPr lang="en-GB" dirty="0"/>
              <a:t>Car Park</a:t>
            </a:r>
          </a:p>
        </p:txBody>
      </p:sp>
    </p:spTree>
    <p:extLst>
      <p:ext uri="{BB962C8B-B14F-4D97-AF65-F5344CB8AC3E}">
        <p14:creationId xmlns:p14="http://schemas.microsoft.com/office/powerpoint/2010/main" val="4269028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F235F5-C3F6-CADE-2918-3AA0D91D5287}"/>
              </a:ext>
            </a:extLst>
          </p:cNvPr>
          <p:cNvSpPr>
            <a:spLocks noGrp="1"/>
          </p:cNvSpPr>
          <p:nvPr>
            <p:ph idx="1"/>
          </p:nvPr>
        </p:nvSpPr>
        <p:spPr/>
        <p:txBody>
          <a:bodyPr>
            <a:normAutofit fontScale="92500" lnSpcReduction="10000"/>
          </a:bodyPr>
          <a:lstStyle/>
          <a:p>
            <a:r>
              <a:rPr lang="en-GB" dirty="0"/>
              <a:t>If you have any concerns regarding wound healing, swelling, redness, hot to touch, or fluid build-up (seroma) in the surgical area. </a:t>
            </a:r>
          </a:p>
          <a:p>
            <a:pPr marL="0" indent="0">
              <a:buNone/>
            </a:pPr>
            <a:r>
              <a:rPr lang="en-GB" dirty="0"/>
              <a:t>     any arm mobility concerns.</a:t>
            </a:r>
          </a:p>
          <a:p>
            <a:pPr marL="0" indent="0">
              <a:buNone/>
            </a:pPr>
            <a:r>
              <a:rPr lang="en-GB" dirty="0"/>
              <a:t>     please make a member of the team aware before you</a:t>
            </a:r>
          </a:p>
          <a:p>
            <a:pPr marL="0" indent="0">
              <a:buNone/>
            </a:pPr>
            <a:r>
              <a:rPr lang="en-GB" dirty="0"/>
              <a:t>     leave today. We will arrange to take you back to the</a:t>
            </a:r>
          </a:p>
          <a:p>
            <a:pPr marL="0" indent="0">
              <a:buNone/>
            </a:pPr>
            <a:r>
              <a:rPr lang="en-GB" dirty="0"/>
              <a:t>     department to be checked by a radiographer.</a:t>
            </a:r>
          </a:p>
          <a:p>
            <a:pPr marL="0" indent="0">
              <a:buNone/>
            </a:pPr>
            <a:r>
              <a:rPr lang="en-GB" dirty="0"/>
              <a:t>     </a:t>
            </a:r>
            <a:r>
              <a:rPr lang="en-GB" sz="5200" dirty="0"/>
              <a:t>Thank you, any Questions?</a:t>
            </a:r>
          </a:p>
        </p:txBody>
      </p:sp>
      <p:sp>
        <p:nvSpPr>
          <p:cNvPr id="3" name="Title 2">
            <a:extLst>
              <a:ext uri="{FF2B5EF4-FFF2-40B4-BE49-F238E27FC236}">
                <a16:creationId xmlns:a16="http://schemas.microsoft.com/office/drawing/2014/main" id="{562DBBA6-185C-E78B-514C-BCD227C0AA0A}"/>
              </a:ext>
            </a:extLst>
          </p:cNvPr>
          <p:cNvSpPr>
            <a:spLocks noGrp="1"/>
          </p:cNvSpPr>
          <p:nvPr>
            <p:ph type="title"/>
          </p:nvPr>
        </p:nvSpPr>
        <p:spPr/>
        <p:txBody>
          <a:bodyPr/>
          <a:lstStyle/>
          <a:p>
            <a:r>
              <a:rPr lang="en-GB" dirty="0"/>
              <a:t>Any concerns?</a:t>
            </a:r>
          </a:p>
        </p:txBody>
      </p:sp>
    </p:spTree>
    <p:extLst>
      <p:ext uri="{BB962C8B-B14F-4D97-AF65-F5344CB8AC3E}">
        <p14:creationId xmlns:p14="http://schemas.microsoft.com/office/powerpoint/2010/main" val="3015859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384FC4-3611-1842-274F-43F919A8D36C}"/>
              </a:ext>
            </a:extLst>
          </p:cNvPr>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GB" sz="2400" dirty="0"/>
              <a:t>It is important to have good arm mobility so you can achieve the position we require for your CT scan and for treatment. You will be in this treatment position for up to 15 - 20minutes for your CT appointment and for your radiotherapy treatment.</a:t>
            </a:r>
          </a:p>
          <a:p>
            <a:pPr marL="285750" indent="-285750">
              <a:buFont typeface="Arial" panose="020B0604020202020204" pitchFamily="34" charset="0"/>
              <a:buChar char="•"/>
            </a:pPr>
            <a:r>
              <a:rPr lang="en-GB" sz="2400" dirty="0"/>
              <a:t>If you have any arm mobility issues, and unsure if you can maintain the arm position needed for your CT scan and treatment, please can you let us know today.</a:t>
            </a:r>
          </a:p>
          <a:p>
            <a:pPr marL="285750" indent="-285750">
              <a:buFont typeface="Arial" panose="020B0604020202020204" pitchFamily="34" charset="0"/>
              <a:buChar char="•"/>
            </a:pPr>
            <a:r>
              <a:rPr lang="en-GB" sz="2400" dirty="0"/>
              <a:t>It is really important to carry on with the exercises you have been given by the breast care nurses.</a:t>
            </a:r>
          </a:p>
          <a:p>
            <a:endParaRPr lang="en-GB" dirty="0"/>
          </a:p>
        </p:txBody>
      </p:sp>
      <p:sp>
        <p:nvSpPr>
          <p:cNvPr id="3" name="Title 2">
            <a:extLst>
              <a:ext uri="{FF2B5EF4-FFF2-40B4-BE49-F238E27FC236}">
                <a16:creationId xmlns:a16="http://schemas.microsoft.com/office/drawing/2014/main" id="{86DEAD20-A7A5-C5E5-7A92-D7C857BE86BF}"/>
              </a:ext>
            </a:extLst>
          </p:cNvPr>
          <p:cNvSpPr>
            <a:spLocks noGrp="1"/>
          </p:cNvSpPr>
          <p:nvPr>
            <p:ph type="title"/>
          </p:nvPr>
        </p:nvSpPr>
        <p:spPr/>
        <p:txBody>
          <a:bodyPr/>
          <a:lstStyle/>
          <a:p>
            <a:r>
              <a:rPr lang="en-GB" dirty="0"/>
              <a:t>Arm mobility</a:t>
            </a:r>
          </a:p>
        </p:txBody>
      </p:sp>
    </p:spTree>
    <p:extLst>
      <p:ext uri="{BB962C8B-B14F-4D97-AF65-F5344CB8AC3E}">
        <p14:creationId xmlns:p14="http://schemas.microsoft.com/office/powerpoint/2010/main" val="652319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DC86-E260-2ED4-41CD-24F6C3C35E9B}"/>
              </a:ext>
            </a:extLst>
          </p:cNvPr>
          <p:cNvSpPr>
            <a:spLocks noGrp="1"/>
          </p:cNvSpPr>
          <p:nvPr>
            <p:ph type="title"/>
          </p:nvPr>
        </p:nvSpPr>
        <p:spPr/>
        <p:txBody>
          <a:bodyPr/>
          <a:lstStyle/>
          <a:p>
            <a:r>
              <a:rPr lang="en-GB" dirty="0"/>
              <a:t>Positioning equipment used.</a:t>
            </a:r>
          </a:p>
        </p:txBody>
      </p:sp>
      <p:pic>
        <p:nvPicPr>
          <p:cNvPr id="1026" name="Picture 2" descr="Image preview">
            <a:extLst>
              <a:ext uri="{FF2B5EF4-FFF2-40B4-BE49-F238E27FC236}">
                <a16:creationId xmlns:a16="http://schemas.microsoft.com/office/drawing/2014/main" id="{50D0D233-CD10-9DD4-54D5-705D1C6E7C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780928"/>
            <a:ext cx="4860032" cy="36450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1E2CFA2-D58D-7009-6811-9E9B92046BCF}"/>
              </a:ext>
            </a:extLst>
          </p:cNvPr>
          <p:cNvSpPr/>
          <p:nvPr/>
        </p:nvSpPr>
        <p:spPr>
          <a:xfrm>
            <a:off x="5590456" y="2780928"/>
            <a:ext cx="2437928" cy="364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t>Adjustable arm cups, head cushion and bottom wedge are all designed to help keep you in exactly the correct position during your CT appt and during your radiotherapy</a:t>
            </a:r>
            <a:r>
              <a:rPr lang="en-GB" dirty="0"/>
              <a:t> treatment.</a:t>
            </a:r>
            <a:endParaRPr lang="en-GB" sz="1800" dirty="0"/>
          </a:p>
          <a:p>
            <a:endParaRPr lang="en-GB" sz="1800" dirty="0"/>
          </a:p>
        </p:txBody>
      </p:sp>
    </p:spTree>
    <p:extLst>
      <p:ext uri="{BB962C8B-B14F-4D97-AF65-F5344CB8AC3E}">
        <p14:creationId xmlns:p14="http://schemas.microsoft.com/office/powerpoint/2010/main" val="411494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CD6A-78CC-E723-AE53-5D8DFB6E18AC}"/>
              </a:ext>
            </a:extLst>
          </p:cNvPr>
          <p:cNvSpPr>
            <a:spLocks noGrp="1"/>
          </p:cNvSpPr>
          <p:nvPr>
            <p:ph type="title"/>
          </p:nvPr>
        </p:nvSpPr>
        <p:spPr/>
        <p:txBody>
          <a:bodyPr/>
          <a:lstStyle/>
          <a:p>
            <a:r>
              <a:rPr lang="en-GB" dirty="0"/>
              <a:t>CT SCANNER</a:t>
            </a:r>
          </a:p>
        </p:txBody>
      </p:sp>
      <p:pic>
        <p:nvPicPr>
          <p:cNvPr id="2050" name="Picture 2" descr="Image preview">
            <a:extLst>
              <a:ext uri="{FF2B5EF4-FFF2-40B4-BE49-F238E27FC236}">
                <a16:creationId xmlns:a16="http://schemas.microsoft.com/office/drawing/2014/main" id="{486DA369-D908-8DD4-5147-5A69A57184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68006"/>
            <a:ext cx="5135555" cy="38516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0F3B3B2-74CD-17CF-7D3C-CE7B62FB30C0}"/>
              </a:ext>
            </a:extLst>
          </p:cNvPr>
          <p:cNvSpPr/>
          <p:nvPr/>
        </p:nvSpPr>
        <p:spPr>
          <a:xfrm>
            <a:off x="5652120" y="3140968"/>
            <a:ext cx="2664296" cy="33123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Adjustable eye screen so you can see your breathing trace.</a:t>
            </a:r>
          </a:p>
          <a:p>
            <a:pPr algn="ctr"/>
            <a:endParaRPr lang="en-GB" dirty="0"/>
          </a:p>
          <a:p>
            <a:pPr algn="ctr"/>
            <a:r>
              <a:rPr lang="en-GB" dirty="0"/>
              <a:t>This breathing marker box is positioned on your mid diaphragm and will help us to track your breathing with the help of cameras at the bottom of the treatment couch.</a:t>
            </a:r>
          </a:p>
        </p:txBody>
      </p:sp>
    </p:spTree>
    <p:extLst>
      <p:ext uri="{BB962C8B-B14F-4D97-AF65-F5344CB8AC3E}">
        <p14:creationId xmlns:p14="http://schemas.microsoft.com/office/powerpoint/2010/main" val="83952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DC9407-214A-AAD1-2AEF-5E7E9C22E71A}"/>
              </a:ext>
            </a:extLst>
          </p:cNvPr>
          <p:cNvSpPr>
            <a:spLocks noGrp="1"/>
          </p:cNvSpPr>
          <p:nvPr>
            <p:ph type="title"/>
          </p:nvPr>
        </p:nvSpPr>
        <p:spPr>
          <a:xfrm>
            <a:off x="457200" y="338328"/>
            <a:ext cx="8229600" cy="1252728"/>
          </a:xfrm>
        </p:spPr>
        <p:txBody>
          <a:bodyPr anchor="ctr">
            <a:normAutofit/>
          </a:bodyPr>
          <a:lstStyle/>
          <a:p>
            <a:r>
              <a:rPr lang="en-GB" dirty="0"/>
              <a:t>Alternative Equipment Used</a:t>
            </a:r>
          </a:p>
        </p:txBody>
      </p:sp>
      <p:pic>
        <p:nvPicPr>
          <p:cNvPr id="3074" name="Picture 2" descr="Image preview">
            <a:extLst>
              <a:ext uri="{FF2B5EF4-FFF2-40B4-BE49-F238E27FC236}">
                <a16:creationId xmlns:a16="http://schemas.microsoft.com/office/drawing/2014/main" id="{1931A81D-8387-708F-CB99-A634B730708D}"/>
              </a:ext>
            </a:extLst>
          </p:cNvPr>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l="16843"/>
          <a:stretch/>
        </p:blipFill>
        <p:spPr bwMode="auto">
          <a:xfrm>
            <a:off x="676655" y="2679192"/>
            <a:ext cx="3822192" cy="3447288"/>
          </a:xfrm>
          <a:prstGeom prst="rect">
            <a:avLst/>
          </a:prstGeom>
          <a:solidFill>
            <a:srgbClr val="FFFFFF"/>
          </a:solidFill>
        </p:spPr>
      </p:pic>
      <p:sp>
        <p:nvSpPr>
          <p:cNvPr id="3079" name="Content Placeholder 3">
            <a:extLst>
              <a:ext uri="{FF2B5EF4-FFF2-40B4-BE49-F238E27FC236}">
                <a16:creationId xmlns:a16="http://schemas.microsoft.com/office/drawing/2014/main" id="{1CDFE7D6-308A-C9EB-34D0-DFAAD88C9028}"/>
              </a:ext>
            </a:extLst>
          </p:cNvPr>
          <p:cNvSpPr>
            <a:spLocks noGrp="1"/>
          </p:cNvSpPr>
          <p:nvPr>
            <p:ph sz="quarter" idx="14"/>
          </p:nvPr>
        </p:nvSpPr>
        <p:spPr>
          <a:xfrm>
            <a:off x="4645152" y="2679192"/>
            <a:ext cx="3822192" cy="3447288"/>
          </a:xfrm>
        </p:spPr>
        <p:txBody>
          <a:bodyPr>
            <a:normAutofit lnSpcReduction="10000"/>
          </a:bodyPr>
          <a:lstStyle/>
          <a:p>
            <a:r>
              <a:rPr lang="en-US" dirty="0"/>
              <a:t>We may need to make a vac bag which is also used to aid positioning. </a:t>
            </a:r>
          </a:p>
          <a:p>
            <a:r>
              <a:rPr lang="en-US" dirty="0"/>
              <a:t>This is like a bean bag, it is </a:t>
            </a:r>
            <a:r>
              <a:rPr lang="en-US" dirty="0" err="1"/>
              <a:t>moulded</a:t>
            </a:r>
            <a:r>
              <a:rPr lang="en-US" dirty="0"/>
              <a:t> around you, the air is taken out. This then becomes rigid and used during your CT scan and radiotherapy.</a:t>
            </a:r>
          </a:p>
        </p:txBody>
      </p:sp>
    </p:spTree>
    <p:extLst>
      <p:ext uri="{BB962C8B-B14F-4D97-AF65-F5344CB8AC3E}">
        <p14:creationId xmlns:p14="http://schemas.microsoft.com/office/powerpoint/2010/main" val="515732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772816"/>
            <a:ext cx="8229600" cy="4785395"/>
          </a:xfrm>
        </p:spPr>
        <p:txBody>
          <a:bodyPr>
            <a:normAutofit fontScale="92500"/>
          </a:bodyPr>
          <a:lstStyle/>
          <a:p>
            <a:pPr marL="0" indent="0">
              <a:buNone/>
            </a:pPr>
            <a:endParaRPr lang="en-GB" dirty="0"/>
          </a:p>
          <a:p>
            <a:endParaRPr lang="en-GB" dirty="0"/>
          </a:p>
          <a:p>
            <a:r>
              <a:rPr lang="en-GB" dirty="0"/>
              <a:t>Although you will need to remove all of your top items of clothing, you are able to wear a thin strapped loose camisole/vest  top which will need to be lowered to your waist prior to your scan and treatment.</a:t>
            </a:r>
          </a:p>
          <a:p>
            <a:pPr marL="0" indent="0">
              <a:buNone/>
            </a:pPr>
            <a:endParaRPr lang="en-GB" dirty="0"/>
          </a:p>
          <a:p>
            <a:r>
              <a:rPr lang="en-GB" dirty="0"/>
              <a:t>We will then put some fine wire on your scar using some tape. This is so that the scar will show up on the scan.</a:t>
            </a:r>
          </a:p>
          <a:p>
            <a:endParaRPr lang="en-GB" dirty="0"/>
          </a:p>
          <a:p>
            <a:r>
              <a:rPr lang="en-GB" dirty="0"/>
              <a:t>We will place some markers on your chest which will show up on the scan and help your consultant to plan your radiotherapy.</a:t>
            </a:r>
          </a:p>
          <a:p>
            <a:endParaRPr lang="en-GB" dirty="0"/>
          </a:p>
          <a:p>
            <a:endParaRPr lang="en-GB" dirty="0"/>
          </a:p>
        </p:txBody>
      </p:sp>
      <p:sp>
        <p:nvSpPr>
          <p:cNvPr id="2" name="Title 1"/>
          <p:cNvSpPr>
            <a:spLocks noGrp="1"/>
          </p:cNvSpPr>
          <p:nvPr>
            <p:ph type="title"/>
          </p:nvPr>
        </p:nvSpPr>
        <p:spPr/>
        <p:txBody>
          <a:bodyPr/>
          <a:lstStyle/>
          <a:p>
            <a:r>
              <a:rPr lang="en-GB" dirty="0"/>
              <a:t>CT SCAN</a:t>
            </a:r>
          </a:p>
        </p:txBody>
      </p:sp>
    </p:spTree>
    <p:extLst>
      <p:ext uri="{BB962C8B-B14F-4D97-AF65-F5344CB8AC3E}">
        <p14:creationId xmlns:p14="http://schemas.microsoft.com/office/powerpoint/2010/main" val="243808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525963"/>
          </a:xfrm>
        </p:spPr>
        <p:txBody>
          <a:bodyPr>
            <a:normAutofit fontScale="92500" lnSpcReduction="20000"/>
          </a:bodyPr>
          <a:lstStyle/>
          <a:p>
            <a:pPr marL="0" indent="0">
              <a:buNone/>
            </a:pPr>
            <a:endParaRPr lang="en-GB" dirty="0"/>
          </a:p>
          <a:p>
            <a:endParaRPr lang="en-GB" dirty="0"/>
          </a:p>
          <a:p>
            <a:endParaRPr lang="en-GB" dirty="0"/>
          </a:p>
          <a:p>
            <a:endParaRPr lang="en-GB" dirty="0"/>
          </a:p>
          <a:p>
            <a:r>
              <a:rPr lang="en-GB" dirty="0"/>
              <a:t>It may be necessary to take some digital photographs of the position you are in so we can reproduce this when having your treatment. We will inform you if this is necessary before taking them.</a:t>
            </a:r>
          </a:p>
          <a:p>
            <a:pPr marL="0" indent="0">
              <a:buNone/>
            </a:pPr>
            <a:endParaRPr lang="en-GB" dirty="0"/>
          </a:p>
          <a:p>
            <a:r>
              <a:rPr lang="en-GB" dirty="0"/>
              <a:t>During the scan the bed will move backwards and forwards through the scanner. You are not enclosed in the scanner.</a:t>
            </a:r>
          </a:p>
          <a:p>
            <a:pPr marL="0" indent="0">
              <a:buNone/>
            </a:pPr>
            <a:endParaRPr lang="en-GB" dirty="0"/>
          </a:p>
          <a:p>
            <a:r>
              <a:rPr lang="en-GB" dirty="0"/>
              <a:t>The machine does make a whirring sound and the scan takes  about 3 minutes. </a:t>
            </a:r>
            <a:r>
              <a:rPr lang="en-GB" dirty="0">
                <a:solidFill>
                  <a:srgbClr val="C00000"/>
                </a:solidFill>
              </a:rPr>
              <a:t>It is important for you to stay as still as possible!</a:t>
            </a:r>
          </a:p>
        </p:txBody>
      </p:sp>
      <p:sp>
        <p:nvSpPr>
          <p:cNvPr id="2" name="Title 1"/>
          <p:cNvSpPr>
            <a:spLocks noGrp="1"/>
          </p:cNvSpPr>
          <p:nvPr>
            <p:ph type="title"/>
          </p:nvPr>
        </p:nvSpPr>
        <p:spPr/>
        <p:txBody>
          <a:bodyPr/>
          <a:lstStyle/>
          <a:p>
            <a:r>
              <a:rPr lang="en-GB" dirty="0"/>
              <a:t>The CT Scan</a:t>
            </a:r>
          </a:p>
        </p:txBody>
      </p:sp>
    </p:spTree>
    <p:extLst>
      <p:ext uri="{BB962C8B-B14F-4D97-AF65-F5344CB8AC3E}">
        <p14:creationId xmlns:p14="http://schemas.microsoft.com/office/powerpoint/2010/main" val="40401213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1911</TotalTime>
  <Words>1829</Words>
  <Application>Microsoft Office PowerPoint</Application>
  <PresentationFormat>On-screen Show (4:3)</PresentationFormat>
  <Paragraphs>163</Paragraphs>
  <Slides>34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Candara</vt:lpstr>
      <vt:lpstr>Symbol</vt:lpstr>
      <vt:lpstr>Waveform</vt:lpstr>
      <vt:lpstr>PowerPoint Presentation</vt:lpstr>
      <vt:lpstr>Your Radiotherapy Treatment</vt:lpstr>
      <vt:lpstr>What is Radiotherapy?</vt:lpstr>
      <vt:lpstr>Arm mobility</vt:lpstr>
      <vt:lpstr>Positioning equipment used.</vt:lpstr>
      <vt:lpstr>CT SCANNER</vt:lpstr>
      <vt:lpstr>Alternative Equipment Used</vt:lpstr>
      <vt:lpstr>CT SCAN</vt:lpstr>
      <vt:lpstr>The CT Scan</vt:lpstr>
      <vt:lpstr>IV Contrast</vt:lpstr>
      <vt:lpstr>Deep Inspiration Breath Hold Technique</vt:lpstr>
      <vt:lpstr>What is DIBH?</vt:lpstr>
      <vt:lpstr>A sneak peak inside</vt:lpstr>
      <vt:lpstr>The Breathing Technique</vt:lpstr>
      <vt:lpstr>PowerPoint Presentation</vt:lpstr>
      <vt:lpstr>PowerPoint Presentation</vt:lpstr>
      <vt:lpstr>The Breathing Screen</vt:lpstr>
      <vt:lpstr>PowerPoint Presentation</vt:lpstr>
      <vt:lpstr>What if I can’t manage?</vt:lpstr>
      <vt:lpstr>Re-assurance whilst having the treatment</vt:lpstr>
      <vt:lpstr>What will happen when I start treatment?</vt:lpstr>
      <vt:lpstr>Treatment Machine</vt:lpstr>
      <vt:lpstr>Surface Guided System</vt:lpstr>
      <vt:lpstr>The Radiation Beam Position</vt:lpstr>
      <vt:lpstr>Who will treat me?</vt:lpstr>
      <vt:lpstr>The Review Radiographer</vt:lpstr>
      <vt:lpstr>Will I have any side effects?</vt:lpstr>
      <vt:lpstr>Skin Care</vt:lpstr>
      <vt:lpstr>Self-help tips</vt:lpstr>
      <vt:lpstr>What happens after I finish treatment?</vt:lpstr>
      <vt:lpstr>Appointments</vt:lpstr>
      <vt:lpstr>COVID ?</vt:lpstr>
      <vt:lpstr>Car Park</vt:lpstr>
      <vt:lpstr>Any concerns?</vt:lpstr>
    </vt:vector>
  </TitlesOfParts>
  <Company>The Shrewsbury and Telford Hospital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ONCOLOGYRT</dc:creator>
  <cp:lastModifiedBy>EMMERSON, Debra (THE SHREWSBURY AND TELFORD HOSPITAL NHS TRUST)</cp:lastModifiedBy>
  <cp:revision>127</cp:revision>
  <cp:lastPrinted>2019-03-11T13:15:48Z</cp:lastPrinted>
  <dcterms:created xsi:type="dcterms:W3CDTF">2018-01-15T12:03:37Z</dcterms:created>
  <dcterms:modified xsi:type="dcterms:W3CDTF">2024-08-20T11:00:14Z</dcterms:modified>
</cp:coreProperties>
</file>