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89" r:id="rId2"/>
    <p:sldId id="256" r:id="rId3"/>
    <p:sldId id="257" r:id="rId4"/>
    <p:sldId id="260" r:id="rId5"/>
    <p:sldId id="259" r:id="rId6"/>
    <p:sldId id="262" r:id="rId7"/>
    <p:sldId id="261" r:id="rId8"/>
    <p:sldId id="278" r:id="rId9"/>
    <p:sldId id="266" r:id="rId10"/>
    <p:sldId id="263" r:id="rId11"/>
    <p:sldId id="288" r:id="rId12"/>
    <p:sldId id="267" r:id="rId13"/>
    <p:sldId id="282" r:id="rId14"/>
    <p:sldId id="283" r:id="rId15"/>
    <p:sldId id="269" r:id="rId16"/>
    <p:sldId id="284" r:id="rId17"/>
    <p:sldId id="271" r:id="rId18"/>
    <p:sldId id="272" r:id="rId19"/>
    <p:sldId id="285" r:id="rId20"/>
    <p:sldId id="273" r:id="rId21"/>
    <p:sldId id="274" r:id="rId22"/>
    <p:sldId id="286" r:id="rId23"/>
    <p:sldId id="275" r:id="rId24"/>
    <p:sldId id="2654"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57" d="100"/>
          <a:sy n="57" d="100"/>
        </p:scale>
        <p:origin x="1512" y="67"/>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3AB4ED-9ED8-419F-8B1C-25C9596E27BF}" type="datetimeFigureOut">
              <a:rPr lang="en-GB" smtClean="0"/>
              <a:t>19/08/2025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1BA4F1-72D0-4E8E-B09B-CDCD59B85640}" type="slidenum">
              <a:rPr lang="en-GB" smtClean="0"/>
              <a:t>‹#›</a:t>
            </a:fld>
            <a:endParaRPr lang="en-GB"/>
          </a:p>
        </p:txBody>
      </p:sp>
    </p:spTree>
    <p:extLst>
      <p:ext uri="{BB962C8B-B14F-4D97-AF65-F5344CB8AC3E}">
        <p14:creationId xmlns:p14="http://schemas.microsoft.com/office/powerpoint/2010/main" val="2172531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61BA4F1-72D0-4E8E-B09B-CDCD59B85640}" type="slidenum">
              <a:rPr lang="en-GB" smtClean="0"/>
              <a:t>4</a:t>
            </a:fld>
            <a:endParaRPr lang="en-GB"/>
          </a:p>
        </p:txBody>
      </p:sp>
    </p:spTree>
    <p:extLst>
      <p:ext uri="{BB962C8B-B14F-4D97-AF65-F5344CB8AC3E}">
        <p14:creationId xmlns:p14="http://schemas.microsoft.com/office/powerpoint/2010/main" val="4073837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655CC580-F059-477C-A868-053A3661E09D}" type="datetimeFigureOut">
              <a:rPr lang="en-GB" smtClean="0"/>
              <a:t>19/08/2025</a:t>
            </a:fld>
            <a:endParaRPr lang="en-GB"/>
          </a:p>
        </p:txBody>
      </p:sp>
      <p:sp>
        <p:nvSpPr>
          <p:cNvPr id="8" name="Slide Number Placeholder 7"/>
          <p:cNvSpPr>
            <a:spLocks noGrp="1"/>
          </p:cNvSpPr>
          <p:nvPr>
            <p:ph type="sldNum" sz="quarter" idx="11"/>
          </p:nvPr>
        </p:nvSpPr>
        <p:spPr/>
        <p:txBody>
          <a:bodyPr/>
          <a:lstStyle/>
          <a:p>
            <a:fld id="{46C40D29-9DAF-4EA6-8204-8AAA5CD59062}"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5CC580-F059-477C-A868-053A3661E09D}" type="datetimeFigureOut">
              <a:rPr lang="en-GB" smtClean="0"/>
              <a:t>19/08/2025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5CC580-F059-477C-A868-053A3661E09D}" type="datetimeFigureOut">
              <a:rPr lang="en-GB" smtClean="0"/>
              <a:t>19/08/2025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CC580-F059-477C-A868-053A3661E09D}" type="datetimeFigureOut">
              <a:rPr lang="en-GB" smtClean="0"/>
              <a:t>19/08/2025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55CC580-F059-477C-A868-053A3661E09D}" type="datetimeFigureOut">
              <a:rPr lang="en-GB" smtClean="0"/>
              <a:t>19/08/2025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6C40D29-9DAF-4EA6-8204-8AAA5CD59062}" type="slidenum">
              <a:rPr lang="en-GB" smtClean="0"/>
              <a:t>‹#›</a:t>
            </a:fld>
            <a:endParaRPr lang="en-GB"/>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CC580-F059-477C-A868-053A3661E09D}" type="datetimeFigureOut">
              <a:rPr lang="en-GB" smtClean="0"/>
              <a:t>19/08/2025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C40D29-9DAF-4EA6-8204-8AAA5CD59062}" type="slidenum">
              <a:rPr lang="en-GB" smtClean="0"/>
              <a:t>‹#›</a:t>
            </a:fld>
            <a:endParaRPr lang="en-GB"/>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55CC580-F059-477C-A868-053A3661E09D}" type="datetimeFigureOut">
              <a:rPr lang="en-GB" smtClean="0"/>
              <a:t>19/08/2025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6C40D29-9DAF-4EA6-8204-8AAA5CD59062}" type="slidenum">
              <a:rPr lang="en-GB" smtClean="0"/>
              <a:t>‹#›</a:t>
            </a:fld>
            <a:endParaRPr lang="en-GB"/>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CC580-F059-477C-A868-053A3661E09D}" type="datetimeFigureOut">
              <a:rPr lang="en-GB" smtClean="0"/>
              <a:t>19/08/2025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CC580-F059-477C-A868-053A3661E09D}" type="datetimeFigureOut">
              <a:rPr lang="en-GB" smtClean="0"/>
              <a:t>19/08/2025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5CC580-F059-477C-A868-053A3661E09D}" type="datetimeFigureOut">
              <a:rPr lang="en-GB" smtClean="0"/>
              <a:t>19/08/2025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5CC580-F059-477C-A868-053A3661E09D}" type="datetimeFigureOut">
              <a:rPr lang="en-GB" smtClean="0"/>
              <a:t>19/08/2025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6C40D29-9DAF-4EA6-8204-8AAA5CD59062}"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655CC580-F059-477C-A868-053A3661E09D}" type="datetimeFigureOut">
              <a:rPr lang="en-GB" smtClean="0"/>
              <a:t>19/08/2025</a:t>
            </a:fld>
            <a:endParaRPr lang="en-GB"/>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GB"/>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46C40D29-9DAF-4EA6-8204-8AAA5CD59062}" type="slidenum">
              <a:rPr lang="en-GB" smtClean="0"/>
              <a:t>‹#›</a:t>
            </a:fld>
            <a:endParaRPr lang="en-GB"/>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707CE-F8FF-2E9B-5E71-5E9E5146FDF3}"/>
              </a:ext>
            </a:extLst>
          </p:cNvPr>
          <p:cNvSpPr>
            <a:spLocks noGrp="1"/>
          </p:cNvSpPr>
          <p:nvPr>
            <p:ph type="title"/>
          </p:nvPr>
        </p:nvSpPr>
        <p:spPr/>
        <p:txBody>
          <a:bodyPr/>
          <a:lstStyle/>
          <a:p>
            <a:endParaRPr lang="en-GB"/>
          </a:p>
        </p:txBody>
      </p:sp>
      <p:pic>
        <p:nvPicPr>
          <p:cNvPr id="4" name="Content Placeholder 3" descr="Please Turn Off Your Mobile Phones Free Stock Photo - Public ...">
            <a:extLst>
              <a:ext uri="{FF2B5EF4-FFF2-40B4-BE49-F238E27FC236}">
                <a16:creationId xmlns:a16="http://schemas.microsoft.com/office/drawing/2014/main" id="{F7D32A98-D6F6-D2D9-8DE3-BD37C6E7B2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71887" y="2591594"/>
            <a:ext cx="1800225" cy="2543175"/>
          </a:xfrm>
          <a:prstGeom prst="rect">
            <a:avLst/>
          </a:prstGeom>
          <a:noFill/>
          <a:ln>
            <a:noFill/>
          </a:ln>
        </p:spPr>
      </p:pic>
    </p:spTree>
    <p:extLst>
      <p:ext uri="{BB962C8B-B14F-4D97-AF65-F5344CB8AC3E}">
        <p14:creationId xmlns:p14="http://schemas.microsoft.com/office/powerpoint/2010/main" val="343625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sz="6000" dirty="0">
                <a:solidFill>
                  <a:schemeClr val="tx1"/>
                </a:solidFill>
              </a:rPr>
              <a:t>The CT Scan</a:t>
            </a:r>
          </a:p>
        </p:txBody>
      </p:sp>
      <p:sp>
        <p:nvSpPr>
          <p:cNvPr id="3" name="Content Placeholder 2"/>
          <p:cNvSpPr>
            <a:spLocks noGrp="1"/>
          </p:cNvSpPr>
          <p:nvPr>
            <p:ph idx="1"/>
          </p:nvPr>
        </p:nvSpPr>
        <p:spPr>
          <a:xfrm>
            <a:off x="467544" y="1628800"/>
            <a:ext cx="8229600" cy="4525963"/>
          </a:xfrm>
        </p:spPr>
        <p:txBody>
          <a:bodyPr>
            <a:normAutofit/>
          </a:bodyPr>
          <a:lstStyle/>
          <a:p>
            <a:pPr marL="0" indent="0">
              <a:buNone/>
            </a:pPr>
            <a:endParaRPr lang="en-GB" sz="1800" dirty="0">
              <a:solidFill>
                <a:schemeClr val="tx1"/>
              </a:solidFill>
              <a:latin typeface="+mn-lt"/>
            </a:endParaRPr>
          </a:p>
          <a:p>
            <a:pPr marL="0" indent="0">
              <a:buNone/>
            </a:pPr>
            <a:endParaRPr lang="en-GB" dirty="0"/>
          </a:p>
        </p:txBody>
      </p:sp>
      <p:pic>
        <p:nvPicPr>
          <p:cNvPr id="5" name="Picture 2" descr="Image preview">
            <a:extLst>
              <a:ext uri="{FF2B5EF4-FFF2-40B4-BE49-F238E27FC236}">
                <a16:creationId xmlns:a16="http://schemas.microsoft.com/office/drawing/2014/main" id="{FD4F7DB9-DC20-620E-E9C3-2EDD0A90C14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5" y="2564904"/>
            <a:ext cx="4392487" cy="347264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BA0D684D-A9FF-00C4-5BAD-912CB243A3DA}"/>
              </a:ext>
            </a:extLst>
          </p:cNvPr>
          <p:cNvSpPr/>
          <p:nvPr/>
        </p:nvSpPr>
        <p:spPr>
          <a:xfrm>
            <a:off x="4860031" y="2564904"/>
            <a:ext cx="3960441" cy="3472647"/>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solidFill>
                  <a:schemeClr val="tx1"/>
                </a:solidFill>
              </a:rPr>
              <a:t>We do an initial scan of your pelvis to check for gas and faeces, if either are present, we may not be able to perform the CT scan that day, but we will discuss this with you.</a:t>
            </a:r>
          </a:p>
          <a:p>
            <a:endParaRPr lang="en-GB" dirty="0">
              <a:solidFill>
                <a:schemeClr val="tx1"/>
              </a:solidFill>
            </a:endParaRPr>
          </a:p>
          <a:p>
            <a:r>
              <a:rPr lang="en-GB" dirty="0">
                <a:solidFill>
                  <a:schemeClr val="tx1"/>
                </a:solidFill>
              </a:rPr>
              <a:t>We perform an ultrasound of your bladder to make sure it is full enough, if not full enough we can leave you for 10 minutes to see if it fills sufficiently. If the bladder does not fill, you will be sent home to hydrate for a further 48 hours.</a:t>
            </a:r>
          </a:p>
        </p:txBody>
      </p:sp>
    </p:spTree>
    <p:extLst>
      <p:ext uri="{BB962C8B-B14F-4D97-AF65-F5344CB8AC3E}">
        <p14:creationId xmlns:p14="http://schemas.microsoft.com/office/powerpoint/2010/main" val="307143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87473-0277-C8AE-0C84-82693704F7EF}"/>
              </a:ext>
            </a:extLst>
          </p:cNvPr>
          <p:cNvSpPr>
            <a:spLocks noGrp="1"/>
          </p:cNvSpPr>
          <p:nvPr>
            <p:ph type="title"/>
          </p:nvPr>
        </p:nvSpPr>
        <p:spPr/>
        <p:txBody>
          <a:bodyPr/>
          <a:lstStyle/>
          <a:p>
            <a:r>
              <a:rPr lang="en-GB" dirty="0">
                <a:solidFill>
                  <a:schemeClr val="tx1"/>
                </a:solidFill>
              </a:rPr>
              <a:t>Markers</a:t>
            </a:r>
          </a:p>
        </p:txBody>
      </p:sp>
      <p:sp>
        <p:nvSpPr>
          <p:cNvPr id="3" name="Content Placeholder 2">
            <a:extLst>
              <a:ext uri="{FF2B5EF4-FFF2-40B4-BE49-F238E27FC236}">
                <a16:creationId xmlns:a16="http://schemas.microsoft.com/office/drawing/2014/main" id="{63354A85-EBE1-F1BF-BD56-2F7AF483F5A6}"/>
              </a:ext>
            </a:extLst>
          </p:cNvPr>
          <p:cNvSpPr>
            <a:spLocks noGrp="1"/>
          </p:cNvSpPr>
          <p:nvPr>
            <p:ph idx="1"/>
          </p:nvPr>
        </p:nvSpPr>
        <p:spPr/>
        <p:txBody>
          <a:bodyPr/>
          <a:lstStyle/>
          <a:p>
            <a:r>
              <a:rPr lang="en-GB" dirty="0"/>
              <a:t>Your consultant may have asked the radiographer to use a vaginal marker (for CT appointment only).</a:t>
            </a:r>
          </a:p>
          <a:p>
            <a:endParaRPr lang="en-GB" dirty="0"/>
          </a:p>
          <a:p>
            <a:r>
              <a:rPr lang="en-GB" dirty="0"/>
              <a:t>Your consultant may be present </a:t>
            </a:r>
            <a:r>
              <a:rPr lang="en-GB"/>
              <a:t>at the CT appointment.</a:t>
            </a:r>
            <a:endParaRPr lang="en-GB" dirty="0"/>
          </a:p>
          <a:p>
            <a:endParaRPr lang="en-GB" dirty="0"/>
          </a:p>
          <a:p>
            <a:r>
              <a:rPr lang="en-GB" dirty="0"/>
              <a:t>Your consultant may have asked for us to use a bolus, this will be created at your CT appointment, so it is ready for your Radiotherapy treatment. Bolus is a tissue equivalent material which brings the radiotherapy dose to the skin surface.</a:t>
            </a:r>
          </a:p>
        </p:txBody>
      </p:sp>
    </p:spTree>
    <p:extLst>
      <p:ext uri="{BB962C8B-B14F-4D97-AF65-F5344CB8AC3E}">
        <p14:creationId xmlns:p14="http://schemas.microsoft.com/office/powerpoint/2010/main" val="2867429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Tattoos</a:t>
            </a:r>
          </a:p>
        </p:txBody>
      </p:sp>
      <p:sp>
        <p:nvSpPr>
          <p:cNvPr id="4" name="Content Placeholder 3"/>
          <p:cNvSpPr txBox="1">
            <a:spLocks noGrp="1"/>
          </p:cNvSpPr>
          <p:nvPr>
            <p:ph idx="1"/>
          </p:nvPr>
        </p:nvSpPr>
        <p:spPr>
          <a:xfrm>
            <a:off x="457200" y="1600200"/>
            <a:ext cx="3682752" cy="4955203"/>
          </a:xfrm>
          <a:prstGeom prst="rect">
            <a:avLst/>
          </a:prstGeom>
          <a:noFill/>
        </p:spPr>
        <p:txBody>
          <a:bodyPr wrap="square" rtlCol="0">
            <a:spAutoFit/>
          </a:bodyPr>
          <a:lstStyle/>
          <a:p>
            <a:r>
              <a:rPr lang="en-GB" sz="2000" dirty="0">
                <a:solidFill>
                  <a:schemeClr val="tx1"/>
                </a:solidFill>
              </a:rPr>
              <a:t>This is the approximate size of the tattoo</a:t>
            </a:r>
          </a:p>
          <a:p>
            <a:pPr marL="0" indent="0">
              <a:buNone/>
            </a:pPr>
            <a:endParaRPr lang="en-GB" sz="2000" dirty="0">
              <a:solidFill>
                <a:schemeClr val="tx1"/>
              </a:solidFill>
            </a:endParaRPr>
          </a:p>
          <a:p>
            <a:r>
              <a:rPr lang="en-GB" sz="2000" dirty="0">
                <a:solidFill>
                  <a:schemeClr val="tx1"/>
                </a:solidFill>
              </a:rPr>
              <a:t>There will be 3 of these tattoos . These are positioned on the most stable point on your pelvis. They will be done after your CT scan.</a:t>
            </a:r>
          </a:p>
          <a:p>
            <a:pPr marL="0" indent="0">
              <a:buNone/>
            </a:pPr>
            <a:endParaRPr lang="en-GB" sz="2000" dirty="0">
              <a:solidFill>
                <a:schemeClr val="tx1"/>
              </a:solidFill>
            </a:endParaRPr>
          </a:p>
          <a:p>
            <a:r>
              <a:rPr lang="en-GB" sz="2000" dirty="0">
                <a:solidFill>
                  <a:schemeClr val="tx1"/>
                </a:solidFill>
              </a:rPr>
              <a:t>The radiographers use these tattoos on a daily basis to set you up in the same position every-time you have your treatment.</a:t>
            </a:r>
          </a:p>
        </p:txBody>
      </p:sp>
      <p:pic>
        <p:nvPicPr>
          <p:cNvPr id="5"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364088" y="4149080"/>
            <a:ext cx="3312622" cy="2481349"/>
          </a:xfrm>
          <a:prstGeom prst="rect">
            <a:avLst/>
          </a:prstGeom>
        </p:spPr>
      </p:pic>
      <p:cxnSp>
        <p:nvCxnSpPr>
          <p:cNvPr id="6" name="Straight Arrow Connector 5"/>
          <p:cNvCxnSpPr/>
          <p:nvPr/>
        </p:nvCxnSpPr>
        <p:spPr>
          <a:xfrm>
            <a:off x="5076056" y="4184131"/>
            <a:ext cx="1368152" cy="9361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8268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AF05A-19AC-D259-CBA7-261D71685D5A}"/>
              </a:ext>
            </a:extLst>
          </p:cNvPr>
          <p:cNvSpPr>
            <a:spLocks noGrp="1"/>
          </p:cNvSpPr>
          <p:nvPr>
            <p:ph type="title"/>
          </p:nvPr>
        </p:nvSpPr>
        <p:spPr>
          <a:solidFill>
            <a:schemeClr val="accent2">
              <a:lumMod val="20000"/>
              <a:lumOff val="80000"/>
            </a:schemeClr>
          </a:solidFill>
        </p:spPr>
        <p:txBody>
          <a:bodyPr/>
          <a:lstStyle/>
          <a:p>
            <a:r>
              <a:rPr lang="en-GB" dirty="0">
                <a:solidFill>
                  <a:schemeClr val="tx1"/>
                </a:solidFill>
              </a:rPr>
              <a:t>Planning your Radiotherapy Treatment.</a:t>
            </a:r>
          </a:p>
        </p:txBody>
      </p:sp>
      <p:sp>
        <p:nvSpPr>
          <p:cNvPr id="3" name="Content Placeholder 2">
            <a:extLst>
              <a:ext uri="{FF2B5EF4-FFF2-40B4-BE49-F238E27FC236}">
                <a16:creationId xmlns:a16="http://schemas.microsoft.com/office/drawing/2014/main" id="{7D8B87A1-08B5-3A49-29C8-799DC8FB405A}"/>
              </a:ext>
            </a:extLst>
          </p:cNvPr>
          <p:cNvSpPr>
            <a:spLocks noGrp="1"/>
          </p:cNvSpPr>
          <p:nvPr>
            <p:ph idx="1"/>
          </p:nvPr>
        </p:nvSpPr>
        <p:spPr/>
        <p:txBody>
          <a:bodyPr/>
          <a:lstStyle/>
          <a:p>
            <a:endParaRPr lang="en-GB" dirty="0">
              <a:solidFill>
                <a:schemeClr val="tx1"/>
              </a:solidFill>
            </a:endParaRPr>
          </a:p>
          <a:p>
            <a:endParaRPr lang="en-GB" dirty="0">
              <a:solidFill>
                <a:schemeClr val="tx1"/>
              </a:solidFill>
            </a:endParaRPr>
          </a:p>
          <a:p>
            <a:r>
              <a:rPr lang="en-GB" dirty="0">
                <a:solidFill>
                  <a:schemeClr val="tx1"/>
                </a:solidFill>
              </a:rPr>
              <a:t>The images from the CT planning scan are used by your consultant to plan your radiotherapy treatment.</a:t>
            </a:r>
          </a:p>
          <a:p>
            <a:r>
              <a:rPr lang="en-GB" dirty="0">
                <a:solidFill>
                  <a:schemeClr val="tx1"/>
                </a:solidFill>
              </a:rPr>
              <a:t>All treatment plans are created for each individual person.</a:t>
            </a:r>
          </a:p>
          <a:p>
            <a:r>
              <a:rPr lang="en-GB" dirty="0">
                <a:solidFill>
                  <a:schemeClr val="tx1"/>
                </a:solidFill>
              </a:rPr>
              <a:t>You will be in the same position for treatment as you were at your CT scan.</a:t>
            </a:r>
          </a:p>
          <a:p>
            <a:endParaRPr lang="en-GB" dirty="0"/>
          </a:p>
        </p:txBody>
      </p:sp>
    </p:spTree>
    <p:extLst>
      <p:ext uri="{BB962C8B-B14F-4D97-AF65-F5344CB8AC3E}">
        <p14:creationId xmlns:p14="http://schemas.microsoft.com/office/powerpoint/2010/main" val="1400070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2AA74-189A-4F89-2D2C-277A7DC14E7C}"/>
              </a:ext>
            </a:extLst>
          </p:cNvPr>
          <p:cNvSpPr>
            <a:spLocks noGrp="1"/>
          </p:cNvSpPr>
          <p:nvPr>
            <p:ph type="title"/>
          </p:nvPr>
        </p:nvSpPr>
        <p:spPr>
          <a:xfrm>
            <a:off x="395536" y="-4691"/>
            <a:ext cx="8229600" cy="1600200"/>
          </a:xfrm>
          <a:solidFill>
            <a:schemeClr val="accent2">
              <a:lumMod val="20000"/>
              <a:lumOff val="80000"/>
            </a:schemeClr>
          </a:solidFill>
        </p:spPr>
        <p:txBody>
          <a:bodyPr/>
          <a:lstStyle/>
          <a:p>
            <a:r>
              <a:rPr lang="en-GB" dirty="0">
                <a:solidFill>
                  <a:schemeClr val="tx1"/>
                </a:solidFill>
              </a:rPr>
              <a:t>Image of treatment machine.</a:t>
            </a:r>
          </a:p>
        </p:txBody>
      </p:sp>
      <p:pic>
        <p:nvPicPr>
          <p:cNvPr id="4" name="Picture 2" descr="Image preview">
            <a:extLst>
              <a:ext uri="{FF2B5EF4-FFF2-40B4-BE49-F238E27FC236}">
                <a16:creationId xmlns:a16="http://schemas.microsoft.com/office/drawing/2014/main" id="{417465B0-EE1F-AE47-9938-7D9C5A351B0E}"/>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988840"/>
            <a:ext cx="5328592" cy="453650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633480D0-915E-4AE9-CF96-35BE2DB8AB69}"/>
              </a:ext>
            </a:extLst>
          </p:cNvPr>
          <p:cNvSpPr/>
          <p:nvPr/>
        </p:nvSpPr>
        <p:spPr>
          <a:xfrm>
            <a:off x="5918429" y="1988840"/>
            <a:ext cx="2736304" cy="4536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GB" dirty="0"/>
              <a:t>There will be a radiographer either side of you to help get you in to the correct position.</a:t>
            </a:r>
          </a:p>
          <a:p>
            <a:endParaRPr lang="en-GB" dirty="0"/>
          </a:p>
          <a:p>
            <a:r>
              <a:rPr lang="en-GB" dirty="0"/>
              <a:t>The treatment comes from this part of the machine. </a:t>
            </a:r>
          </a:p>
          <a:p>
            <a:endParaRPr lang="en-GB" dirty="0"/>
          </a:p>
          <a:p>
            <a:r>
              <a:rPr lang="en-GB" dirty="0"/>
              <a:t>We will take an x ray image daily to check you are in the correct position. There will be a pause whilst these </a:t>
            </a:r>
            <a:r>
              <a:rPr lang="en-GB" dirty="0" err="1"/>
              <a:t>xray</a:t>
            </a:r>
            <a:r>
              <a:rPr lang="en-GB" dirty="0"/>
              <a:t> images are being checked.</a:t>
            </a:r>
          </a:p>
        </p:txBody>
      </p:sp>
    </p:spTree>
    <p:extLst>
      <p:ext uri="{BB962C8B-B14F-4D97-AF65-F5344CB8AC3E}">
        <p14:creationId xmlns:p14="http://schemas.microsoft.com/office/powerpoint/2010/main" val="2113792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a:ln>
            <a:solidFill>
              <a:schemeClr val="bg1"/>
            </a:solidFill>
          </a:ln>
        </p:spPr>
        <p:txBody>
          <a:bodyPr/>
          <a:lstStyle/>
          <a:p>
            <a:r>
              <a:rPr lang="en-GB" dirty="0">
                <a:solidFill>
                  <a:schemeClr val="tx1"/>
                </a:solidFill>
              </a:rPr>
              <a:t>Whilst Having Treatment</a:t>
            </a:r>
          </a:p>
        </p:txBody>
      </p:sp>
      <p:sp>
        <p:nvSpPr>
          <p:cNvPr id="3" name="Content Placeholder 2"/>
          <p:cNvSpPr>
            <a:spLocks noGrp="1"/>
          </p:cNvSpPr>
          <p:nvPr>
            <p:ph idx="1"/>
          </p:nvPr>
        </p:nvSpPr>
        <p:spPr/>
        <p:txBody>
          <a:bodyPr>
            <a:normAutofit lnSpcReduction="10000"/>
          </a:bodyPr>
          <a:lstStyle/>
          <a:p>
            <a:r>
              <a:rPr lang="en-GB" dirty="0">
                <a:solidFill>
                  <a:schemeClr val="tx1"/>
                </a:solidFill>
              </a:rPr>
              <a:t>You will not physically feel anything during your treatment.</a:t>
            </a:r>
          </a:p>
          <a:p>
            <a:endParaRPr lang="en-GB" dirty="0">
              <a:solidFill>
                <a:schemeClr val="tx1"/>
              </a:solidFill>
            </a:endParaRPr>
          </a:p>
          <a:p>
            <a:r>
              <a:rPr lang="en-GB" dirty="0">
                <a:solidFill>
                  <a:schemeClr val="tx1"/>
                </a:solidFill>
              </a:rPr>
              <a:t>The treatment machine will move around you, but it will not touch you at any point.</a:t>
            </a:r>
          </a:p>
          <a:p>
            <a:endParaRPr lang="en-GB" dirty="0">
              <a:solidFill>
                <a:schemeClr val="tx1"/>
              </a:solidFill>
            </a:endParaRPr>
          </a:p>
          <a:p>
            <a:r>
              <a:rPr lang="en-GB" dirty="0">
                <a:solidFill>
                  <a:schemeClr val="tx1"/>
                </a:solidFill>
              </a:rPr>
              <a:t>The machine makes a buzzing noise, this is normal.</a:t>
            </a:r>
          </a:p>
          <a:p>
            <a:endParaRPr lang="en-GB" dirty="0">
              <a:solidFill>
                <a:schemeClr val="tx1"/>
              </a:solidFill>
            </a:endParaRPr>
          </a:p>
          <a:p>
            <a:r>
              <a:rPr lang="en-GB" dirty="0">
                <a:solidFill>
                  <a:schemeClr val="tx1"/>
                </a:solidFill>
              </a:rPr>
              <a:t>We are watching you on our cameras and if you need us you can raise your hand and we will come back into the room.</a:t>
            </a:r>
          </a:p>
          <a:p>
            <a:endParaRPr lang="en-GB" dirty="0"/>
          </a:p>
        </p:txBody>
      </p:sp>
    </p:spTree>
    <p:extLst>
      <p:ext uri="{BB962C8B-B14F-4D97-AF65-F5344CB8AC3E}">
        <p14:creationId xmlns:p14="http://schemas.microsoft.com/office/powerpoint/2010/main" val="175043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0793B-0967-EAC4-5D20-2ADCFF337762}"/>
              </a:ext>
            </a:extLst>
          </p:cNvPr>
          <p:cNvSpPr>
            <a:spLocks noGrp="1"/>
          </p:cNvSpPr>
          <p:nvPr>
            <p:ph type="title"/>
          </p:nvPr>
        </p:nvSpPr>
        <p:spPr>
          <a:solidFill>
            <a:schemeClr val="accent2">
              <a:lumMod val="20000"/>
              <a:lumOff val="80000"/>
            </a:schemeClr>
          </a:solidFill>
        </p:spPr>
        <p:txBody>
          <a:bodyPr/>
          <a:lstStyle/>
          <a:p>
            <a:r>
              <a:rPr lang="en-GB" dirty="0">
                <a:solidFill>
                  <a:schemeClr val="tx1"/>
                </a:solidFill>
              </a:rPr>
              <a:t>What do I need to bring with me?</a:t>
            </a:r>
          </a:p>
        </p:txBody>
      </p:sp>
      <p:sp>
        <p:nvSpPr>
          <p:cNvPr id="3" name="Content Placeholder 2">
            <a:extLst>
              <a:ext uri="{FF2B5EF4-FFF2-40B4-BE49-F238E27FC236}">
                <a16:creationId xmlns:a16="http://schemas.microsoft.com/office/drawing/2014/main" id="{CB61BE43-01CB-1A1F-16F8-5047853B3F1C}"/>
              </a:ext>
            </a:extLst>
          </p:cNvPr>
          <p:cNvSpPr>
            <a:spLocks noGrp="1"/>
          </p:cNvSpPr>
          <p:nvPr>
            <p:ph idx="1"/>
          </p:nvPr>
        </p:nvSpPr>
        <p:spPr/>
        <p:txBody>
          <a:bodyPr/>
          <a:lstStyle/>
          <a:p>
            <a:endParaRPr lang="en-GB" dirty="0">
              <a:solidFill>
                <a:schemeClr val="tx1"/>
              </a:solidFill>
            </a:endParaRPr>
          </a:p>
          <a:p>
            <a:r>
              <a:rPr lang="en-GB" dirty="0">
                <a:solidFill>
                  <a:schemeClr val="tx1"/>
                </a:solidFill>
              </a:rPr>
              <a:t>Please wear something that is easy to remove from your bottom half before your treatment. You can keep your underwear on.</a:t>
            </a:r>
          </a:p>
          <a:p>
            <a:endParaRPr lang="en-GB" dirty="0">
              <a:solidFill>
                <a:schemeClr val="tx1"/>
              </a:solidFill>
            </a:endParaRPr>
          </a:p>
          <a:p>
            <a:r>
              <a:rPr lang="en-GB" dirty="0">
                <a:solidFill>
                  <a:schemeClr val="tx1"/>
                </a:solidFill>
              </a:rPr>
              <a:t>Slip on shoes or slippers.</a:t>
            </a:r>
          </a:p>
          <a:p>
            <a:endParaRPr lang="en-GB" dirty="0">
              <a:solidFill>
                <a:schemeClr val="tx1"/>
              </a:solidFill>
            </a:endParaRPr>
          </a:p>
          <a:p>
            <a:r>
              <a:rPr lang="en-GB" dirty="0">
                <a:solidFill>
                  <a:schemeClr val="tx1"/>
                </a:solidFill>
              </a:rPr>
              <a:t>Your 500ml bottle of water</a:t>
            </a:r>
            <a:r>
              <a:rPr lang="en-GB" dirty="0"/>
              <a:t>.</a:t>
            </a:r>
          </a:p>
          <a:p>
            <a:pPr marL="0" indent="0">
              <a:buNone/>
            </a:pPr>
            <a:endParaRPr lang="en-GB" dirty="0"/>
          </a:p>
          <a:p>
            <a:pPr marL="0" indent="0">
              <a:buNone/>
            </a:pPr>
            <a:endParaRPr lang="en-GB" dirty="0">
              <a:solidFill>
                <a:schemeClr val="tx1"/>
              </a:solidFill>
            </a:endParaRPr>
          </a:p>
          <a:p>
            <a:endParaRPr lang="en-GB" dirty="0"/>
          </a:p>
        </p:txBody>
      </p:sp>
    </p:spTree>
    <p:extLst>
      <p:ext uri="{BB962C8B-B14F-4D97-AF65-F5344CB8AC3E}">
        <p14:creationId xmlns:p14="http://schemas.microsoft.com/office/powerpoint/2010/main" val="1664174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Skin care and Self Help</a:t>
            </a:r>
          </a:p>
        </p:txBody>
      </p:sp>
      <p:sp>
        <p:nvSpPr>
          <p:cNvPr id="3" name="Content Placeholder 2"/>
          <p:cNvSpPr>
            <a:spLocks noGrp="1"/>
          </p:cNvSpPr>
          <p:nvPr>
            <p:ph idx="1"/>
          </p:nvPr>
        </p:nvSpPr>
        <p:spPr/>
        <p:txBody>
          <a:bodyPr>
            <a:normAutofit fontScale="92500" lnSpcReduction="20000"/>
          </a:bodyPr>
          <a:lstStyle/>
          <a:p>
            <a:pPr algn="ctr"/>
            <a:r>
              <a:rPr lang="en-GB" dirty="0">
                <a:solidFill>
                  <a:schemeClr val="tx1"/>
                </a:solidFill>
              </a:rPr>
              <a:t>It is important to moisturise the area being treated. Please ensure you moisturise all around the pelvis area, front and back. We recommend twice daily and there is no need to wash off the cream prior to your treatment. Just ensure it is well absorbed!</a:t>
            </a:r>
          </a:p>
          <a:p>
            <a:pPr algn="ctr"/>
            <a:endParaRPr lang="en-GB" dirty="0">
              <a:solidFill>
                <a:schemeClr val="tx1"/>
              </a:solidFill>
            </a:endParaRPr>
          </a:p>
          <a:p>
            <a:pPr marL="0" indent="0" algn="ctr">
              <a:buNone/>
            </a:pPr>
            <a:r>
              <a:rPr lang="en-GB" dirty="0">
                <a:solidFill>
                  <a:schemeClr val="tx1"/>
                </a:solidFill>
              </a:rPr>
              <a:t>     Exercise daily, this helps relieve gas.</a:t>
            </a:r>
          </a:p>
          <a:p>
            <a:pPr marL="0" indent="0" algn="ctr">
              <a:buNone/>
            </a:pPr>
            <a:endParaRPr lang="en-GB" dirty="0">
              <a:solidFill>
                <a:schemeClr val="tx1"/>
              </a:solidFill>
            </a:endParaRPr>
          </a:p>
          <a:p>
            <a:pPr marL="0" indent="0" algn="ctr">
              <a:buNone/>
            </a:pPr>
            <a:r>
              <a:rPr lang="en-GB" dirty="0">
                <a:solidFill>
                  <a:schemeClr val="tx1"/>
                </a:solidFill>
              </a:rPr>
              <a:t>   </a:t>
            </a:r>
          </a:p>
          <a:p>
            <a:pPr marL="0" indent="0" algn="ctr">
              <a:buNone/>
            </a:pPr>
            <a:endParaRPr lang="en-GB" dirty="0">
              <a:solidFill>
                <a:schemeClr val="tx1"/>
              </a:solidFill>
            </a:endParaRPr>
          </a:p>
          <a:p>
            <a:pPr marL="0" indent="0" algn="ctr">
              <a:buNone/>
            </a:pPr>
            <a:r>
              <a:rPr lang="en-GB" dirty="0">
                <a:solidFill>
                  <a:schemeClr val="tx1"/>
                </a:solidFill>
              </a:rPr>
              <a:t>  Eat regularly (little and often) to help avoid a build up of gas.</a:t>
            </a:r>
          </a:p>
          <a:p>
            <a:pPr marL="0" indent="0" algn="ctr">
              <a:buNone/>
            </a:pPr>
            <a:r>
              <a:rPr lang="en-GB" dirty="0">
                <a:solidFill>
                  <a:schemeClr val="tx1"/>
                </a:solidFill>
              </a:rPr>
              <a:t>Hydrate by drinking your 1 litre of water daily; (and over the weekends)!</a:t>
            </a:r>
          </a:p>
          <a:p>
            <a:endParaRPr lang="en-GB" dirty="0"/>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516"/>
          <a:stretch/>
        </p:blipFill>
        <p:spPr bwMode="auto">
          <a:xfrm>
            <a:off x="460147" y="3068960"/>
            <a:ext cx="1224136" cy="1192141"/>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4099"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5869" r="33863"/>
          <a:stretch/>
        </p:blipFill>
        <p:spPr bwMode="auto">
          <a:xfrm rot="5400000">
            <a:off x="7589565" y="3171664"/>
            <a:ext cx="1252560" cy="1383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9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Appointments</a:t>
            </a:r>
          </a:p>
        </p:txBody>
      </p:sp>
      <p:sp>
        <p:nvSpPr>
          <p:cNvPr id="3" name="Content Placeholder 2"/>
          <p:cNvSpPr>
            <a:spLocks noGrp="1"/>
          </p:cNvSpPr>
          <p:nvPr>
            <p:ph idx="1"/>
          </p:nvPr>
        </p:nvSpPr>
        <p:spPr/>
        <p:txBody>
          <a:bodyPr>
            <a:normAutofit fontScale="92500" lnSpcReduction="20000"/>
          </a:bodyPr>
          <a:lstStyle/>
          <a:p>
            <a:pPr algn="ctr"/>
            <a:endParaRPr lang="en-GB" dirty="0">
              <a:solidFill>
                <a:schemeClr val="tx1"/>
              </a:solidFill>
            </a:endParaRPr>
          </a:p>
          <a:p>
            <a:pPr algn="ctr"/>
            <a:r>
              <a:rPr lang="en-GB" dirty="0">
                <a:solidFill>
                  <a:schemeClr val="tx1"/>
                </a:solidFill>
              </a:rPr>
              <a:t>You will be given your start date and time for treatment at your CT scan. </a:t>
            </a:r>
          </a:p>
          <a:p>
            <a:pPr algn="ctr"/>
            <a:r>
              <a:rPr lang="en-GB" dirty="0">
                <a:solidFill>
                  <a:schemeClr val="tx1"/>
                </a:solidFill>
              </a:rPr>
              <a:t>You will also be informed of your ‘drinking time’, which you should use to calculate when to start drinking your 500ml of water to be ready for your radiotherapy appointment.</a:t>
            </a:r>
          </a:p>
          <a:p>
            <a:pPr marL="0" indent="0" algn="ctr">
              <a:buNone/>
            </a:pPr>
            <a:endParaRPr lang="en-GB" dirty="0">
              <a:solidFill>
                <a:schemeClr val="tx1"/>
              </a:solidFill>
            </a:endParaRPr>
          </a:p>
          <a:p>
            <a:pPr algn="ctr"/>
            <a:r>
              <a:rPr lang="en-GB" dirty="0">
                <a:solidFill>
                  <a:schemeClr val="tx1"/>
                </a:solidFill>
              </a:rPr>
              <a:t>On your first day of radiotherapy, you will be given the rest of that weeks’ appointment times. You will be given your following weeks’ appointment times each Friday.</a:t>
            </a:r>
          </a:p>
          <a:p>
            <a:pPr marL="0" indent="0" algn="ctr">
              <a:buNone/>
            </a:pPr>
            <a:endParaRPr lang="en-GB" dirty="0">
              <a:solidFill>
                <a:schemeClr val="tx1"/>
              </a:solidFill>
            </a:endParaRPr>
          </a:p>
          <a:p>
            <a:pPr algn="ctr"/>
            <a:r>
              <a:rPr lang="en-GB" dirty="0">
                <a:solidFill>
                  <a:schemeClr val="tx1"/>
                </a:solidFill>
              </a:rPr>
              <a:t>Please notify the Radiographers of any other medical appointments you may have ASAP to allow us to plan in advance. </a:t>
            </a:r>
          </a:p>
          <a:p>
            <a:endParaRPr lang="en-GB" dirty="0"/>
          </a:p>
        </p:txBody>
      </p:sp>
    </p:spTree>
    <p:extLst>
      <p:ext uri="{BB962C8B-B14F-4D97-AF65-F5344CB8AC3E}">
        <p14:creationId xmlns:p14="http://schemas.microsoft.com/office/powerpoint/2010/main" val="2008251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7476D-E60A-FBAE-41D3-1B695F4EA5C9}"/>
              </a:ext>
            </a:extLst>
          </p:cNvPr>
          <p:cNvSpPr>
            <a:spLocks noGrp="1"/>
          </p:cNvSpPr>
          <p:nvPr>
            <p:ph type="title"/>
          </p:nvPr>
        </p:nvSpPr>
        <p:spPr>
          <a:solidFill>
            <a:schemeClr val="accent2">
              <a:lumMod val="20000"/>
              <a:lumOff val="80000"/>
            </a:schemeClr>
          </a:solidFill>
        </p:spPr>
        <p:txBody>
          <a:bodyPr/>
          <a:lstStyle/>
          <a:p>
            <a:r>
              <a:rPr lang="en-GB" dirty="0">
                <a:solidFill>
                  <a:schemeClr val="tx1"/>
                </a:solidFill>
              </a:rPr>
              <a:t>Who will treat me?</a:t>
            </a:r>
          </a:p>
        </p:txBody>
      </p:sp>
      <p:sp>
        <p:nvSpPr>
          <p:cNvPr id="3" name="Content Placeholder 2">
            <a:extLst>
              <a:ext uri="{FF2B5EF4-FFF2-40B4-BE49-F238E27FC236}">
                <a16:creationId xmlns:a16="http://schemas.microsoft.com/office/drawing/2014/main" id="{928000A9-59A5-AE3C-6BB3-58B763AE6AEA}"/>
              </a:ext>
            </a:extLst>
          </p:cNvPr>
          <p:cNvSpPr>
            <a:spLocks noGrp="1"/>
          </p:cNvSpPr>
          <p:nvPr>
            <p:ph idx="1"/>
          </p:nvPr>
        </p:nvSpPr>
        <p:spPr/>
        <p:txBody>
          <a:bodyPr/>
          <a:lstStyle/>
          <a:p>
            <a:pPr algn="ctr"/>
            <a:endParaRPr lang="en-GB" dirty="0">
              <a:solidFill>
                <a:schemeClr val="tx1"/>
              </a:solidFill>
            </a:endParaRPr>
          </a:p>
          <a:p>
            <a:pPr algn="ctr"/>
            <a:r>
              <a:rPr lang="en-GB" dirty="0">
                <a:solidFill>
                  <a:schemeClr val="tx1"/>
                </a:solidFill>
              </a:rPr>
              <a:t>We have </a:t>
            </a:r>
            <a:r>
              <a:rPr lang="en-GB" b="1" u="sng" dirty="0">
                <a:solidFill>
                  <a:schemeClr val="tx1"/>
                </a:solidFill>
              </a:rPr>
              <a:t>male and female </a:t>
            </a:r>
            <a:r>
              <a:rPr lang="en-GB" dirty="0">
                <a:solidFill>
                  <a:schemeClr val="tx1"/>
                </a:solidFill>
              </a:rPr>
              <a:t>radiographers in the dept, we always work as a minimum of 2 radiographers at each treatment session.</a:t>
            </a:r>
          </a:p>
          <a:p>
            <a:endParaRPr lang="en-GB" dirty="0">
              <a:solidFill>
                <a:schemeClr val="tx1"/>
              </a:solidFill>
            </a:endParaRPr>
          </a:p>
          <a:p>
            <a:pPr marL="0" indent="0" algn="ctr">
              <a:buNone/>
            </a:pPr>
            <a:r>
              <a:rPr lang="en-GB" dirty="0">
                <a:solidFill>
                  <a:schemeClr val="tx1"/>
                </a:solidFill>
              </a:rPr>
              <a:t> We also have students who are training for their degree who are supervised by qualified Radiographers at all times.</a:t>
            </a:r>
          </a:p>
          <a:p>
            <a:pPr algn="ctr"/>
            <a:endParaRPr lang="en-GB" dirty="0">
              <a:solidFill>
                <a:schemeClr val="tx1"/>
              </a:solidFill>
            </a:endParaRPr>
          </a:p>
          <a:p>
            <a:pPr algn="ctr"/>
            <a:r>
              <a:rPr lang="en-GB" dirty="0">
                <a:solidFill>
                  <a:schemeClr val="tx1"/>
                </a:solidFill>
              </a:rPr>
              <a:t>We have Care Assistants who assist with non – treatment procedures.</a:t>
            </a:r>
          </a:p>
          <a:p>
            <a:endParaRPr lang="en-GB" dirty="0"/>
          </a:p>
        </p:txBody>
      </p:sp>
    </p:spTree>
    <p:extLst>
      <p:ext uri="{BB962C8B-B14F-4D97-AF65-F5344CB8AC3E}">
        <p14:creationId xmlns:p14="http://schemas.microsoft.com/office/powerpoint/2010/main" val="3910959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3971527"/>
          </a:xfrm>
          <a:solidFill>
            <a:schemeClr val="accent2">
              <a:lumMod val="40000"/>
              <a:lumOff val="60000"/>
            </a:schemeClr>
          </a:solidFill>
        </p:spPr>
        <p:txBody>
          <a:bodyPr/>
          <a:lstStyle/>
          <a:p>
            <a:r>
              <a:rPr lang="en-GB" dirty="0"/>
              <a:t>Radiotherapy</a:t>
            </a:r>
          </a:p>
        </p:txBody>
      </p:sp>
      <p:sp>
        <p:nvSpPr>
          <p:cNvPr id="3" name="Subtitle 2"/>
          <p:cNvSpPr>
            <a:spLocks noGrp="1"/>
          </p:cNvSpPr>
          <p:nvPr>
            <p:ph type="subTitle" idx="1"/>
          </p:nvPr>
        </p:nvSpPr>
        <p:spPr/>
        <p:txBody>
          <a:bodyPr>
            <a:normAutofit/>
          </a:bodyPr>
          <a:lstStyle/>
          <a:p>
            <a:r>
              <a:rPr lang="en-GB" sz="3600" dirty="0">
                <a:solidFill>
                  <a:schemeClr val="tx1"/>
                </a:solidFill>
              </a:rPr>
              <a:t>Your Treatment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350491">
            <a:off x="1330610" y="1122228"/>
            <a:ext cx="3214643" cy="18002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4899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The Review Radiographer</a:t>
            </a:r>
          </a:p>
        </p:txBody>
      </p:sp>
      <p:sp>
        <p:nvSpPr>
          <p:cNvPr id="3" name="Content Placeholder 2"/>
          <p:cNvSpPr>
            <a:spLocks noGrp="1"/>
          </p:cNvSpPr>
          <p:nvPr>
            <p:ph idx="1"/>
          </p:nvPr>
        </p:nvSpPr>
        <p:spPr/>
        <p:txBody>
          <a:bodyPr>
            <a:normAutofit/>
          </a:bodyPr>
          <a:lstStyle/>
          <a:p>
            <a:pPr algn="ctr"/>
            <a:r>
              <a:rPr lang="en-GB" dirty="0">
                <a:solidFill>
                  <a:schemeClr val="tx1"/>
                </a:solidFill>
              </a:rPr>
              <a:t>You will be seen by one of our Review Radiographers during your treatment.</a:t>
            </a:r>
          </a:p>
          <a:p>
            <a:pPr algn="ctr"/>
            <a:endParaRPr lang="en-GB" dirty="0">
              <a:solidFill>
                <a:schemeClr val="tx1"/>
              </a:solidFill>
            </a:endParaRPr>
          </a:p>
          <a:p>
            <a:pPr algn="ctr"/>
            <a:r>
              <a:rPr lang="en-GB" dirty="0">
                <a:solidFill>
                  <a:schemeClr val="tx1"/>
                </a:solidFill>
              </a:rPr>
              <a:t>They will check how you are feeling and treat any side effects you may experience.</a:t>
            </a:r>
          </a:p>
          <a:p>
            <a:pPr algn="ctr"/>
            <a:endParaRPr lang="en-GB" dirty="0">
              <a:solidFill>
                <a:schemeClr val="tx1"/>
              </a:solidFill>
            </a:endParaRPr>
          </a:p>
          <a:p>
            <a:pPr algn="ctr"/>
            <a:r>
              <a:rPr lang="en-GB" dirty="0">
                <a:solidFill>
                  <a:schemeClr val="tx1"/>
                </a:solidFill>
              </a:rPr>
              <a:t>They also ensure that you have all the information you need during your course of treatment</a:t>
            </a:r>
            <a:endParaRPr lang="en-GB" dirty="0"/>
          </a:p>
        </p:txBody>
      </p:sp>
    </p:spTree>
    <p:extLst>
      <p:ext uri="{BB962C8B-B14F-4D97-AF65-F5344CB8AC3E}">
        <p14:creationId xmlns:p14="http://schemas.microsoft.com/office/powerpoint/2010/main" val="21388043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Brachytherapy</a:t>
            </a:r>
          </a:p>
        </p:txBody>
      </p:sp>
      <p:sp>
        <p:nvSpPr>
          <p:cNvPr id="3" name="Content Placeholder 2"/>
          <p:cNvSpPr>
            <a:spLocks noGrp="1"/>
          </p:cNvSpPr>
          <p:nvPr>
            <p:ph idx="1"/>
          </p:nvPr>
        </p:nvSpPr>
        <p:spPr/>
        <p:txBody>
          <a:bodyPr/>
          <a:lstStyle/>
          <a:p>
            <a:r>
              <a:rPr lang="en-GB" dirty="0">
                <a:solidFill>
                  <a:schemeClr val="tx1"/>
                </a:solidFill>
              </a:rPr>
              <a:t>Your consultant </a:t>
            </a:r>
            <a:r>
              <a:rPr lang="en-GB" b="1" u="sng" dirty="0">
                <a:solidFill>
                  <a:schemeClr val="tx1"/>
                </a:solidFill>
              </a:rPr>
              <a:t>MAY</a:t>
            </a:r>
            <a:r>
              <a:rPr lang="en-GB" dirty="0">
                <a:solidFill>
                  <a:schemeClr val="tx1"/>
                </a:solidFill>
              </a:rPr>
              <a:t> have discussed internal radiotherapy with you</a:t>
            </a:r>
          </a:p>
          <a:p>
            <a:pPr marL="0" indent="0">
              <a:buNone/>
            </a:pPr>
            <a:endParaRPr lang="en-GB" dirty="0">
              <a:solidFill>
                <a:schemeClr val="tx1"/>
              </a:solidFill>
            </a:endParaRPr>
          </a:p>
          <a:p>
            <a:r>
              <a:rPr lang="en-GB" dirty="0">
                <a:solidFill>
                  <a:schemeClr val="tx1"/>
                </a:solidFill>
              </a:rPr>
              <a:t>If this does apply to you, you will most likely be treated by our Stoke department</a:t>
            </a:r>
          </a:p>
          <a:p>
            <a:endParaRPr lang="en-GB" dirty="0">
              <a:solidFill>
                <a:schemeClr val="tx1"/>
              </a:solidFill>
            </a:endParaRPr>
          </a:p>
          <a:p>
            <a:r>
              <a:rPr lang="en-GB" dirty="0">
                <a:solidFill>
                  <a:schemeClr val="tx1"/>
                </a:solidFill>
              </a:rPr>
              <a:t>You will get a letter with an appointment to attend a Pre-Assessment to go through this in detail</a:t>
            </a:r>
          </a:p>
        </p:txBody>
      </p:sp>
    </p:spTree>
    <p:extLst>
      <p:ext uri="{BB962C8B-B14F-4D97-AF65-F5344CB8AC3E}">
        <p14:creationId xmlns:p14="http://schemas.microsoft.com/office/powerpoint/2010/main" val="495348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6A2D9-4AF9-FEA8-E516-1A7EEA862653}"/>
              </a:ext>
            </a:extLst>
          </p:cNvPr>
          <p:cNvSpPr>
            <a:spLocks noGrp="1"/>
          </p:cNvSpPr>
          <p:nvPr>
            <p:ph type="title"/>
          </p:nvPr>
        </p:nvSpPr>
        <p:spPr>
          <a:solidFill>
            <a:schemeClr val="accent2">
              <a:lumMod val="20000"/>
              <a:lumOff val="80000"/>
            </a:schemeClr>
          </a:solidFill>
        </p:spPr>
        <p:txBody>
          <a:bodyPr/>
          <a:lstStyle/>
          <a:p>
            <a:r>
              <a:rPr lang="en-GB" dirty="0">
                <a:solidFill>
                  <a:schemeClr val="tx1"/>
                </a:solidFill>
              </a:rPr>
              <a:t>What happens after I finish treatment?</a:t>
            </a:r>
            <a:endParaRPr lang="en-GB" dirty="0"/>
          </a:p>
        </p:txBody>
      </p:sp>
      <p:sp>
        <p:nvSpPr>
          <p:cNvPr id="3" name="Content Placeholder 2">
            <a:extLst>
              <a:ext uri="{FF2B5EF4-FFF2-40B4-BE49-F238E27FC236}">
                <a16:creationId xmlns:a16="http://schemas.microsoft.com/office/drawing/2014/main" id="{136DA30B-34F7-32EA-A343-EBDB25944A33}"/>
              </a:ext>
            </a:extLst>
          </p:cNvPr>
          <p:cNvSpPr>
            <a:spLocks noGrp="1"/>
          </p:cNvSpPr>
          <p:nvPr>
            <p:ph idx="1"/>
          </p:nvPr>
        </p:nvSpPr>
        <p:spPr/>
        <p:txBody>
          <a:bodyPr/>
          <a:lstStyle/>
          <a:p>
            <a:pPr marL="274320" lvl="5" indent="-274320" algn="ctr">
              <a:spcBef>
                <a:spcPct val="20000"/>
              </a:spcBef>
              <a:buSzPct val="100000"/>
              <a:buFont typeface="Symbol" pitchFamily="18" charset="2"/>
              <a:buChar char=""/>
            </a:pPr>
            <a:endParaRPr lang="en-GB" sz="2400" dirty="0">
              <a:solidFill>
                <a:schemeClr val="tx1"/>
              </a:solidFill>
            </a:endParaRPr>
          </a:p>
          <a:p>
            <a:pPr marL="0" lvl="5" indent="0" algn="ctr">
              <a:spcBef>
                <a:spcPct val="20000"/>
              </a:spcBef>
              <a:buSzPct val="100000"/>
              <a:buNone/>
            </a:pPr>
            <a:r>
              <a:rPr lang="en-GB" sz="2400" dirty="0">
                <a:solidFill>
                  <a:schemeClr val="tx1"/>
                </a:solidFill>
              </a:rPr>
              <a:t>  You can expect your treatment reactions to continue for up to 2-3 weeks after your course of treatment</a:t>
            </a:r>
          </a:p>
          <a:p>
            <a:pPr marL="274320" lvl="5" indent="-274320" algn="ctr">
              <a:spcBef>
                <a:spcPct val="20000"/>
              </a:spcBef>
              <a:buSzPct val="100000"/>
              <a:buFont typeface="Symbol" pitchFamily="18" charset="2"/>
              <a:buChar char=""/>
            </a:pPr>
            <a:endParaRPr lang="en-GB" dirty="0">
              <a:solidFill>
                <a:schemeClr val="tx1"/>
              </a:solidFill>
            </a:endParaRPr>
          </a:p>
          <a:p>
            <a:pPr marL="0" indent="0" algn="ctr">
              <a:buNone/>
            </a:pPr>
            <a:r>
              <a:rPr lang="en-GB" dirty="0">
                <a:solidFill>
                  <a:schemeClr val="tx1"/>
                </a:solidFill>
              </a:rPr>
              <a:t>      You will be given a follow up appointment with  your doctor for approximately 6 – 8 weeks after you finish your treatment</a:t>
            </a:r>
          </a:p>
          <a:p>
            <a:endParaRPr lang="en-GB" dirty="0"/>
          </a:p>
        </p:txBody>
      </p:sp>
    </p:spTree>
    <p:extLst>
      <p:ext uri="{BB962C8B-B14F-4D97-AF65-F5344CB8AC3E}">
        <p14:creationId xmlns:p14="http://schemas.microsoft.com/office/powerpoint/2010/main" val="614351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2">
              <a:lumMod val="20000"/>
              <a:lumOff val="80000"/>
            </a:schemeClr>
          </a:solidFill>
        </p:spPr>
        <p:txBody>
          <a:bodyPr/>
          <a:lstStyle/>
          <a:p>
            <a:r>
              <a:rPr lang="en-GB" dirty="0">
                <a:solidFill>
                  <a:schemeClr val="tx1"/>
                </a:solidFill>
              </a:rPr>
              <a:t>Car Park</a:t>
            </a:r>
          </a:p>
        </p:txBody>
      </p:sp>
      <p:sp>
        <p:nvSpPr>
          <p:cNvPr id="2" name="Content Placeholder 1"/>
          <p:cNvSpPr>
            <a:spLocks noGrp="1"/>
          </p:cNvSpPr>
          <p:nvPr>
            <p:ph idx="1"/>
          </p:nvPr>
        </p:nvSpPr>
        <p:spPr/>
        <p:txBody>
          <a:bodyPr/>
          <a:lstStyle/>
          <a:p>
            <a:pPr marL="0" indent="0">
              <a:buNone/>
            </a:pPr>
            <a:endParaRPr lang="en-GB" dirty="0"/>
          </a:p>
          <a:p>
            <a:pPr algn="ctr"/>
            <a:r>
              <a:rPr lang="en-GB" sz="4000" dirty="0">
                <a:solidFill>
                  <a:schemeClr val="tx1"/>
                </a:solidFill>
              </a:rPr>
              <a:t>You will be able to park for free for all of your Radiotherapy treatments including today.</a:t>
            </a:r>
          </a:p>
          <a:p>
            <a:pPr algn="ctr"/>
            <a:endParaRPr lang="en-GB" dirty="0"/>
          </a:p>
        </p:txBody>
      </p:sp>
    </p:spTree>
    <p:extLst>
      <p:ext uri="{BB962C8B-B14F-4D97-AF65-F5344CB8AC3E}">
        <p14:creationId xmlns:p14="http://schemas.microsoft.com/office/powerpoint/2010/main" val="2903677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20B03A-2CB0-D21C-5EF6-9C32AFA1E84F}"/>
              </a:ext>
            </a:extLst>
          </p:cNvPr>
          <p:cNvSpPr>
            <a:spLocks noGrp="1"/>
          </p:cNvSpPr>
          <p:nvPr>
            <p:ph idx="1"/>
          </p:nvPr>
        </p:nvSpPr>
        <p:spPr>
          <a:xfrm>
            <a:off x="457200" y="2818511"/>
            <a:ext cx="2491099" cy="2268908"/>
          </a:xfrm>
        </p:spPr>
        <p:txBody>
          <a:bodyPr>
            <a:normAutofit fontScale="70000" lnSpcReduction="20000"/>
          </a:bodyPr>
          <a:lstStyle/>
          <a:p>
            <a:endParaRPr lang="en-GB" dirty="0">
              <a:solidFill>
                <a:schemeClr val="tx1"/>
              </a:solidFill>
            </a:endParaRPr>
          </a:p>
          <a:p>
            <a:r>
              <a:rPr lang="en-GB" dirty="0">
                <a:solidFill>
                  <a:schemeClr val="tx1"/>
                </a:solidFill>
              </a:rPr>
              <a:t>If anyone would like one of these Radar Keys, please call into the </a:t>
            </a:r>
            <a:r>
              <a:rPr lang="en-GB" dirty="0" err="1">
                <a:solidFill>
                  <a:schemeClr val="tx1"/>
                </a:solidFill>
              </a:rPr>
              <a:t>Lingen</a:t>
            </a:r>
            <a:r>
              <a:rPr lang="en-GB" dirty="0">
                <a:solidFill>
                  <a:schemeClr val="tx1"/>
                </a:solidFill>
              </a:rPr>
              <a:t> Davies to obtain one. All you need is your postcode.</a:t>
            </a:r>
          </a:p>
          <a:p>
            <a:pPr marL="0" indent="0">
              <a:buNone/>
            </a:pPr>
            <a:endParaRPr lang="en-GB" dirty="0"/>
          </a:p>
        </p:txBody>
      </p:sp>
      <p:sp>
        <p:nvSpPr>
          <p:cNvPr id="3" name="Title 2">
            <a:extLst>
              <a:ext uri="{FF2B5EF4-FFF2-40B4-BE49-F238E27FC236}">
                <a16:creationId xmlns:a16="http://schemas.microsoft.com/office/drawing/2014/main" id="{75419E45-FD8C-A093-E88D-6CA72DE3AFA4}"/>
              </a:ext>
            </a:extLst>
          </p:cNvPr>
          <p:cNvSpPr>
            <a:spLocks noGrp="1"/>
          </p:cNvSpPr>
          <p:nvPr>
            <p:ph type="title"/>
          </p:nvPr>
        </p:nvSpPr>
        <p:spPr/>
        <p:txBody>
          <a:bodyPr/>
          <a:lstStyle/>
          <a:p>
            <a:r>
              <a:rPr lang="en-GB" dirty="0">
                <a:solidFill>
                  <a:schemeClr val="tx1"/>
                </a:solidFill>
              </a:rPr>
              <a:t>Radar Key</a:t>
            </a:r>
          </a:p>
        </p:txBody>
      </p:sp>
      <p:pic>
        <p:nvPicPr>
          <p:cNvPr id="1026" name="Picture 2">
            <a:extLst>
              <a:ext uri="{FF2B5EF4-FFF2-40B4-BE49-F238E27FC236}">
                <a16:creationId xmlns:a16="http://schemas.microsoft.com/office/drawing/2014/main" id="{FCF4D0CB-9BF3-50BB-19B3-B4E5CE3537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4646779" y="1661335"/>
            <a:ext cx="2268908" cy="5242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34543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Just to re-cap</a:t>
            </a:r>
          </a:p>
        </p:txBody>
      </p:sp>
      <p:sp>
        <p:nvSpPr>
          <p:cNvPr id="3" name="Content Placeholder 2"/>
          <p:cNvSpPr>
            <a:spLocks noGrp="1"/>
          </p:cNvSpPr>
          <p:nvPr>
            <p:ph idx="1"/>
          </p:nvPr>
        </p:nvSpPr>
        <p:spPr/>
        <p:txBody>
          <a:bodyPr>
            <a:normAutofit/>
          </a:bodyPr>
          <a:lstStyle/>
          <a:p>
            <a:r>
              <a:rPr lang="en-GB" dirty="0">
                <a:solidFill>
                  <a:schemeClr val="tx1"/>
                </a:solidFill>
              </a:rPr>
              <a:t>3 days of </a:t>
            </a:r>
            <a:r>
              <a:rPr lang="en-GB" dirty="0" err="1">
                <a:solidFill>
                  <a:schemeClr val="tx1"/>
                </a:solidFill>
              </a:rPr>
              <a:t>Laxido</a:t>
            </a:r>
            <a:r>
              <a:rPr lang="en-GB" dirty="0">
                <a:solidFill>
                  <a:schemeClr val="tx1"/>
                </a:solidFill>
              </a:rPr>
              <a:t> and </a:t>
            </a:r>
            <a:r>
              <a:rPr lang="en-GB" dirty="0" err="1">
                <a:solidFill>
                  <a:schemeClr val="tx1"/>
                </a:solidFill>
              </a:rPr>
              <a:t>Simeticone</a:t>
            </a:r>
            <a:r>
              <a:rPr lang="en-GB" dirty="0">
                <a:solidFill>
                  <a:schemeClr val="tx1"/>
                </a:solidFill>
              </a:rPr>
              <a:t> prior to your CT appointment.</a:t>
            </a:r>
          </a:p>
          <a:p>
            <a:endParaRPr lang="en-GB" dirty="0">
              <a:solidFill>
                <a:schemeClr val="tx1"/>
              </a:solidFill>
            </a:endParaRPr>
          </a:p>
          <a:p>
            <a:r>
              <a:rPr lang="en-GB" dirty="0" err="1">
                <a:solidFill>
                  <a:schemeClr val="tx1"/>
                </a:solidFill>
              </a:rPr>
              <a:t>Microlax</a:t>
            </a:r>
            <a:r>
              <a:rPr lang="en-GB" dirty="0">
                <a:solidFill>
                  <a:schemeClr val="tx1"/>
                </a:solidFill>
              </a:rPr>
              <a:t> enema </a:t>
            </a:r>
            <a:r>
              <a:rPr lang="en-GB" b="1" dirty="0">
                <a:solidFill>
                  <a:schemeClr val="tx1"/>
                </a:solidFill>
              </a:rPr>
              <a:t>at home 30 minutes </a:t>
            </a:r>
            <a:r>
              <a:rPr lang="en-GB" dirty="0">
                <a:solidFill>
                  <a:schemeClr val="tx1"/>
                </a:solidFill>
              </a:rPr>
              <a:t>before leaving for your CT appointment and on the first day of your Radiotherapy treatment.</a:t>
            </a:r>
          </a:p>
          <a:p>
            <a:endParaRPr lang="en-GB" dirty="0">
              <a:solidFill>
                <a:schemeClr val="tx1"/>
              </a:solidFill>
            </a:endParaRPr>
          </a:p>
          <a:p>
            <a:r>
              <a:rPr lang="en-GB" dirty="0">
                <a:solidFill>
                  <a:schemeClr val="tx1"/>
                </a:solidFill>
              </a:rPr>
              <a:t>Hydrate from today, 1 litre of still water per day, including weekends.</a:t>
            </a:r>
          </a:p>
          <a:p>
            <a:endParaRPr lang="en-GB" dirty="0">
              <a:solidFill>
                <a:schemeClr val="tx1"/>
              </a:solidFill>
            </a:endParaRPr>
          </a:p>
        </p:txBody>
      </p:sp>
    </p:spTree>
    <p:extLst>
      <p:ext uri="{BB962C8B-B14F-4D97-AF65-F5344CB8AC3E}">
        <p14:creationId xmlns:p14="http://schemas.microsoft.com/office/powerpoint/2010/main" val="1686451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Your Radiotherapy Treatment</a:t>
            </a:r>
            <a:r>
              <a:rPr lang="en-GB" dirty="0"/>
              <a:t> </a:t>
            </a:r>
          </a:p>
        </p:txBody>
      </p:sp>
      <p:sp>
        <p:nvSpPr>
          <p:cNvPr id="3" name="Content Placeholder 2"/>
          <p:cNvSpPr>
            <a:spLocks noGrp="1"/>
          </p:cNvSpPr>
          <p:nvPr>
            <p:ph idx="1"/>
          </p:nvPr>
        </p:nvSpPr>
        <p:spPr>
          <a:xfrm>
            <a:off x="457200" y="1613279"/>
            <a:ext cx="8229600" cy="4525963"/>
          </a:xfrm>
        </p:spPr>
        <p:txBody>
          <a:bodyPr>
            <a:normAutofit/>
          </a:bodyPr>
          <a:lstStyle/>
          <a:p>
            <a:pPr marL="0" indent="0" algn="ctr">
              <a:buNone/>
            </a:pPr>
            <a:endParaRPr lang="en-GB" sz="2400" dirty="0">
              <a:solidFill>
                <a:schemeClr val="tx1"/>
              </a:solidFill>
            </a:endParaRPr>
          </a:p>
          <a:p>
            <a:pPr marL="0" indent="0" algn="ctr">
              <a:buNone/>
            </a:pPr>
            <a:r>
              <a:rPr lang="en-GB" sz="3200" dirty="0">
                <a:solidFill>
                  <a:schemeClr val="tx1"/>
                </a:solidFill>
              </a:rPr>
              <a:t>The aim of this presentation is to give you further information regarding your CT planning scan, your Radiotherapy treatment and a discussion about the </a:t>
            </a:r>
            <a:r>
              <a:rPr lang="en-GB" sz="3200" b="1" dirty="0">
                <a:solidFill>
                  <a:schemeClr val="tx1"/>
                </a:solidFill>
              </a:rPr>
              <a:t>importance</a:t>
            </a:r>
            <a:r>
              <a:rPr lang="en-GB" sz="3200" dirty="0">
                <a:solidFill>
                  <a:schemeClr val="tx1"/>
                </a:solidFill>
              </a:rPr>
              <a:t> of your bowel and bladder preparation.</a:t>
            </a:r>
          </a:p>
          <a:p>
            <a:endParaRPr lang="en-GB" dirty="0">
              <a:solidFill>
                <a:schemeClr val="tx1"/>
              </a:solidFill>
            </a:endParaRPr>
          </a:p>
          <a:p>
            <a:endParaRPr lang="en-GB" dirty="0">
              <a:solidFill>
                <a:schemeClr val="tx1"/>
              </a:solidFill>
            </a:endParaRPr>
          </a:p>
          <a:p>
            <a:endParaRPr lang="en-GB" dirty="0">
              <a:solidFill>
                <a:schemeClr val="tx1"/>
              </a:solidFill>
            </a:endParaRPr>
          </a:p>
        </p:txBody>
      </p:sp>
    </p:spTree>
    <p:extLst>
      <p:ext uri="{BB962C8B-B14F-4D97-AF65-F5344CB8AC3E}">
        <p14:creationId xmlns:p14="http://schemas.microsoft.com/office/powerpoint/2010/main" val="527682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br>
              <a:rPr lang="en-GB" sz="4400" dirty="0"/>
            </a:br>
            <a:r>
              <a:rPr lang="en-GB" sz="4400" dirty="0">
                <a:solidFill>
                  <a:schemeClr val="tx1"/>
                </a:solidFill>
              </a:rPr>
              <a:t>Aim of Bowel/Bladder prep.</a:t>
            </a:r>
            <a:br>
              <a:rPr lang="en-GB" dirty="0">
                <a:highlight>
                  <a:srgbClr val="FF00FF"/>
                </a:highlight>
              </a:rPr>
            </a:br>
            <a:endParaRPr lang="en-GB" dirty="0">
              <a:highlight>
                <a:srgbClr val="FF00FF"/>
              </a:highlight>
            </a:endParaRPr>
          </a:p>
        </p:txBody>
      </p:sp>
      <p:sp>
        <p:nvSpPr>
          <p:cNvPr id="3" name="Content Placeholder 2"/>
          <p:cNvSpPr>
            <a:spLocks noGrp="1"/>
          </p:cNvSpPr>
          <p:nvPr>
            <p:ph idx="1"/>
          </p:nvPr>
        </p:nvSpPr>
        <p:spPr>
          <a:xfrm>
            <a:off x="467544" y="1556792"/>
            <a:ext cx="8229600" cy="4525963"/>
          </a:xfrm>
        </p:spPr>
        <p:txBody>
          <a:bodyPr>
            <a:normAutofit/>
          </a:bodyPr>
          <a:lstStyle/>
          <a:p>
            <a:pPr algn="ctr"/>
            <a:r>
              <a:rPr lang="en-GB" sz="2400" dirty="0">
                <a:solidFill>
                  <a:schemeClr val="tx1"/>
                </a:solidFill>
              </a:rPr>
              <a:t>The aim of the bowel and bladder prep is to make the bladder </a:t>
            </a:r>
            <a:r>
              <a:rPr lang="en-GB" sz="2400" dirty="0">
                <a:solidFill>
                  <a:srgbClr val="FF0000"/>
                </a:solidFill>
              </a:rPr>
              <a:t>full</a:t>
            </a:r>
            <a:r>
              <a:rPr lang="en-GB" sz="2400" dirty="0">
                <a:solidFill>
                  <a:schemeClr val="tx1"/>
                </a:solidFill>
              </a:rPr>
              <a:t>, so it is lifted out of the treatment field.</a:t>
            </a:r>
          </a:p>
          <a:p>
            <a:pPr algn="ctr"/>
            <a:endParaRPr lang="en-GB" sz="2400" dirty="0">
              <a:solidFill>
                <a:schemeClr val="tx1"/>
              </a:solidFill>
            </a:endParaRPr>
          </a:p>
          <a:p>
            <a:pPr algn="ctr"/>
            <a:r>
              <a:rPr lang="en-GB" sz="2400" dirty="0">
                <a:solidFill>
                  <a:schemeClr val="tx1"/>
                </a:solidFill>
              </a:rPr>
              <a:t>The rectum needs to be </a:t>
            </a:r>
            <a:r>
              <a:rPr lang="en-GB" sz="2400" dirty="0">
                <a:solidFill>
                  <a:srgbClr val="FF0000"/>
                </a:solidFill>
              </a:rPr>
              <a:t>empty</a:t>
            </a:r>
            <a:r>
              <a:rPr lang="en-GB" sz="2400" dirty="0">
                <a:solidFill>
                  <a:schemeClr val="tx1"/>
                </a:solidFill>
              </a:rPr>
              <a:t> of bowel gas and faeces so that it is as small as possible to avoid the rectum being included in the treatment area.</a:t>
            </a:r>
          </a:p>
          <a:p>
            <a:pPr algn="ctr"/>
            <a:endParaRPr lang="en-GB" sz="2400" dirty="0">
              <a:solidFill>
                <a:schemeClr val="tx1"/>
              </a:solidFill>
            </a:endParaRPr>
          </a:p>
          <a:p>
            <a:pPr algn="ctr"/>
            <a:r>
              <a:rPr lang="en-GB" sz="2400" dirty="0">
                <a:solidFill>
                  <a:schemeClr val="tx1"/>
                </a:solidFill>
              </a:rPr>
              <a:t>This is to minimise your side effects to these areas.</a:t>
            </a:r>
          </a:p>
          <a:p>
            <a:endParaRPr lang="en-GB" dirty="0"/>
          </a:p>
          <a:p>
            <a:endParaRPr lang="en-GB" dirty="0"/>
          </a:p>
        </p:txBody>
      </p:sp>
    </p:spTree>
    <p:extLst>
      <p:ext uri="{BB962C8B-B14F-4D97-AF65-F5344CB8AC3E}">
        <p14:creationId xmlns:p14="http://schemas.microsoft.com/office/powerpoint/2010/main" val="899259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Bowel Prep</a:t>
            </a:r>
          </a:p>
        </p:txBody>
      </p:sp>
      <p:sp>
        <p:nvSpPr>
          <p:cNvPr id="3" name="Content Placeholder 2"/>
          <p:cNvSpPr>
            <a:spLocks noGrp="1"/>
          </p:cNvSpPr>
          <p:nvPr>
            <p:ph idx="1"/>
          </p:nvPr>
        </p:nvSpPr>
        <p:spPr/>
        <p:txBody>
          <a:bodyPr>
            <a:normAutofit/>
          </a:bodyPr>
          <a:lstStyle/>
          <a:p>
            <a:r>
              <a:rPr lang="en-GB" dirty="0">
                <a:solidFill>
                  <a:schemeClr val="tx1"/>
                </a:solidFill>
              </a:rPr>
              <a:t>To minimise the size of your rectum, you will be required to take 3 days of </a:t>
            </a:r>
            <a:r>
              <a:rPr lang="en-GB" dirty="0" err="1">
                <a:solidFill>
                  <a:schemeClr val="tx1"/>
                </a:solidFill>
              </a:rPr>
              <a:t>Laxido</a:t>
            </a:r>
            <a:r>
              <a:rPr lang="en-GB" dirty="0">
                <a:solidFill>
                  <a:schemeClr val="tx1"/>
                </a:solidFill>
              </a:rPr>
              <a:t> and </a:t>
            </a:r>
            <a:r>
              <a:rPr lang="en-GB" dirty="0" err="1">
                <a:solidFill>
                  <a:schemeClr val="tx1"/>
                </a:solidFill>
              </a:rPr>
              <a:t>Simeticone</a:t>
            </a:r>
            <a:r>
              <a:rPr lang="en-GB" dirty="0">
                <a:solidFill>
                  <a:schemeClr val="tx1"/>
                </a:solidFill>
              </a:rPr>
              <a:t>, prior to your CT scan and your radiotherapy treatment.</a:t>
            </a:r>
          </a:p>
          <a:p>
            <a:r>
              <a:rPr lang="en-GB" u="sng" dirty="0" err="1">
                <a:solidFill>
                  <a:schemeClr val="tx1"/>
                </a:solidFill>
              </a:rPr>
              <a:t>Laxido</a:t>
            </a:r>
            <a:r>
              <a:rPr lang="en-GB" u="sng" dirty="0">
                <a:solidFill>
                  <a:schemeClr val="tx1"/>
                </a:solidFill>
              </a:rPr>
              <a:t>: </a:t>
            </a:r>
            <a:r>
              <a:rPr lang="en-GB" dirty="0">
                <a:solidFill>
                  <a:schemeClr val="tx1"/>
                </a:solidFill>
              </a:rPr>
              <a:t>This is a very mild laxative which helps encourage a regular bowel movement. It is a powder which you add to 125ml of water and drink</a:t>
            </a:r>
          </a:p>
          <a:p>
            <a:r>
              <a:rPr lang="en-GB" u="sng" dirty="0" err="1">
                <a:solidFill>
                  <a:schemeClr val="tx1"/>
                </a:solidFill>
              </a:rPr>
              <a:t>Simeticone</a:t>
            </a:r>
            <a:r>
              <a:rPr lang="en-GB" u="sng" dirty="0">
                <a:solidFill>
                  <a:schemeClr val="tx1"/>
                </a:solidFill>
              </a:rPr>
              <a:t>:</a:t>
            </a:r>
            <a:r>
              <a:rPr lang="en-GB" dirty="0">
                <a:solidFill>
                  <a:schemeClr val="tx1"/>
                </a:solidFill>
              </a:rPr>
              <a:t>(Wind-</a:t>
            </a:r>
            <a:r>
              <a:rPr lang="en-GB" dirty="0" err="1">
                <a:solidFill>
                  <a:schemeClr val="tx1"/>
                </a:solidFill>
              </a:rPr>
              <a:t>eze</a:t>
            </a:r>
            <a:r>
              <a:rPr lang="en-GB" dirty="0">
                <a:solidFill>
                  <a:schemeClr val="tx1"/>
                </a:solidFill>
              </a:rPr>
              <a:t>) these tablets help reduce bloating and trapped wind.</a:t>
            </a:r>
          </a:p>
          <a:p>
            <a:endParaRPr lang="en-GB" dirty="0"/>
          </a:p>
        </p:txBody>
      </p:sp>
      <p:pic>
        <p:nvPicPr>
          <p:cNvPr id="205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5499" b="15646"/>
          <a:stretch/>
        </p:blipFill>
        <p:spPr bwMode="auto">
          <a:xfrm>
            <a:off x="6372200" y="5085185"/>
            <a:ext cx="2592288" cy="1595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199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Bladder/Hydration</a:t>
            </a:r>
          </a:p>
        </p:txBody>
      </p:sp>
      <p:sp>
        <p:nvSpPr>
          <p:cNvPr id="3" name="Content Placeholder 2"/>
          <p:cNvSpPr>
            <a:spLocks noGrp="1"/>
          </p:cNvSpPr>
          <p:nvPr>
            <p:ph idx="1"/>
          </p:nvPr>
        </p:nvSpPr>
        <p:spPr/>
        <p:txBody>
          <a:bodyPr/>
          <a:lstStyle/>
          <a:p>
            <a:pPr marL="0" lvl="0" indent="0" algn="ctr">
              <a:buClr>
                <a:srgbClr val="31B6FD"/>
              </a:buClr>
              <a:buSzPct val="100000"/>
              <a:buNone/>
            </a:pPr>
            <a:endParaRPr lang="en-GB" dirty="0">
              <a:solidFill>
                <a:schemeClr val="tx1"/>
              </a:solidFill>
            </a:endParaRPr>
          </a:p>
          <a:p>
            <a:pPr marL="0" lvl="0" indent="0" algn="ctr">
              <a:buClr>
                <a:srgbClr val="31B6FD"/>
              </a:buClr>
              <a:buSzPct val="100000"/>
              <a:buNone/>
            </a:pPr>
            <a:r>
              <a:rPr lang="en-GB" dirty="0">
                <a:solidFill>
                  <a:schemeClr val="tx1"/>
                </a:solidFill>
              </a:rPr>
              <a:t>Bladder prep consists of hydrating by drinking 1 litre of still water on a daily basis starting from today. This is on top of hot drinks which should be decaffeinated.</a:t>
            </a:r>
          </a:p>
          <a:p>
            <a:pPr marL="0" lvl="0" indent="0" algn="ctr">
              <a:buClr>
                <a:srgbClr val="31B6FD"/>
              </a:buClr>
              <a:buSzPct val="100000"/>
              <a:buNone/>
            </a:pPr>
            <a:endParaRPr lang="en-GB" dirty="0"/>
          </a:p>
          <a:p>
            <a:pPr marL="0" lvl="0" indent="0" algn="ctr">
              <a:buClr>
                <a:srgbClr val="31B6FD"/>
              </a:buClr>
              <a:buSzPct val="100000"/>
              <a:buNone/>
            </a:pPr>
            <a:r>
              <a:rPr lang="en-GB" b="1" dirty="0">
                <a:solidFill>
                  <a:srgbClr val="C00000"/>
                </a:solidFill>
              </a:rPr>
              <a:t>Please avoid having fizzy drinks and alcohol.</a:t>
            </a:r>
          </a:p>
          <a:p>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2312" y="4221088"/>
            <a:ext cx="2619375" cy="17430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338410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err="1">
                <a:solidFill>
                  <a:schemeClr val="tx1"/>
                </a:solidFill>
              </a:rPr>
              <a:t>Microlax</a:t>
            </a:r>
            <a:r>
              <a:rPr lang="en-GB" dirty="0">
                <a:solidFill>
                  <a:schemeClr val="tx1"/>
                </a:solidFill>
              </a:rPr>
              <a:t> Enema</a:t>
            </a:r>
          </a:p>
        </p:txBody>
      </p:sp>
      <p:sp>
        <p:nvSpPr>
          <p:cNvPr id="3" name="Content Placeholder 2"/>
          <p:cNvSpPr>
            <a:spLocks noGrp="1"/>
          </p:cNvSpPr>
          <p:nvPr>
            <p:ph idx="1"/>
          </p:nvPr>
        </p:nvSpPr>
        <p:spPr/>
        <p:txBody>
          <a:bodyPr>
            <a:normAutofit/>
          </a:bodyPr>
          <a:lstStyle/>
          <a:p>
            <a:r>
              <a:rPr lang="en-GB" dirty="0">
                <a:solidFill>
                  <a:schemeClr val="tx1"/>
                </a:solidFill>
              </a:rPr>
              <a:t>You will be required to use a mild enema for your scan and on the 1</a:t>
            </a:r>
            <a:r>
              <a:rPr lang="en-GB" baseline="30000" dirty="0">
                <a:solidFill>
                  <a:schemeClr val="tx1"/>
                </a:solidFill>
              </a:rPr>
              <a:t>st</a:t>
            </a:r>
            <a:r>
              <a:rPr lang="en-GB" dirty="0">
                <a:solidFill>
                  <a:schemeClr val="tx1"/>
                </a:solidFill>
              </a:rPr>
              <a:t> day of your treatment. </a:t>
            </a:r>
          </a:p>
          <a:p>
            <a:endParaRPr lang="en-GB" dirty="0">
              <a:solidFill>
                <a:schemeClr val="tx1"/>
              </a:solidFill>
            </a:endParaRPr>
          </a:p>
          <a:p>
            <a:r>
              <a:rPr lang="en-GB" dirty="0">
                <a:solidFill>
                  <a:schemeClr val="tx1"/>
                </a:solidFill>
              </a:rPr>
              <a:t>Please use your enema </a:t>
            </a:r>
            <a:r>
              <a:rPr lang="en-GB" b="1" dirty="0">
                <a:solidFill>
                  <a:schemeClr val="tx1"/>
                </a:solidFill>
              </a:rPr>
              <a:t>30 minutes before leaving home.</a:t>
            </a:r>
            <a:r>
              <a:rPr lang="en-GB" dirty="0">
                <a:solidFill>
                  <a:schemeClr val="tx1"/>
                </a:solidFill>
              </a:rPr>
              <a:t> It usually works within 20 minutes. </a:t>
            </a:r>
          </a:p>
          <a:p>
            <a:pPr marL="0" indent="0">
              <a:buNone/>
            </a:pPr>
            <a:endParaRPr lang="en-GB" dirty="0"/>
          </a:p>
          <a:p>
            <a:r>
              <a:rPr lang="en-GB" dirty="0">
                <a:solidFill>
                  <a:schemeClr val="tx1"/>
                </a:solidFill>
              </a:rPr>
              <a:t>It will only work if there is faeces there and may also help reduce any wind/gas It is important to use it even if you have been naturally.</a:t>
            </a:r>
          </a:p>
          <a:p>
            <a:endParaRPr lang="en-GB" dirty="0"/>
          </a:p>
          <a:p>
            <a:endParaRPr lang="en-GB"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5013176"/>
            <a:ext cx="2123055"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663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38007-36E6-C370-DB2E-E56D1D50C4A7}"/>
              </a:ext>
            </a:extLst>
          </p:cNvPr>
          <p:cNvSpPr>
            <a:spLocks noGrp="1"/>
          </p:cNvSpPr>
          <p:nvPr>
            <p:ph type="title"/>
          </p:nvPr>
        </p:nvSpPr>
        <p:spPr>
          <a:solidFill>
            <a:schemeClr val="accent2">
              <a:lumMod val="20000"/>
              <a:lumOff val="80000"/>
            </a:schemeClr>
          </a:solidFill>
        </p:spPr>
        <p:txBody>
          <a:bodyPr/>
          <a:lstStyle/>
          <a:p>
            <a:r>
              <a:rPr lang="en-GB" dirty="0">
                <a:solidFill>
                  <a:schemeClr val="tx1"/>
                </a:solidFill>
              </a:rPr>
              <a:t>CT Planning Scan</a:t>
            </a:r>
          </a:p>
        </p:txBody>
      </p:sp>
      <p:sp>
        <p:nvSpPr>
          <p:cNvPr id="3" name="Content Placeholder 2">
            <a:extLst>
              <a:ext uri="{FF2B5EF4-FFF2-40B4-BE49-F238E27FC236}">
                <a16:creationId xmlns:a16="http://schemas.microsoft.com/office/drawing/2014/main" id="{F2E7AD05-2F8B-220B-E165-230B37CF1D1D}"/>
              </a:ext>
            </a:extLst>
          </p:cNvPr>
          <p:cNvSpPr>
            <a:spLocks noGrp="1"/>
          </p:cNvSpPr>
          <p:nvPr>
            <p:ph idx="1"/>
          </p:nvPr>
        </p:nvSpPr>
        <p:spPr/>
        <p:txBody>
          <a:bodyPr>
            <a:normAutofit/>
          </a:bodyPr>
          <a:lstStyle/>
          <a:p>
            <a:endParaRPr lang="en-GB" dirty="0">
              <a:solidFill>
                <a:schemeClr val="tx1"/>
              </a:solidFill>
            </a:endParaRPr>
          </a:p>
          <a:p>
            <a:r>
              <a:rPr lang="en-GB" dirty="0">
                <a:solidFill>
                  <a:schemeClr val="tx1"/>
                </a:solidFill>
              </a:rPr>
              <a:t>On the day of your CT appointment, arrive at the </a:t>
            </a:r>
            <a:r>
              <a:rPr lang="en-GB" dirty="0" err="1">
                <a:solidFill>
                  <a:schemeClr val="tx1"/>
                </a:solidFill>
              </a:rPr>
              <a:t>Lingen</a:t>
            </a:r>
            <a:r>
              <a:rPr lang="en-GB" dirty="0">
                <a:solidFill>
                  <a:schemeClr val="tx1"/>
                </a:solidFill>
              </a:rPr>
              <a:t> Davies dept for your appointment time. A radiographer will speak to you, you will be asked to empty your bladder and drink 500ml water. </a:t>
            </a:r>
            <a:r>
              <a:rPr lang="en-GB" b="1" dirty="0">
                <a:solidFill>
                  <a:schemeClr val="tx1"/>
                </a:solidFill>
              </a:rPr>
              <a:t>Please do not do this until you have been spoken to by a radiographer.</a:t>
            </a:r>
          </a:p>
          <a:p>
            <a:endParaRPr lang="en-GB" dirty="0">
              <a:solidFill>
                <a:schemeClr val="tx1"/>
              </a:solidFill>
            </a:endParaRPr>
          </a:p>
          <a:p>
            <a:r>
              <a:rPr lang="en-GB" dirty="0">
                <a:solidFill>
                  <a:schemeClr val="tx1"/>
                </a:solidFill>
              </a:rPr>
              <a:t>There will be a wait of 15 - 30 minutes for your bladder to fill sufficiently.</a:t>
            </a:r>
          </a:p>
          <a:p>
            <a:endParaRPr lang="en-GB" dirty="0"/>
          </a:p>
        </p:txBody>
      </p:sp>
    </p:spTree>
    <p:extLst>
      <p:ext uri="{BB962C8B-B14F-4D97-AF65-F5344CB8AC3E}">
        <p14:creationId xmlns:p14="http://schemas.microsoft.com/office/powerpoint/2010/main" val="4142792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r>
              <a:rPr lang="en-GB" dirty="0">
                <a:solidFill>
                  <a:schemeClr val="tx1"/>
                </a:solidFill>
              </a:rPr>
              <a:t>IV(Intravenous) Contrast</a:t>
            </a:r>
          </a:p>
        </p:txBody>
      </p:sp>
      <p:sp>
        <p:nvSpPr>
          <p:cNvPr id="3" name="Content Placeholder 2"/>
          <p:cNvSpPr>
            <a:spLocks noGrp="1"/>
          </p:cNvSpPr>
          <p:nvPr>
            <p:ph idx="1"/>
          </p:nvPr>
        </p:nvSpPr>
        <p:spPr/>
        <p:txBody>
          <a:bodyPr>
            <a:normAutofit fontScale="92500" lnSpcReduction="20000"/>
          </a:bodyPr>
          <a:lstStyle/>
          <a:p>
            <a:pPr marL="45720" indent="0">
              <a:buNone/>
            </a:pPr>
            <a:endParaRPr lang="en-GB" sz="2400" u="sng" dirty="0">
              <a:solidFill>
                <a:schemeClr val="tx1">
                  <a:lumMod val="95000"/>
                  <a:lumOff val="5000"/>
                </a:schemeClr>
              </a:solidFill>
            </a:endParaRPr>
          </a:p>
          <a:p>
            <a:pPr marL="45720" indent="0">
              <a:buNone/>
            </a:pPr>
            <a:r>
              <a:rPr lang="en-GB" sz="2400" u="sng" dirty="0">
                <a:solidFill>
                  <a:schemeClr val="tx1">
                    <a:lumMod val="95000"/>
                    <a:lumOff val="5000"/>
                  </a:schemeClr>
                </a:solidFill>
              </a:rPr>
              <a:t>IV Contrast (only if your consultant requests it).</a:t>
            </a:r>
          </a:p>
          <a:p>
            <a:pPr marL="45720" indent="0">
              <a:buNone/>
            </a:pPr>
            <a:endParaRPr lang="en-GB" sz="2400" u="sng" dirty="0">
              <a:solidFill>
                <a:schemeClr val="tx1">
                  <a:lumMod val="95000"/>
                  <a:lumOff val="5000"/>
                </a:schemeClr>
              </a:solidFill>
            </a:endParaRPr>
          </a:p>
          <a:p>
            <a:pPr marL="45720" indent="0">
              <a:buNone/>
            </a:pPr>
            <a:r>
              <a:rPr lang="en-GB" sz="2600" dirty="0">
                <a:solidFill>
                  <a:schemeClr val="tx1">
                    <a:lumMod val="95000"/>
                    <a:lumOff val="5000"/>
                  </a:schemeClr>
                </a:solidFill>
              </a:rPr>
              <a:t>This is administered via a cannula inserted into a vein usually on the back of your hand. IV contrast helps to enhance the scan images to aid the consultant in planning the treatment area.</a:t>
            </a:r>
          </a:p>
          <a:p>
            <a:pPr marL="45720" indent="0">
              <a:buNone/>
            </a:pPr>
            <a:endParaRPr lang="en-GB" sz="2600" dirty="0">
              <a:solidFill>
                <a:schemeClr val="tx1">
                  <a:lumMod val="95000"/>
                  <a:lumOff val="5000"/>
                </a:schemeClr>
              </a:solidFill>
            </a:endParaRPr>
          </a:p>
          <a:p>
            <a:pPr marL="45720" indent="0">
              <a:buNone/>
            </a:pPr>
            <a:r>
              <a:rPr lang="en-GB" sz="2600" dirty="0">
                <a:solidFill>
                  <a:schemeClr val="tx1">
                    <a:lumMod val="95000"/>
                    <a:lumOff val="5000"/>
                  </a:schemeClr>
                </a:solidFill>
              </a:rPr>
              <a:t>Please ensure you drink plenty of water afterwards to flush this contrast out of your system.</a:t>
            </a:r>
          </a:p>
          <a:p>
            <a:pPr marL="45720" indent="0">
              <a:buNone/>
            </a:pPr>
            <a:endParaRPr lang="en-GB" sz="2600" dirty="0">
              <a:solidFill>
                <a:schemeClr val="tx1">
                  <a:lumMod val="95000"/>
                  <a:lumOff val="5000"/>
                </a:schemeClr>
              </a:solidFill>
            </a:endParaRPr>
          </a:p>
          <a:p>
            <a:pPr marL="45720" indent="0">
              <a:buNone/>
            </a:pPr>
            <a:r>
              <a:rPr lang="en-GB" sz="2600" dirty="0">
                <a:solidFill>
                  <a:schemeClr val="tx1">
                    <a:lumMod val="95000"/>
                    <a:lumOff val="5000"/>
                  </a:schemeClr>
                </a:solidFill>
              </a:rPr>
              <a:t>You may be asked to remain in the department for 30 minutes afterwards  for observation.</a:t>
            </a:r>
          </a:p>
          <a:p>
            <a:endParaRPr lang="en-GB" dirty="0">
              <a:solidFill>
                <a:schemeClr val="tx1"/>
              </a:solidFill>
            </a:endParaRPr>
          </a:p>
          <a:p>
            <a:pPr marL="0" indent="0">
              <a:buNone/>
            </a:pPr>
            <a:endParaRPr lang="en-GB" dirty="0">
              <a:solidFill>
                <a:schemeClr val="tx1"/>
              </a:solidFill>
            </a:endParaRPr>
          </a:p>
          <a:p>
            <a:pPr marL="0" indent="0">
              <a:buNone/>
            </a:pPr>
            <a:endParaRPr lang="en-GB" dirty="0"/>
          </a:p>
        </p:txBody>
      </p:sp>
    </p:spTree>
    <p:extLst>
      <p:ext uri="{BB962C8B-B14F-4D97-AF65-F5344CB8AC3E}">
        <p14:creationId xmlns:p14="http://schemas.microsoft.com/office/powerpoint/2010/main" val="17754574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TM03457510[[fn=Savon]]</Template>
  <TotalTime>578</TotalTime>
  <Words>1428</Words>
  <Application>Microsoft Office PowerPoint</Application>
  <PresentationFormat>On-screen Show (4:3)</PresentationFormat>
  <Paragraphs>140</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Century Gothic</vt:lpstr>
      <vt:lpstr>Courier New</vt:lpstr>
      <vt:lpstr>Palatino Linotype</vt:lpstr>
      <vt:lpstr>Symbol</vt:lpstr>
      <vt:lpstr>Executive</vt:lpstr>
      <vt:lpstr>PowerPoint Presentation</vt:lpstr>
      <vt:lpstr>Radiotherapy</vt:lpstr>
      <vt:lpstr>Your Radiotherapy Treatment </vt:lpstr>
      <vt:lpstr> Aim of Bowel/Bladder prep. </vt:lpstr>
      <vt:lpstr>Bowel Prep</vt:lpstr>
      <vt:lpstr>Bladder/Hydration</vt:lpstr>
      <vt:lpstr>Microlax Enema</vt:lpstr>
      <vt:lpstr>CT Planning Scan</vt:lpstr>
      <vt:lpstr>IV(Intravenous) Contrast</vt:lpstr>
      <vt:lpstr>The CT Scan</vt:lpstr>
      <vt:lpstr>Markers</vt:lpstr>
      <vt:lpstr>Tattoos</vt:lpstr>
      <vt:lpstr>Planning your Radiotherapy Treatment.</vt:lpstr>
      <vt:lpstr>Image of treatment machine.</vt:lpstr>
      <vt:lpstr>Whilst Having Treatment</vt:lpstr>
      <vt:lpstr>What do I need to bring with me?</vt:lpstr>
      <vt:lpstr>Skin care and Self Help</vt:lpstr>
      <vt:lpstr>Appointments</vt:lpstr>
      <vt:lpstr>Who will treat me?</vt:lpstr>
      <vt:lpstr>The Review Radiographer</vt:lpstr>
      <vt:lpstr>Brachytherapy</vt:lpstr>
      <vt:lpstr>What happens after I finish treatment?</vt:lpstr>
      <vt:lpstr>Car Park</vt:lpstr>
      <vt:lpstr>Radar Key</vt:lpstr>
      <vt:lpstr>Just to re-cap</vt:lpstr>
    </vt:vector>
  </TitlesOfParts>
  <Company>The Shrewsbury and Telford Hospital NHS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Radiotherapy</dc:title>
  <dc:creator>Edwards Mercia</dc:creator>
  <cp:lastModifiedBy>MORGAN-WATKINS, Laura (THE SHREWSBURY AND TELFORD HOSPITAL NHS TRUST)</cp:lastModifiedBy>
  <cp:revision>66</cp:revision>
  <dcterms:created xsi:type="dcterms:W3CDTF">2022-04-19T13:20:23Z</dcterms:created>
  <dcterms:modified xsi:type="dcterms:W3CDTF">2025-08-19T10:09:10Z</dcterms:modified>
</cp:coreProperties>
</file>